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11" r:id="rId3"/>
    <p:sldId id="312" r:id="rId4"/>
    <p:sldId id="313" r:id="rId5"/>
    <p:sldId id="334" r:id="rId6"/>
    <p:sldId id="317" r:id="rId7"/>
    <p:sldId id="314" r:id="rId8"/>
    <p:sldId id="335" r:id="rId9"/>
    <p:sldId id="336" r:id="rId10"/>
    <p:sldId id="344" r:id="rId11"/>
    <p:sldId id="343" r:id="rId12"/>
    <p:sldId id="337" r:id="rId13"/>
    <p:sldId id="333" r:id="rId14"/>
    <p:sldId id="338" r:id="rId15"/>
    <p:sldId id="345" r:id="rId16"/>
    <p:sldId id="339" r:id="rId17"/>
    <p:sldId id="341" r:id="rId18"/>
    <p:sldId id="340" r:id="rId19"/>
    <p:sldId id="342" r:id="rId20"/>
    <p:sldId id="346" r:id="rId21"/>
    <p:sldId id="3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67FF7-031B-443D-98A4-1DE9886A5CD3}"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GB"/>
        </a:p>
      </dgm:t>
    </dgm:pt>
    <dgm:pt modelId="{C956DB84-54F1-4528-962A-D023D4CD756D}">
      <dgm:prSet phldrT="[Text]" custT="1"/>
      <dgm:spPr>
        <a:solidFill>
          <a:schemeClr val="accent5"/>
        </a:solidFill>
      </dgm:spPr>
      <dgm:t>
        <a:bodyPr/>
        <a:lstStyle/>
        <a:p>
          <a:r>
            <a:rPr lang="en-GB" sz="2800" dirty="0">
              <a:solidFill>
                <a:schemeClr val="bg1"/>
              </a:solidFill>
            </a:rPr>
            <a:t>Respect</a:t>
          </a:r>
          <a:r>
            <a:rPr lang="en-GB" sz="2700" dirty="0">
              <a:solidFill>
                <a:schemeClr val="bg1"/>
              </a:solidFill>
            </a:rPr>
            <a:t>  </a:t>
          </a:r>
          <a:r>
            <a:rPr lang="en-GB" sz="2000" dirty="0">
              <a:solidFill>
                <a:schemeClr val="bg1"/>
              </a:solidFill>
            </a:rPr>
            <a:t>help us to create a safe space</a:t>
          </a:r>
        </a:p>
      </dgm:t>
    </dgm:pt>
    <dgm:pt modelId="{7B7D3CF3-E14B-4B31-87E5-F8BC6D1AE437}" type="parTrans" cxnId="{B7125C45-3322-48A7-9B93-83D155F1B02D}">
      <dgm:prSet/>
      <dgm:spPr/>
      <dgm:t>
        <a:bodyPr/>
        <a:lstStyle/>
        <a:p>
          <a:endParaRPr lang="en-GB"/>
        </a:p>
      </dgm:t>
    </dgm:pt>
    <dgm:pt modelId="{467E3B4B-60F7-439B-94D1-2E29DA1F385B}" type="sibTrans" cxnId="{B7125C45-3322-48A7-9B93-83D155F1B02D}">
      <dgm:prSet/>
      <dgm:spPr/>
      <dgm:t>
        <a:bodyPr/>
        <a:lstStyle/>
        <a:p>
          <a:endParaRPr lang="en-GB"/>
        </a:p>
      </dgm:t>
    </dgm:pt>
    <dgm:pt modelId="{2A73016F-E7BC-4FA2-9EAF-BE6824E0CBBB}">
      <dgm:prSet custT="1"/>
      <dgm:spPr>
        <a:solidFill>
          <a:schemeClr val="accent3"/>
        </a:solidFill>
      </dgm:spPr>
      <dgm:t>
        <a:bodyPr/>
        <a:lstStyle/>
        <a:p>
          <a:r>
            <a:rPr lang="en-GB" sz="2000" dirty="0">
              <a:solidFill>
                <a:schemeClr val="bg1"/>
              </a:solidFill>
            </a:rPr>
            <a:t>Confidentiality</a:t>
          </a:r>
        </a:p>
      </dgm:t>
    </dgm:pt>
    <dgm:pt modelId="{20B79FE5-71AB-421A-9BD7-61D08514ECF5}" type="parTrans" cxnId="{8E901A69-8A46-4486-BE26-AD91B58BA4D9}">
      <dgm:prSet/>
      <dgm:spPr/>
      <dgm:t>
        <a:bodyPr/>
        <a:lstStyle/>
        <a:p>
          <a:endParaRPr lang="en-GB"/>
        </a:p>
      </dgm:t>
    </dgm:pt>
    <dgm:pt modelId="{3590ED39-1403-46DB-8F1C-D18A95F68885}" type="sibTrans" cxnId="{8E901A69-8A46-4486-BE26-AD91B58BA4D9}">
      <dgm:prSet/>
      <dgm:spPr/>
      <dgm:t>
        <a:bodyPr/>
        <a:lstStyle/>
        <a:p>
          <a:endParaRPr lang="en-GB"/>
        </a:p>
      </dgm:t>
    </dgm:pt>
    <dgm:pt modelId="{8FDA8A14-4A56-4D39-B293-BE49D01EA51F}">
      <dgm:prSet phldrT="[Text]"/>
      <dgm:spPr>
        <a:solidFill>
          <a:schemeClr val="accent6"/>
        </a:solidFill>
      </dgm:spPr>
      <dgm:t>
        <a:bodyPr/>
        <a:lstStyle/>
        <a:p>
          <a:r>
            <a:rPr lang="en-GB" dirty="0">
              <a:solidFill>
                <a:schemeClr val="bg1"/>
              </a:solidFill>
            </a:rPr>
            <a:t>Any other boundaries we would like to set?</a:t>
          </a:r>
        </a:p>
      </dgm:t>
    </dgm:pt>
    <dgm:pt modelId="{D693A75D-C261-4A35-A2D0-BE6CBEC78726}" type="parTrans" cxnId="{5E753B90-52FE-4DB0-B52F-00DDBE7A17E9}">
      <dgm:prSet/>
      <dgm:spPr/>
      <dgm:t>
        <a:bodyPr/>
        <a:lstStyle/>
        <a:p>
          <a:endParaRPr lang="en-GB"/>
        </a:p>
      </dgm:t>
    </dgm:pt>
    <dgm:pt modelId="{78627DD5-27CA-4645-872D-BCE1F9BFB616}" type="sibTrans" cxnId="{5E753B90-52FE-4DB0-B52F-00DDBE7A17E9}">
      <dgm:prSet/>
      <dgm:spPr/>
      <dgm:t>
        <a:bodyPr/>
        <a:lstStyle/>
        <a:p>
          <a:endParaRPr lang="en-GB"/>
        </a:p>
      </dgm:t>
    </dgm:pt>
    <dgm:pt modelId="{C85FC7C1-1538-4050-97F9-E8B776C4CFFA}" type="pres">
      <dgm:prSet presAssocID="{70B67FF7-031B-443D-98A4-1DE9886A5CD3}" presName="linear" presStyleCnt="0">
        <dgm:presLayoutVars>
          <dgm:animLvl val="lvl"/>
          <dgm:resizeHandles val="exact"/>
        </dgm:presLayoutVars>
      </dgm:prSet>
      <dgm:spPr/>
    </dgm:pt>
    <dgm:pt modelId="{6D4935EA-EAD0-4663-A42C-E94CF74ADE43}" type="pres">
      <dgm:prSet presAssocID="{C956DB84-54F1-4528-962A-D023D4CD756D}" presName="parentText" presStyleLbl="node1" presStyleIdx="0" presStyleCnt="3" custScaleY="81795" custLinFactNeighborX="160" custLinFactNeighborY="3134">
        <dgm:presLayoutVars>
          <dgm:chMax val="0"/>
          <dgm:bulletEnabled val="1"/>
        </dgm:presLayoutVars>
      </dgm:prSet>
      <dgm:spPr/>
    </dgm:pt>
    <dgm:pt modelId="{C68FD357-749B-4B1A-820F-44CD2BE6A580}" type="pres">
      <dgm:prSet presAssocID="{467E3B4B-60F7-439B-94D1-2E29DA1F385B}" presName="spacer" presStyleCnt="0"/>
      <dgm:spPr/>
    </dgm:pt>
    <dgm:pt modelId="{54F3DBA9-839B-4860-98FF-69D5C524551D}" type="pres">
      <dgm:prSet presAssocID="{2A73016F-E7BC-4FA2-9EAF-BE6824E0CBBB}" presName="parentText" presStyleLbl="node1" presStyleIdx="1" presStyleCnt="3">
        <dgm:presLayoutVars>
          <dgm:chMax val="0"/>
          <dgm:bulletEnabled val="1"/>
        </dgm:presLayoutVars>
      </dgm:prSet>
      <dgm:spPr/>
    </dgm:pt>
    <dgm:pt modelId="{8F475D89-394C-4D72-A210-E9201C3B857C}" type="pres">
      <dgm:prSet presAssocID="{3590ED39-1403-46DB-8F1C-D18A95F68885}" presName="spacer" presStyleCnt="0"/>
      <dgm:spPr/>
    </dgm:pt>
    <dgm:pt modelId="{39FD00B0-7D9E-4FE7-9B8B-2650DD842F60}" type="pres">
      <dgm:prSet presAssocID="{8FDA8A14-4A56-4D39-B293-BE49D01EA51F}" presName="parentText" presStyleLbl="node1" presStyleIdx="2" presStyleCnt="3">
        <dgm:presLayoutVars>
          <dgm:chMax val="0"/>
          <dgm:bulletEnabled val="1"/>
        </dgm:presLayoutVars>
      </dgm:prSet>
      <dgm:spPr/>
    </dgm:pt>
  </dgm:ptLst>
  <dgm:cxnLst>
    <dgm:cxn modelId="{573C8E26-873A-48BA-83DD-5F3D44AD6DAC}" type="presOf" srcId="{2A73016F-E7BC-4FA2-9EAF-BE6824E0CBBB}" destId="{54F3DBA9-839B-4860-98FF-69D5C524551D}" srcOrd="0" destOrd="0" presId="urn:microsoft.com/office/officeart/2005/8/layout/vList2"/>
    <dgm:cxn modelId="{060E5033-A51D-4D9A-8323-09AB54B86F74}" type="presOf" srcId="{8FDA8A14-4A56-4D39-B293-BE49D01EA51F}" destId="{39FD00B0-7D9E-4FE7-9B8B-2650DD842F60}" srcOrd="0" destOrd="0" presId="urn:microsoft.com/office/officeart/2005/8/layout/vList2"/>
    <dgm:cxn modelId="{12909A3D-2686-4C35-943A-1DB0325BF73E}" type="presOf" srcId="{70B67FF7-031B-443D-98A4-1DE9886A5CD3}" destId="{C85FC7C1-1538-4050-97F9-E8B776C4CFFA}" srcOrd="0" destOrd="0" presId="urn:microsoft.com/office/officeart/2005/8/layout/vList2"/>
    <dgm:cxn modelId="{B7125C45-3322-48A7-9B93-83D155F1B02D}" srcId="{70B67FF7-031B-443D-98A4-1DE9886A5CD3}" destId="{C956DB84-54F1-4528-962A-D023D4CD756D}" srcOrd="0" destOrd="0" parTransId="{7B7D3CF3-E14B-4B31-87E5-F8BC6D1AE437}" sibTransId="{467E3B4B-60F7-439B-94D1-2E29DA1F385B}"/>
    <dgm:cxn modelId="{8E901A69-8A46-4486-BE26-AD91B58BA4D9}" srcId="{70B67FF7-031B-443D-98A4-1DE9886A5CD3}" destId="{2A73016F-E7BC-4FA2-9EAF-BE6824E0CBBB}" srcOrd="1" destOrd="0" parTransId="{20B79FE5-71AB-421A-9BD7-61D08514ECF5}" sibTransId="{3590ED39-1403-46DB-8F1C-D18A95F68885}"/>
    <dgm:cxn modelId="{5E753B90-52FE-4DB0-B52F-00DDBE7A17E9}" srcId="{70B67FF7-031B-443D-98A4-1DE9886A5CD3}" destId="{8FDA8A14-4A56-4D39-B293-BE49D01EA51F}" srcOrd="2" destOrd="0" parTransId="{D693A75D-C261-4A35-A2D0-BE6CBEC78726}" sibTransId="{78627DD5-27CA-4645-872D-BCE1F9BFB616}"/>
    <dgm:cxn modelId="{4A36BBCE-207A-4806-BA9B-CED74E8EA155}" type="presOf" srcId="{C956DB84-54F1-4528-962A-D023D4CD756D}" destId="{6D4935EA-EAD0-4663-A42C-E94CF74ADE43}" srcOrd="0" destOrd="0" presId="urn:microsoft.com/office/officeart/2005/8/layout/vList2"/>
    <dgm:cxn modelId="{A8CBB36D-5DF8-4874-ACD4-7CC00F66E9A3}" type="presParOf" srcId="{C85FC7C1-1538-4050-97F9-E8B776C4CFFA}" destId="{6D4935EA-EAD0-4663-A42C-E94CF74ADE43}" srcOrd="0" destOrd="0" presId="urn:microsoft.com/office/officeart/2005/8/layout/vList2"/>
    <dgm:cxn modelId="{119CD824-060F-4ABF-AB04-9565D017A835}" type="presParOf" srcId="{C85FC7C1-1538-4050-97F9-E8B776C4CFFA}" destId="{C68FD357-749B-4B1A-820F-44CD2BE6A580}" srcOrd="1" destOrd="0" presId="urn:microsoft.com/office/officeart/2005/8/layout/vList2"/>
    <dgm:cxn modelId="{91E4D2D7-64B7-4E1A-82F8-2D00A37AFC07}" type="presParOf" srcId="{C85FC7C1-1538-4050-97F9-E8B776C4CFFA}" destId="{54F3DBA9-839B-4860-98FF-69D5C524551D}" srcOrd="2" destOrd="0" presId="urn:microsoft.com/office/officeart/2005/8/layout/vList2"/>
    <dgm:cxn modelId="{A14CFA8B-EAA2-4FFB-9E73-0B5BD9D93790}" type="presParOf" srcId="{C85FC7C1-1538-4050-97F9-E8B776C4CFFA}" destId="{8F475D89-394C-4D72-A210-E9201C3B857C}" srcOrd="3" destOrd="0" presId="urn:microsoft.com/office/officeart/2005/8/layout/vList2"/>
    <dgm:cxn modelId="{103F9D9A-C020-452B-9743-12714CB587A7}" type="presParOf" srcId="{C85FC7C1-1538-4050-97F9-E8B776C4CFFA}" destId="{39FD00B0-7D9E-4FE7-9B8B-2650DD842F6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AAE7F-B898-4E32-8153-9BC67961E5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ED448AE-DE53-4BD0-90C0-F2CA5F8CB17F}">
      <dgm:prSet phldrT="[Text]" custT="1"/>
      <dgm:spPr>
        <a:solidFill>
          <a:schemeClr val="accent5"/>
        </a:solidFill>
      </dgm:spPr>
      <dgm:t>
        <a:bodyPr/>
        <a:lstStyle/>
        <a:p>
          <a:r>
            <a:rPr lang="en-GB" sz="1800" dirty="0"/>
            <a:t>To deliver evidence-based interventions in an educational setting for mild-to-moderate mental health issues</a:t>
          </a:r>
        </a:p>
      </dgm:t>
    </dgm:pt>
    <dgm:pt modelId="{46BD76F9-DA26-47F6-97CD-B313F3772031}" type="parTrans" cxnId="{76124CE9-F0FF-4138-93D1-A4A8EE525CA0}">
      <dgm:prSet/>
      <dgm:spPr/>
      <dgm:t>
        <a:bodyPr/>
        <a:lstStyle/>
        <a:p>
          <a:endParaRPr lang="en-GB"/>
        </a:p>
      </dgm:t>
    </dgm:pt>
    <dgm:pt modelId="{C78E045F-1E91-45B8-B09F-2342ED1F4A0E}" type="sibTrans" cxnId="{76124CE9-F0FF-4138-93D1-A4A8EE525CA0}">
      <dgm:prSet/>
      <dgm:spPr/>
      <dgm:t>
        <a:bodyPr/>
        <a:lstStyle/>
        <a:p>
          <a:endParaRPr lang="en-GB"/>
        </a:p>
      </dgm:t>
    </dgm:pt>
    <dgm:pt modelId="{B61EF622-82FB-45DA-AA46-1F48DE2295B7}">
      <dgm:prSet custT="1"/>
      <dgm:spPr>
        <a:solidFill>
          <a:schemeClr val="accent6"/>
        </a:solidFill>
      </dgm:spPr>
      <dgm:t>
        <a:bodyPr/>
        <a:lstStyle/>
        <a:p>
          <a:r>
            <a:rPr lang="en-GB" sz="1800" dirty="0"/>
            <a:t>Support the Mental Health Lead in each school or college to introduce or develop whole school or college approach </a:t>
          </a:r>
        </a:p>
      </dgm:t>
    </dgm:pt>
    <dgm:pt modelId="{3FF0DB7C-5BA0-46F1-9E08-EA329AEF1D01}" type="parTrans" cxnId="{E09BEEC8-D005-409D-B8CD-4DFA8E1AFC0D}">
      <dgm:prSet/>
      <dgm:spPr/>
      <dgm:t>
        <a:bodyPr/>
        <a:lstStyle/>
        <a:p>
          <a:endParaRPr lang="en-GB"/>
        </a:p>
      </dgm:t>
    </dgm:pt>
    <dgm:pt modelId="{A335D375-4761-4040-998E-39F420A48E29}" type="sibTrans" cxnId="{E09BEEC8-D005-409D-B8CD-4DFA8E1AFC0D}">
      <dgm:prSet/>
      <dgm:spPr/>
      <dgm:t>
        <a:bodyPr/>
        <a:lstStyle/>
        <a:p>
          <a:endParaRPr lang="en-GB"/>
        </a:p>
      </dgm:t>
    </dgm:pt>
    <dgm:pt modelId="{29F0F351-B2BE-4BDF-A77F-E9CF858306DF}">
      <dgm:prSet phldrT="[Text]" custT="1"/>
      <dgm:spPr>
        <a:solidFill>
          <a:schemeClr val="accent3"/>
        </a:solidFill>
      </dgm:spPr>
      <dgm:t>
        <a:bodyPr/>
        <a:lstStyle/>
        <a:p>
          <a:r>
            <a:rPr lang="en-GB" sz="1800" dirty="0"/>
            <a:t>Give timely advice to school and college staff and liaise with external specialist services to help children and young people to get the right support and stay in education.</a:t>
          </a:r>
        </a:p>
      </dgm:t>
    </dgm:pt>
    <dgm:pt modelId="{F8552D28-8476-4BFA-B451-603F5ACBAC80}" type="parTrans" cxnId="{622C4374-F864-442D-8085-D8C9ECDC074E}">
      <dgm:prSet/>
      <dgm:spPr/>
      <dgm:t>
        <a:bodyPr/>
        <a:lstStyle/>
        <a:p>
          <a:endParaRPr lang="en-GB"/>
        </a:p>
      </dgm:t>
    </dgm:pt>
    <dgm:pt modelId="{F0297295-D7F4-49A9-9017-47F482B8104D}" type="sibTrans" cxnId="{622C4374-F864-442D-8085-D8C9ECDC074E}">
      <dgm:prSet/>
      <dgm:spPr/>
      <dgm:t>
        <a:bodyPr/>
        <a:lstStyle/>
        <a:p>
          <a:endParaRPr lang="en-GB"/>
        </a:p>
      </dgm:t>
    </dgm:pt>
    <dgm:pt modelId="{F4B3DB0C-A9ED-400D-9958-26B373E7D7F2}" type="pres">
      <dgm:prSet presAssocID="{6A1AAE7F-B898-4E32-8153-9BC67961E56F}" presName="linear" presStyleCnt="0">
        <dgm:presLayoutVars>
          <dgm:animLvl val="lvl"/>
          <dgm:resizeHandles val="exact"/>
        </dgm:presLayoutVars>
      </dgm:prSet>
      <dgm:spPr/>
    </dgm:pt>
    <dgm:pt modelId="{98B4767B-CF23-4505-9D80-EE5F5679DEDC}" type="pres">
      <dgm:prSet presAssocID="{BED448AE-DE53-4BD0-90C0-F2CA5F8CB17F}" presName="parentText" presStyleLbl="node1" presStyleIdx="0" presStyleCnt="3" custLinFactY="-4668" custLinFactNeighborX="-14561" custLinFactNeighborY="-100000">
        <dgm:presLayoutVars>
          <dgm:chMax val="0"/>
          <dgm:bulletEnabled val="1"/>
        </dgm:presLayoutVars>
      </dgm:prSet>
      <dgm:spPr/>
    </dgm:pt>
    <dgm:pt modelId="{53A2D412-F78F-4B48-851D-D53DB6B1093D}" type="pres">
      <dgm:prSet presAssocID="{C78E045F-1E91-45B8-B09F-2342ED1F4A0E}" presName="spacer" presStyleCnt="0"/>
      <dgm:spPr/>
    </dgm:pt>
    <dgm:pt modelId="{6C7D9852-E5C2-4BD2-90F3-F4BA859572A0}" type="pres">
      <dgm:prSet presAssocID="{B61EF622-82FB-45DA-AA46-1F48DE2295B7}" presName="parentText" presStyleLbl="node1" presStyleIdx="1" presStyleCnt="3" custLinFactNeighborY="-25342">
        <dgm:presLayoutVars>
          <dgm:chMax val="0"/>
          <dgm:bulletEnabled val="1"/>
        </dgm:presLayoutVars>
      </dgm:prSet>
      <dgm:spPr/>
    </dgm:pt>
    <dgm:pt modelId="{1DD74BE6-9B98-4DF2-94CC-E8EF786B77EC}" type="pres">
      <dgm:prSet presAssocID="{A335D375-4761-4040-998E-39F420A48E29}" presName="spacer" presStyleCnt="0"/>
      <dgm:spPr/>
    </dgm:pt>
    <dgm:pt modelId="{EF3AB726-A0CC-412F-8ED5-5A4FE8DA4F6C}" type="pres">
      <dgm:prSet presAssocID="{29F0F351-B2BE-4BDF-A77F-E9CF858306DF}" presName="parentText" presStyleLbl="node1" presStyleIdx="2" presStyleCnt="3" custLinFactNeighborY="44490">
        <dgm:presLayoutVars>
          <dgm:chMax val="0"/>
          <dgm:bulletEnabled val="1"/>
        </dgm:presLayoutVars>
      </dgm:prSet>
      <dgm:spPr/>
    </dgm:pt>
  </dgm:ptLst>
  <dgm:cxnLst>
    <dgm:cxn modelId="{3BDE6A14-E902-43DF-8AC0-27DF80500BF5}" type="presOf" srcId="{29F0F351-B2BE-4BDF-A77F-E9CF858306DF}" destId="{EF3AB726-A0CC-412F-8ED5-5A4FE8DA4F6C}" srcOrd="0" destOrd="0" presId="urn:microsoft.com/office/officeart/2005/8/layout/vList2"/>
    <dgm:cxn modelId="{C640CB6B-E941-4562-8CB8-92E6A1AB4938}" type="presOf" srcId="{6A1AAE7F-B898-4E32-8153-9BC67961E56F}" destId="{F4B3DB0C-A9ED-400D-9958-26B373E7D7F2}" srcOrd="0" destOrd="0" presId="urn:microsoft.com/office/officeart/2005/8/layout/vList2"/>
    <dgm:cxn modelId="{622C4374-F864-442D-8085-D8C9ECDC074E}" srcId="{6A1AAE7F-B898-4E32-8153-9BC67961E56F}" destId="{29F0F351-B2BE-4BDF-A77F-E9CF858306DF}" srcOrd="2" destOrd="0" parTransId="{F8552D28-8476-4BFA-B451-603F5ACBAC80}" sibTransId="{F0297295-D7F4-49A9-9017-47F482B8104D}"/>
    <dgm:cxn modelId="{84837A94-1315-4B8A-BA84-6366463A8A1C}" type="presOf" srcId="{B61EF622-82FB-45DA-AA46-1F48DE2295B7}" destId="{6C7D9852-E5C2-4BD2-90F3-F4BA859572A0}" srcOrd="0" destOrd="0" presId="urn:microsoft.com/office/officeart/2005/8/layout/vList2"/>
    <dgm:cxn modelId="{E09BEEC8-D005-409D-B8CD-4DFA8E1AFC0D}" srcId="{6A1AAE7F-B898-4E32-8153-9BC67961E56F}" destId="{B61EF622-82FB-45DA-AA46-1F48DE2295B7}" srcOrd="1" destOrd="0" parTransId="{3FF0DB7C-5BA0-46F1-9E08-EA329AEF1D01}" sibTransId="{A335D375-4761-4040-998E-39F420A48E29}"/>
    <dgm:cxn modelId="{76124CE9-F0FF-4138-93D1-A4A8EE525CA0}" srcId="{6A1AAE7F-B898-4E32-8153-9BC67961E56F}" destId="{BED448AE-DE53-4BD0-90C0-F2CA5F8CB17F}" srcOrd="0" destOrd="0" parTransId="{46BD76F9-DA26-47F6-97CD-B313F3772031}" sibTransId="{C78E045F-1E91-45B8-B09F-2342ED1F4A0E}"/>
    <dgm:cxn modelId="{851250F6-3352-4F77-8594-8C1BE89CA626}" type="presOf" srcId="{BED448AE-DE53-4BD0-90C0-F2CA5F8CB17F}" destId="{98B4767B-CF23-4505-9D80-EE5F5679DEDC}" srcOrd="0" destOrd="0" presId="urn:microsoft.com/office/officeart/2005/8/layout/vList2"/>
    <dgm:cxn modelId="{814FFE58-0201-4401-BCF9-59133626B19A}" type="presParOf" srcId="{F4B3DB0C-A9ED-400D-9958-26B373E7D7F2}" destId="{98B4767B-CF23-4505-9D80-EE5F5679DEDC}" srcOrd="0" destOrd="0" presId="urn:microsoft.com/office/officeart/2005/8/layout/vList2"/>
    <dgm:cxn modelId="{F01D9DD0-2857-477E-A273-815DA4731597}" type="presParOf" srcId="{F4B3DB0C-A9ED-400D-9958-26B373E7D7F2}" destId="{53A2D412-F78F-4B48-851D-D53DB6B1093D}" srcOrd="1" destOrd="0" presId="urn:microsoft.com/office/officeart/2005/8/layout/vList2"/>
    <dgm:cxn modelId="{222DDDC4-8D78-49CB-BC4F-5623D8E84812}" type="presParOf" srcId="{F4B3DB0C-A9ED-400D-9958-26B373E7D7F2}" destId="{6C7D9852-E5C2-4BD2-90F3-F4BA859572A0}" srcOrd="2" destOrd="0" presId="urn:microsoft.com/office/officeart/2005/8/layout/vList2"/>
    <dgm:cxn modelId="{7DEEAEE4-528C-4332-A83E-CADDD38A8B22}" type="presParOf" srcId="{F4B3DB0C-A9ED-400D-9958-26B373E7D7F2}" destId="{1DD74BE6-9B98-4DF2-94CC-E8EF786B77EC}" srcOrd="3" destOrd="0" presId="urn:microsoft.com/office/officeart/2005/8/layout/vList2"/>
    <dgm:cxn modelId="{F93F6906-91D0-43AC-B833-D1853CF179AB}" type="presParOf" srcId="{F4B3DB0C-A9ED-400D-9958-26B373E7D7F2}" destId="{EF3AB726-A0CC-412F-8ED5-5A4FE8DA4F6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5E38E6-F0A8-43FF-BE4F-E76256E580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F5E41CA-3626-4D70-A6B0-C3890177956D}">
      <dgm:prSet phldrT="[Text]" custT="1"/>
      <dgm:spPr/>
      <dgm:t>
        <a:bodyPr/>
        <a:lstStyle/>
        <a:p>
          <a:r>
            <a:rPr lang="en-GB" sz="2000" dirty="0"/>
            <a:t>MHST have three core functions</a:t>
          </a:r>
        </a:p>
      </dgm:t>
    </dgm:pt>
    <dgm:pt modelId="{CB169058-F2DF-44ED-8686-FB3C761BA405}" type="sibTrans" cxnId="{0355565D-1E3A-46C1-8540-FFA189343B86}">
      <dgm:prSet/>
      <dgm:spPr/>
      <dgm:t>
        <a:bodyPr/>
        <a:lstStyle/>
        <a:p>
          <a:endParaRPr lang="en-GB"/>
        </a:p>
      </dgm:t>
    </dgm:pt>
    <dgm:pt modelId="{F393F794-711A-49C3-95D3-66635AEF457A}" type="parTrans" cxnId="{0355565D-1E3A-46C1-8540-FFA189343B86}">
      <dgm:prSet/>
      <dgm:spPr/>
      <dgm:t>
        <a:bodyPr/>
        <a:lstStyle/>
        <a:p>
          <a:endParaRPr lang="en-GB"/>
        </a:p>
      </dgm:t>
    </dgm:pt>
    <dgm:pt modelId="{7E5CF69D-1A86-4F30-853D-2D9FA3C48ACA}" type="pres">
      <dgm:prSet presAssocID="{795E38E6-F0A8-43FF-BE4F-E76256E58090}" presName="linear" presStyleCnt="0">
        <dgm:presLayoutVars>
          <dgm:animLvl val="lvl"/>
          <dgm:resizeHandles val="exact"/>
        </dgm:presLayoutVars>
      </dgm:prSet>
      <dgm:spPr/>
    </dgm:pt>
    <dgm:pt modelId="{7C141451-7BC1-44BD-B6AB-75F2B6EA4B7F}" type="pres">
      <dgm:prSet presAssocID="{9F5E41CA-3626-4D70-A6B0-C3890177956D}" presName="parentText" presStyleLbl="node1" presStyleIdx="0" presStyleCnt="1" custLinFactNeighborX="-159" custLinFactNeighborY="-537">
        <dgm:presLayoutVars>
          <dgm:chMax val="0"/>
          <dgm:bulletEnabled val="1"/>
        </dgm:presLayoutVars>
      </dgm:prSet>
      <dgm:spPr/>
    </dgm:pt>
  </dgm:ptLst>
  <dgm:cxnLst>
    <dgm:cxn modelId="{533F5E21-3C3F-4522-82DC-ACE18562E0EA}" type="presOf" srcId="{9F5E41CA-3626-4D70-A6B0-C3890177956D}" destId="{7C141451-7BC1-44BD-B6AB-75F2B6EA4B7F}" srcOrd="0" destOrd="0" presId="urn:microsoft.com/office/officeart/2005/8/layout/vList2"/>
    <dgm:cxn modelId="{1E89223F-C967-46E2-B871-3D91E1BC222D}" type="presOf" srcId="{795E38E6-F0A8-43FF-BE4F-E76256E58090}" destId="{7E5CF69D-1A86-4F30-853D-2D9FA3C48ACA}" srcOrd="0" destOrd="0" presId="urn:microsoft.com/office/officeart/2005/8/layout/vList2"/>
    <dgm:cxn modelId="{0355565D-1E3A-46C1-8540-FFA189343B86}" srcId="{795E38E6-F0A8-43FF-BE4F-E76256E58090}" destId="{9F5E41CA-3626-4D70-A6B0-C3890177956D}" srcOrd="0" destOrd="0" parTransId="{F393F794-711A-49C3-95D3-66635AEF457A}" sibTransId="{CB169058-F2DF-44ED-8686-FB3C761BA405}"/>
    <dgm:cxn modelId="{671555A4-003C-46B1-96A9-0A73236D19A6}" type="presParOf" srcId="{7E5CF69D-1A86-4F30-853D-2D9FA3C48ACA}" destId="{7C141451-7BC1-44BD-B6AB-75F2B6EA4B7F}"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583574-2B5B-4E3C-B7F1-D46469D9AFE1}" type="doc">
      <dgm:prSet loTypeId="urn:microsoft.com/office/officeart/2005/8/layout/chart3" loCatId="cycle" qsTypeId="urn:microsoft.com/office/officeart/2005/8/quickstyle/simple1" qsCatId="simple" csTypeId="urn:microsoft.com/office/officeart/2005/8/colors/accent1_2" csCatId="accent1" phldr="1"/>
      <dgm:spPr/>
    </dgm:pt>
    <dgm:pt modelId="{58C8D218-3478-4811-A0D4-450EB486228F}">
      <dgm:prSet phldrT="[Text]"/>
      <dgm:spPr>
        <a:solidFill>
          <a:schemeClr val="accent1">
            <a:hueOff val="0"/>
            <a:satOff val="0"/>
            <a:lumOff val="0"/>
          </a:schemeClr>
        </a:solidFill>
      </dgm:spPr>
      <dgm:t>
        <a:bodyPr/>
        <a:lstStyle/>
        <a:p>
          <a:r>
            <a:rPr lang="en-GB" dirty="0"/>
            <a:t>One to One Support</a:t>
          </a:r>
        </a:p>
      </dgm:t>
    </dgm:pt>
    <dgm:pt modelId="{06D67F6A-930F-436C-9DB2-82CFF1067CC9}" type="parTrans" cxnId="{4873A9C7-04CD-4AD8-AC58-24990358FE40}">
      <dgm:prSet/>
      <dgm:spPr/>
      <dgm:t>
        <a:bodyPr/>
        <a:lstStyle/>
        <a:p>
          <a:endParaRPr lang="en-GB"/>
        </a:p>
      </dgm:t>
    </dgm:pt>
    <dgm:pt modelId="{7229CA08-B12D-4130-AB27-BE866B5E576C}" type="sibTrans" cxnId="{4873A9C7-04CD-4AD8-AC58-24990358FE40}">
      <dgm:prSet/>
      <dgm:spPr/>
      <dgm:t>
        <a:bodyPr/>
        <a:lstStyle/>
        <a:p>
          <a:endParaRPr lang="en-GB"/>
        </a:p>
      </dgm:t>
    </dgm:pt>
    <dgm:pt modelId="{A34680A2-7A68-431F-B7F7-57776D931267}">
      <dgm:prSet phldrT="[Text]"/>
      <dgm:spPr>
        <a:solidFill>
          <a:schemeClr val="accent5"/>
        </a:solidFill>
      </dgm:spPr>
      <dgm:t>
        <a:bodyPr/>
        <a:lstStyle/>
        <a:p>
          <a:r>
            <a:rPr lang="en-GB" dirty="0"/>
            <a:t>Groups, Workshops, Staff Training</a:t>
          </a:r>
        </a:p>
      </dgm:t>
    </dgm:pt>
    <dgm:pt modelId="{24B524DF-0589-4CBB-B825-FCCD8C365A4F}" type="parTrans" cxnId="{23FD0922-F48E-4778-B114-8CEA32966515}">
      <dgm:prSet/>
      <dgm:spPr/>
      <dgm:t>
        <a:bodyPr/>
        <a:lstStyle/>
        <a:p>
          <a:endParaRPr lang="en-GB"/>
        </a:p>
      </dgm:t>
    </dgm:pt>
    <dgm:pt modelId="{5A19D23B-BC9B-48F4-B9AF-9778AFF7176F}" type="sibTrans" cxnId="{23FD0922-F48E-4778-B114-8CEA32966515}">
      <dgm:prSet/>
      <dgm:spPr/>
      <dgm:t>
        <a:bodyPr/>
        <a:lstStyle/>
        <a:p>
          <a:endParaRPr lang="en-GB"/>
        </a:p>
      </dgm:t>
    </dgm:pt>
    <dgm:pt modelId="{E324173F-D01D-4949-88D9-2EFFA91503CD}">
      <dgm:prSet phldrT="[Text]"/>
      <dgm:spPr>
        <a:solidFill>
          <a:schemeClr val="accent3"/>
        </a:solidFill>
      </dgm:spPr>
      <dgm:t>
        <a:bodyPr/>
        <a:lstStyle/>
        <a:p>
          <a:r>
            <a:rPr lang="en-GB" dirty="0"/>
            <a:t>Whole School or College Approach</a:t>
          </a:r>
        </a:p>
      </dgm:t>
    </dgm:pt>
    <dgm:pt modelId="{16CE33D3-294D-446F-8CB2-534F8CC0E8A5}" type="parTrans" cxnId="{31169F7A-0339-45F4-8F86-E9C0A85D1E1F}">
      <dgm:prSet/>
      <dgm:spPr/>
      <dgm:t>
        <a:bodyPr/>
        <a:lstStyle/>
        <a:p>
          <a:endParaRPr lang="en-GB"/>
        </a:p>
      </dgm:t>
    </dgm:pt>
    <dgm:pt modelId="{C66F0FEB-C858-48AF-A5B9-905C11D61E34}" type="sibTrans" cxnId="{31169F7A-0339-45F4-8F86-E9C0A85D1E1F}">
      <dgm:prSet/>
      <dgm:spPr/>
      <dgm:t>
        <a:bodyPr/>
        <a:lstStyle/>
        <a:p>
          <a:endParaRPr lang="en-GB"/>
        </a:p>
      </dgm:t>
    </dgm:pt>
    <dgm:pt modelId="{FEBE58DD-E056-4E1E-91D6-5ECFC130E7ED}" type="pres">
      <dgm:prSet presAssocID="{59583574-2B5B-4E3C-B7F1-D46469D9AFE1}" presName="compositeShape" presStyleCnt="0">
        <dgm:presLayoutVars>
          <dgm:chMax val="7"/>
          <dgm:dir/>
          <dgm:resizeHandles val="exact"/>
        </dgm:presLayoutVars>
      </dgm:prSet>
      <dgm:spPr/>
    </dgm:pt>
    <dgm:pt modelId="{A5B32B2E-69CC-40F6-AF0A-D1E20A955251}" type="pres">
      <dgm:prSet presAssocID="{59583574-2B5B-4E3C-B7F1-D46469D9AFE1}" presName="wedge1" presStyleLbl="node1" presStyleIdx="0" presStyleCnt="3" custScaleX="103762" custScaleY="99566" custLinFactNeighborX="-3503" custLinFactNeighborY="1323"/>
      <dgm:spPr/>
    </dgm:pt>
    <dgm:pt modelId="{94EF9FC3-CC9D-4E7A-8007-9E55CB27E019}" type="pres">
      <dgm:prSet presAssocID="{59583574-2B5B-4E3C-B7F1-D46469D9AFE1}" presName="wedge1Tx" presStyleLbl="node1" presStyleIdx="0" presStyleCnt="3">
        <dgm:presLayoutVars>
          <dgm:chMax val="0"/>
          <dgm:chPref val="0"/>
          <dgm:bulletEnabled val="1"/>
        </dgm:presLayoutVars>
      </dgm:prSet>
      <dgm:spPr/>
    </dgm:pt>
    <dgm:pt modelId="{2123F389-395F-4513-89C6-22BF0C751F0F}" type="pres">
      <dgm:prSet presAssocID="{59583574-2B5B-4E3C-B7F1-D46469D9AFE1}" presName="wedge2" presStyleLbl="node1" presStyleIdx="1" presStyleCnt="3"/>
      <dgm:spPr/>
    </dgm:pt>
    <dgm:pt modelId="{83F4F94E-EE65-4124-956F-FF4076D1DE33}" type="pres">
      <dgm:prSet presAssocID="{59583574-2B5B-4E3C-B7F1-D46469D9AFE1}" presName="wedge2Tx" presStyleLbl="node1" presStyleIdx="1" presStyleCnt="3">
        <dgm:presLayoutVars>
          <dgm:chMax val="0"/>
          <dgm:chPref val="0"/>
          <dgm:bulletEnabled val="1"/>
        </dgm:presLayoutVars>
      </dgm:prSet>
      <dgm:spPr/>
    </dgm:pt>
    <dgm:pt modelId="{75D4D297-304C-459E-934C-DF3CF00ECB71}" type="pres">
      <dgm:prSet presAssocID="{59583574-2B5B-4E3C-B7F1-D46469D9AFE1}" presName="wedge3" presStyleLbl="node1" presStyleIdx="2" presStyleCnt="3" custLinFactNeighborX="-176" custLinFactNeighborY="-1490"/>
      <dgm:spPr/>
    </dgm:pt>
    <dgm:pt modelId="{518F1876-417B-423B-9AA9-DFCA31FE8838}" type="pres">
      <dgm:prSet presAssocID="{59583574-2B5B-4E3C-B7F1-D46469D9AFE1}" presName="wedge3Tx" presStyleLbl="node1" presStyleIdx="2" presStyleCnt="3">
        <dgm:presLayoutVars>
          <dgm:chMax val="0"/>
          <dgm:chPref val="0"/>
          <dgm:bulletEnabled val="1"/>
        </dgm:presLayoutVars>
      </dgm:prSet>
      <dgm:spPr/>
    </dgm:pt>
  </dgm:ptLst>
  <dgm:cxnLst>
    <dgm:cxn modelId="{98617806-0E58-435B-833C-79D1356C4BBF}" type="presOf" srcId="{E324173F-D01D-4949-88D9-2EFFA91503CD}" destId="{518F1876-417B-423B-9AA9-DFCA31FE8838}" srcOrd="1" destOrd="0" presId="urn:microsoft.com/office/officeart/2005/8/layout/chart3"/>
    <dgm:cxn modelId="{23FD0922-F48E-4778-B114-8CEA32966515}" srcId="{59583574-2B5B-4E3C-B7F1-D46469D9AFE1}" destId="{A34680A2-7A68-431F-B7F7-57776D931267}" srcOrd="1" destOrd="0" parTransId="{24B524DF-0589-4CBB-B825-FCCD8C365A4F}" sibTransId="{5A19D23B-BC9B-48F4-B9AF-9778AFF7176F}"/>
    <dgm:cxn modelId="{1703CA64-8AB2-4C5C-AD56-08EDBF1CC638}" type="presOf" srcId="{E324173F-D01D-4949-88D9-2EFFA91503CD}" destId="{75D4D297-304C-459E-934C-DF3CF00ECB71}" srcOrd="0" destOrd="0" presId="urn:microsoft.com/office/officeart/2005/8/layout/chart3"/>
    <dgm:cxn modelId="{D010927A-E6F9-46E1-9635-5DB4B382AACF}" type="presOf" srcId="{A34680A2-7A68-431F-B7F7-57776D931267}" destId="{83F4F94E-EE65-4124-956F-FF4076D1DE33}" srcOrd="1" destOrd="0" presId="urn:microsoft.com/office/officeart/2005/8/layout/chart3"/>
    <dgm:cxn modelId="{31169F7A-0339-45F4-8F86-E9C0A85D1E1F}" srcId="{59583574-2B5B-4E3C-B7F1-D46469D9AFE1}" destId="{E324173F-D01D-4949-88D9-2EFFA91503CD}" srcOrd="2" destOrd="0" parTransId="{16CE33D3-294D-446F-8CB2-534F8CC0E8A5}" sibTransId="{C66F0FEB-C858-48AF-A5B9-905C11D61E34}"/>
    <dgm:cxn modelId="{196AD781-DB5C-418C-B2A4-5AF01A93665C}" type="presOf" srcId="{58C8D218-3478-4811-A0D4-450EB486228F}" destId="{A5B32B2E-69CC-40F6-AF0A-D1E20A955251}" srcOrd="0" destOrd="0" presId="urn:microsoft.com/office/officeart/2005/8/layout/chart3"/>
    <dgm:cxn modelId="{52AD9087-ABB8-4082-B0FE-F8BD4EEF5449}" type="presOf" srcId="{58C8D218-3478-4811-A0D4-450EB486228F}" destId="{94EF9FC3-CC9D-4E7A-8007-9E55CB27E019}" srcOrd="1" destOrd="0" presId="urn:microsoft.com/office/officeart/2005/8/layout/chart3"/>
    <dgm:cxn modelId="{4873A9C7-04CD-4AD8-AC58-24990358FE40}" srcId="{59583574-2B5B-4E3C-B7F1-D46469D9AFE1}" destId="{58C8D218-3478-4811-A0D4-450EB486228F}" srcOrd="0" destOrd="0" parTransId="{06D67F6A-930F-436C-9DB2-82CFF1067CC9}" sibTransId="{7229CA08-B12D-4130-AB27-BE866B5E576C}"/>
    <dgm:cxn modelId="{2840AFD0-7875-453C-B96F-DB4563DC75B7}" type="presOf" srcId="{59583574-2B5B-4E3C-B7F1-D46469D9AFE1}" destId="{FEBE58DD-E056-4E1E-91D6-5ECFC130E7ED}" srcOrd="0" destOrd="0" presId="urn:microsoft.com/office/officeart/2005/8/layout/chart3"/>
    <dgm:cxn modelId="{EE0EA9E7-47B8-4ECF-B9F6-8581F313FABE}" type="presOf" srcId="{A34680A2-7A68-431F-B7F7-57776D931267}" destId="{2123F389-395F-4513-89C6-22BF0C751F0F}" srcOrd="0" destOrd="0" presId="urn:microsoft.com/office/officeart/2005/8/layout/chart3"/>
    <dgm:cxn modelId="{793642AC-B574-4176-A9C6-09E14250356A}" type="presParOf" srcId="{FEBE58DD-E056-4E1E-91D6-5ECFC130E7ED}" destId="{A5B32B2E-69CC-40F6-AF0A-D1E20A955251}" srcOrd="0" destOrd="0" presId="urn:microsoft.com/office/officeart/2005/8/layout/chart3"/>
    <dgm:cxn modelId="{0589D969-1139-4CBE-9C70-172C58AC68D9}" type="presParOf" srcId="{FEBE58DD-E056-4E1E-91D6-5ECFC130E7ED}" destId="{94EF9FC3-CC9D-4E7A-8007-9E55CB27E019}" srcOrd="1" destOrd="0" presId="urn:microsoft.com/office/officeart/2005/8/layout/chart3"/>
    <dgm:cxn modelId="{E1CE4039-75AD-493F-A73E-3ABBB58C3CA4}" type="presParOf" srcId="{FEBE58DD-E056-4E1E-91D6-5ECFC130E7ED}" destId="{2123F389-395F-4513-89C6-22BF0C751F0F}" srcOrd="2" destOrd="0" presId="urn:microsoft.com/office/officeart/2005/8/layout/chart3"/>
    <dgm:cxn modelId="{B6E99079-2EA5-476A-BE66-151A40D01024}" type="presParOf" srcId="{FEBE58DD-E056-4E1E-91D6-5ECFC130E7ED}" destId="{83F4F94E-EE65-4124-956F-FF4076D1DE33}" srcOrd="3" destOrd="0" presId="urn:microsoft.com/office/officeart/2005/8/layout/chart3"/>
    <dgm:cxn modelId="{32886C1F-2299-43A6-ACE1-E5322CAB2EA3}" type="presParOf" srcId="{FEBE58DD-E056-4E1E-91D6-5ECFC130E7ED}" destId="{75D4D297-304C-459E-934C-DF3CF00ECB71}" srcOrd="4" destOrd="0" presId="urn:microsoft.com/office/officeart/2005/8/layout/chart3"/>
    <dgm:cxn modelId="{F7A9E39C-CD4E-4BF2-9226-1D08B45CE427}" type="presParOf" srcId="{FEBE58DD-E056-4E1E-91D6-5ECFC130E7ED}" destId="{518F1876-417B-423B-9AA9-DFCA31FE8838}"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583574-2B5B-4E3C-B7F1-D46469D9AFE1}" type="doc">
      <dgm:prSet loTypeId="urn:microsoft.com/office/officeart/2005/8/layout/chart3" loCatId="cycle" qsTypeId="urn:microsoft.com/office/officeart/2005/8/quickstyle/simple1" qsCatId="simple" csTypeId="urn:microsoft.com/office/officeart/2005/8/colors/accent1_2" csCatId="accent1" phldr="1"/>
      <dgm:spPr/>
    </dgm:pt>
    <dgm:pt modelId="{58C8D218-3478-4811-A0D4-450EB486228F}">
      <dgm:prSet phldrT="[Text]"/>
      <dgm:spPr>
        <a:solidFill>
          <a:schemeClr val="accent1">
            <a:hueOff val="0"/>
            <a:satOff val="0"/>
            <a:lumOff val="0"/>
          </a:schemeClr>
        </a:solidFill>
      </dgm:spPr>
      <dgm:t>
        <a:bodyPr/>
        <a:lstStyle/>
        <a:p>
          <a:r>
            <a:rPr lang="en-GB" dirty="0"/>
            <a:t>One to One Support</a:t>
          </a:r>
        </a:p>
      </dgm:t>
    </dgm:pt>
    <dgm:pt modelId="{06D67F6A-930F-436C-9DB2-82CFF1067CC9}" type="parTrans" cxnId="{4873A9C7-04CD-4AD8-AC58-24990358FE40}">
      <dgm:prSet/>
      <dgm:spPr/>
      <dgm:t>
        <a:bodyPr/>
        <a:lstStyle/>
        <a:p>
          <a:endParaRPr lang="en-GB"/>
        </a:p>
      </dgm:t>
    </dgm:pt>
    <dgm:pt modelId="{7229CA08-B12D-4130-AB27-BE866B5E576C}" type="sibTrans" cxnId="{4873A9C7-04CD-4AD8-AC58-24990358FE40}">
      <dgm:prSet/>
      <dgm:spPr/>
      <dgm:t>
        <a:bodyPr/>
        <a:lstStyle/>
        <a:p>
          <a:endParaRPr lang="en-GB"/>
        </a:p>
      </dgm:t>
    </dgm:pt>
    <dgm:pt modelId="{A34680A2-7A68-431F-B7F7-57776D931267}">
      <dgm:prSet phldrT="[Text]"/>
      <dgm:spPr>
        <a:solidFill>
          <a:schemeClr val="accent5"/>
        </a:solidFill>
      </dgm:spPr>
      <dgm:t>
        <a:bodyPr/>
        <a:lstStyle/>
        <a:p>
          <a:r>
            <a:rPr lang="en-GB" dirty="0"/>
            <a:t>Groups, Workshops, Staff Training</a:t>
          </a:r>
        </a:p>
      </dgm:t>
    </dgm:pt>
    <dgm:pt modelId="{24B524DF-0589-4CBB-B825-FCCD8C365A4F}" type="parTrans" cxnId="{23FD0922-F48E-4778-B114-8CEA32966515}">
      <dgm:prSet/>
      <dgm:spPr/>
      <dgm:t>
        <a:bodyPr/>
        <a:lstStyle/>
        <a:p>
          <a:endParaRPr lang="en-GB"/>
        </a:p>
      </dgm:t>
    </dgm:pt>
    <dgm:pt modelId="{5A19D23B-BC9B-48F4-B9AF-9778AFF7176F}" type="sibTrans" cxnId="{23FD0922-F48E-4778-B114-8CEA32966515}">
      <dgm:prSet/>
      <dgm:spPr/>
      <dgm:t>
        <a:bodyPr/>
        <a:lstStyle/>
        <a:p>
          <a:endParaRPr lang="en-GB"/>
        </a:p>
      </dgm:t>
    </dgm:pt>
    <dgm:pt modelId="{E324173F-D01D-4949-88D9-2EFFA91503CD}">
      <dgm:prSet phldrT="[Text]"/>
      <dgm:spPr>
        <a:solidFill>
          <a:schemeClr val="accent3"/>
        </a:solidFill>
      </dgm:spPr>
      <dgm:t>
        <a:bodyPr/>
        <a:lstStyle/>
        <a:p>
          <a:r>
            <a:rPr lang="en-GB" dirty="0"/>
            <a:t>Whole School or College Approach</a:t>
          </a:r>
        </a:p>
      </dgm:t>
    </dgm:pt>
    <dgm:pt modelId="{16CE33D3-294D-446F-8CB2-534F8CC0E8A5}" type="parTrans" cxnId="{31169F7A-0339-45F4-8F86-E9C0A85D1E1F}">
      <dgm:prSet/>
      <dgm:spPr/>
      <dgm:t>
        <a:bodyPr/>
        <a:lstStyle/>
        <a:p>
          <a:endParaRPr lang="en-GB"/>
        </a:p>
      </dgm:t>
    </dgm:pt>
    <dgm:pt modelId="{C66F0FEB-C858-48AF-A5B9-905C11D61E34}" type="sibTrans" cxnId="{31169F7A-0339-45F4-8F86-E9C0A85D1E1F}">
      <dgm:prSet/>
      <dgm:spPr/>
      <dgm:t>
        <a:bodyPr/>
        <a:lstStyle/>
        <a:p>
          <a:endParaRPr lang="en-GB"/>
        </a:p>
      </dgm:t>
    </dgm:pt>
    <dgm:pt modelId="{FEBE58DD-E056-4E1E-91D6-5ECFC130E7ED}" type="pres">
      <dgm:prSet presAssocID="{59583574-2B5B-4E3C-B7F1-D46469D9AFE1}" presName="compositeShape" presStyleCnt="0">
        <dgm:presLayoutVars>
          <dgm:chMax val="7"/>
          <dgm:dir/>
          <dgm:resizeHandles val="exact"/>
        </dgm:presLayoutVars>
      </dgm:prSet>
      <dgm:spPr/>
    </dgm:pt>
    <dgm:pt modelId="{A5B32B2E-69CC-40F6-AF0A-D1E20A955251}" type="pres">
      <dgm:prSet presAssocID="{59583574-2B5B-4E3C-B7F1-D46469D9AFE1}" presName="wedge1" presStyleLbl="node1" presStyleIdx="0" presStyleCnt="3" custScaleX="103762" custScaleY="99566" custLinFactNeighborX="-3503" custLinFactNeighborY="1323"/>
      <dgm:spPr/>
    </dgm:pt>
    <dgm:pt modelId="{94EF9FC3-CC9D-4E7A-8007-9E55CB27E019}" type="pres">
      <dgm:prSet presAssocID="{59583574-2B5B-4E3C-B7F1-D46469D9AFE1}" presName="wedge1Tx" presStyleLbl="node1" presStyleIdx="0" presStyleCnt="3">
        <dgm:presLayoutVars>
          <dgm:chMax val="0"/>
          <dgm:chPref val="0"/>
          <dgm:bulletEnabled val="1"/>
        </dgm:presLayoutVars>
      </dgm:prSet>
      <dgm:spPr/>
    </dgm:pt>
    <dgm:pt modelId="{2123F389-395F-4513-89C6-22BF0C751F0F}" type="pres">
      <dgm:prSet presAssocID="{59583574-2B5B-4E3C-B7F1-D46469D9AFE1}" presName="wedge2" presStyleLbl="node1" presStyleIdx="1" presStyleCnt="3"/>
      <dgm:spPr/>
    </dgm:pt>
    <dgm:pt modelId="{83F4F94E-EE65-4124-956F-FF4076D1DE33}" type="pres">
      <dgm:prSet presAssocID="{59583574-2B5B-4E3C-B7F1-D46469D9AFE1}" presName="wedge2Tx" presStyleLbl="node1" presStyleIdx="1" presStyleCnt="3">
        <dgm:presLayoutVars>
          <dgm:chMax val="0"/>
          <dgm:chPref val="0"/>
          <dgm:bulletEnabled val="1"/>
        </dgm:presLayoutVars>
      </dgm:prSet>
      <dgm:spPr/>
    </dgm:pt>
    <dgm:pt modelId="{75D4D297-304C-459E-934C-DF3CF00ECB71}" type="pres">
      <dgm:prSet presAssocID="{59583574-2B5B-4E3C-B7F1-D46469D9AFE1}" presName="wedge3" presStyleLbl="node1" presStyleIdx="2" presStyleCnt="3" custLinFactNeighborX="-176" custLinFactNeighborY="-1490"/>
      <dgm:spPr/>
    </dgm:pt>
    <dgm:pt modelId="{518F1876-417B-423B-9AA9-DFCA31FE8838}" type="pres">
      <dgm:prSet presAssocID="{59583574-2B5B-4E3C-B7F1-D46469D9AFE1}" presName="wedge3Tx" presStyleLbl="node1" presStyleIdx="2" presStyleCnt="3">
        <dgm:presLayoutVars>
          <dgm:chMax val="0"/>
          <dgm:chPref val="0"/>
          <dgm:bulletEnabled val="1"/>
        </dgm:presLayoutVars>
      </dgm:prSet>
      <dgm:spPr/>
    </dgm:pt>
  </dgm:ptLst>
  <dgm:cxnLst>
    <dgm:cxn modelId="{98617806-0E58-435B-833C-79D1356C4BBF}" type="presOf" srcId="{E324173F-D01D-4949-88D9-2EFFA91503CD}" destId="{518F1876-417B-423B-9AA9-DFCA31FE8838}" srcOrd="1" destOrd="0" presId="urn:microsoft.com/office/officeart/2005/8/layout/chart3"/>
    <dgm:cxn modelId="{23FD0922-F48E-4778-B114-8CEA32966515}" srcId="{59583574-2B5B-4E3C-B7F1-D46469D9AFE1}" destId="{A34680A2-7A68-431F-B7F7-57776D931267}" srcOrd="1" destOrd="0" parTransId="{24B524DF-0589-4CBB-B825-FCCD8C365A4F}" sibTransId="{5A19D23B-BC9B-48F4-B9AF-9778AFF7176F}"/>
    <dgm:cxn modelId="{1703CA64-8AB2-4C5C-AD56-08EDBF1CC638}" type="presOf" srcId="{E324173F-D01D-4949-88D9-2EFFA91503CD}" destId="{75D4D297-304C-459E-934C-DF3CF00ECB71}" srcOrd="0" destOrd="0" presId="urn:microsoft.com/office/officeart/2005/8/layout/chart3"/>
    <dgm:cxn modelId="{D010927A-E6F9-46E1-9635-5DB4B382AACF}" type="presOf" srcId="{A34680A2-7A68-431F-B7F7-57776D931267}" destId="{83F4F94E-EE65-4124-956F-FF4076D1DE33}" srcOrd="1" destOrd="0" presId="urn:microsoft.com/office/officeart/2005/8/layout/chart3"/>
    <dgm:cxn modelId="{31169F7A-0339-45F4-8F86-E9C0A85D1E1F}" srcId="{59583574-2B5B-4E3C-B7F1-D46469D9AFE1}" destId="{E324173F-D01D-4949-88D9-2EFFA91503CD}" srcOrd="2" destOrd="0" parTransId="{16CE33D3-294D-446F-8CB2-534F8CC0E8A5}" sibTransId="{C66F0FEB-C858-48AF-A5B9-905C11D61E34}"/>
    <dgm:cxn modelId="{196AD781-DB5C-418C-B2A4-5AF01A93665C}" type="presOf" srcId="{58C8D218-3478-4811-A0D4-450EB486228F}" destId="{A5B32B2E-69CC-40F6-AF0A-D1E20A955251}" srcOrd="0" destOrd="0" presId="urn:microsoft.com/office/officeart/2005/8/layout/chart3"/>
    <dgm:cxn modelId="{52AD9087-ABB8-4082-B0FE-F8BD4EEF5449}" type="presOf" srcId="{58C8D218-3478-4811-A0D4-450EB486228F}" destId="{94EF9FC3-CC9D-4E7A-8007-9E55CB27E019}" srcOrd="1" destOrd="0" presId="urn:microsoft.com/office/officeart/2005/8/layout/chart3"/>
    <dgm:cxn modelId="{4873A9C7-04CD-4AD8-AC58-24990358FE40}" srcId="{59583574-2B5B-4E3C-B7F1-D46469D9AFE1}" destId="{58C8D218-3478-4811-A0D4-450EB486228F}" srcOrd="0" destOrd="0" parTransId="{06D67F6A-930F-436C-9DB2-82CFF1067CC9}" sibTransId="{7229CA08-B12D-4130-AB27-BE866B5E576C}"/>
    <dgm:cxn modelId="{2840AFD0-7875-453C-B96F-DB4563DC75B7}" type="presOf" srcId="{59583574-2B5B-4E3C-B7F1-D46469D9AFE1}" destId="{FEBE58DD-E056-4E1E-91D6-5ECFC130E7ED}" srcOrd="0" destOrd="0" presId="urn:microsoft.com/office/officeart/2005/8/layout/chart3"/>
    <dgm:cxn modelId="{EE0EA9E7-47B8-4ECF-B9F6-8581F313FABE}" type="presOf" srcId="{A34680A2-7A68-431F-B7F7-57776D931267}" destId="{2123F389-395F-4513-89C6-22BF0C751F0F}" srcOrd="0" destOrd="0" presId="urn:microsoft.com/office/officeart/2005/8/layout/chart3"/>
    <dgm:cxn modelId="{793642AC-B574-4176-A9C6-09E14250356A}" type="presParOf" srcId="{FEBE58DD-E056-4E1E-91D6-5ECFC130E7ED}" destId="{A5B32B2E-69CC-40F6-AF0A-D1E20A955251}" srcOrd="0" destOrd="0" presId="urn:microsoft.com/office/officeart/2005/8/layout/chart3"/>
    <dgm:cxn modelId="{0589D969-1139-4CBE-9C70-172C58AC68D9}" type="presParOf" srcId="{FEBE58DD-E056-4E1E-91D6-5ECFC130E7ED}" destId="{94EF9FC3-CC9D-4E7A-8007-9E55CB27E019}" srcOrd="1" destOrd="0" presId="urn:microsoft.com/office/officeart/2005/8/layout/chart3"/>
    <dgm:cxn modelId="{E1CE4039-75AD-493F-A73E-3ABBB58C3CA4}" type="presParOf" srcId="{FEBE58DD-E056-4E1E-91D6-5ECFC130E7ED}" destId="{2123F389-395F-4513-89C6-22BF0C751F0F}" srcOrd="2" destOrd="0" presId="urn:microsoft.com/office/officeart/2005/8/layout/chart3"/>
    <dgm:cxn modelId="{B6E99079-2EA5-476A-BE66-151A40D01024}" type="presParOf" srcId="{FEBE58DD-E056-4E1E-91D6-5ECFC130E7ED}" destId="{83F4F94E-EE65-4124-956F-FF4076D1DE33}" srcOrd="3" destOrd="0" presId="urn:microsoft.com/office/officeart/2005/8/layout/chart3"/>
    <dgm:cxn modelId="{32886C1F-2299-43A6-ACE1-E5322CAB2EA3}" type="presParOf" srcId="{FEBE58DD-E056-4E1E-91D6-5ECFC130E7ED}" destId="{75D4D297-304C-459E-934C-DF3CF00ECB71}" srcOrd="4" destOrd="0" presId="urn:microsoft.com/office/officeart/2005/8/layout/chart3"/>
    <dgm:cxn modelId="{F7A9E39C-CD4E-4BF2-9226-1D08B45CE427}" type="presParOf" srcId="{FEBE58DD-E056-4E1E-91D6-5ECFC130E7ED}" destId="{518F1876-417B-423B-9AA9-DFCA31FE8838}"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1AAE7F-B898-4E32-8153-9BC67961E5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ED448AE-DE53-4BD0-90C0-F2CA5F8CB17F}">
      <dgm:prSet phldrT="[Text]" custT="1"/>
      <dgm:spPr>
        <a:solidFill>
          <a:schemeClr val="accent5"/>
        </a:solidFill>
      </dgm:spPr>
      <dgm:t>
        <a:bodyPr/>
        <a:lstStyle/>
        <a:p>
          <a:pPr>
            <a:lnSpc>
              <a:spcPct val="150000"/>
            </a:lnSpc>
          </a:pPr>
          <a:r>
            <a:rPr lang="en-GB" sz="2000" dirty="0"/>
            <a:t>To deliver evidence-based interventions in an educational setting for mild-to-moderate mental health issues</a:t>
          </a:r>
        </a:p>
      </dgm:t>
    </dgm:pt>
    <dgm:pt modelId="{46BD76F9-DA26-47F6-97CD-B313F3772031}" type="parTrans" cxnId="{76124CE9-F0FF-4138-93D1-A4A8EE525CA0}">
      <dgm:prSet/>
      <dgm:spPr/>
      <dgm:t>
        <a:bodyPr/>
        <a:lstStyle/>
        <a:p>
          <a:endParaRPr lang="en-GB"/>
        </a:p>
      </dgm:t>
    </dgm:pt>
    <dgm:pt modelId="{C78E045F-1E91-45B8-B09F-2342ED1F4A0E}" type="sibTrans" cxnId="{76124CE9-F0FF-4138-93D1-A4A8EE525CA0}">
      <dgm:prSet/>
      <dgm:spPr/>
      <dgm:t>
        <a:bodyPr/>
        <a:lstStyle/>
        <a:p>
          <a:endParaRPr lang="en-GB"/>
        </a:p>
      </dgm:t>
    </dgm:pt>
    <dgm:pt modelId="{B61EF622-82FB-45DA-AA46-1F48DE2295B7}">
      <dgm:prSet custT="1"/>
      <dgm:spPr>
        <a:solidFill>
          <a:schemeClr val="accent6"/>
        </a:solidFill>
      </dgm:spPr>
      <dgm:t>
        <a:bodyPr/>
        <a:lstStyle/>
        <a:p>
          <a:pPr>
            <a:lnSpc>
              <a:spcPct val="150000"/>
            </a:lnSpc>
          </a:pPr>
          <a:r>
            <a:rPr lang="en-GB" sz="2000" dirty="0"/>
            <a:t>Support the Mental Health Lead in each school or college to introduce or develop whole school or college approach </a:t>
          </a:r>
        </a:p>
      </dgm:t>
    </dgm:pt>
    <dgm:pt modelId="{3FF0DB7C-5BA0-46F1-9E08-EA329AEF1D01}" type="parTrans" cxnId="{E09BEEC8-D005-409D-B8CD-4DFA8E1AFC0D}">
      <dgm:prSet/>
      <dgm:spPr/>
      <dgm:t>
        <a:bodyPr/>
        <a:lstStyle/>
        <a:p>
          <a:endParaRPr lang="en-GB"/>
        </a:p>
      </dgm:t>
    </dgm:pt>
    <dgm:pt modelId="{A335D375-4761-4040-998E-39F420A48E29}" type="sibTrans" cxnId="{E09BEEC8-D005-409D-B8CD-4DFA8E1AFC0D}">
      <dgm:prSet/>
      <dgm:spPr/>
      <dgm:t>
        <a:bodyPr/>
        <a:lstStyle/>
        <a:p>
          <a:endParaRPr lang="en-GB"/>
        </a:p>
      </dgm:t>
    </dgm:pt>
    <dgm:pt modelId="{29F0F351-B2BE-4BDF-A77F-E9CF858306DF}">
      <dgm:prSet phldrT="[Text]" custT="1"/>
      <dgm:spPr>
        <a:solidFill>
          <a:schemeClr val="accent3"/>
        </a:solidFill>
      </dgm:spPr>
      <dgm:t>
        <a:bodyPr/>
        <a:lstStyle/>
        <a:p>
          <a:pPr>
            <a:lnSpc>
              <a:spcPct val="150000"/>
            </a:lnSpc>
          </a:pPr>
          <a:r>
            <a:rPr lang="en-GB" sz="2000" dirty="0"/>
            <a:t>Give timely advice to education staff and liaise with external specialist services to help children and young people to get the right support and stay in education.</a:t>
          </a:r>
        </a:p>
      </dgm:t>
    </dgm:pt>
    <dgm:pt modelId="{F8552D28-8476-4BFA-B451-603F5ACBAC80}" type="parTrans" cxnId="{622C4374-F864-442D-8085-D8C9ECDC074E}">
      <dgm:prSet/>
      <dgm:spPr/>
      <dgm:t>
        <a:bodyPr/>
        <a:lstStyle/>
        <a:p>
          <a:endParaRPr lang="en-GB"/>
        </a:p>
      </dgm:t>
    </dgm:pt>
    <dgm:pt modelId="{F0297295-D7F4-49A9-9017-47F482B8104D}" type="sibTrans" cxnId="{622C4374-F864-442D-8085-D8C9ECDC074E}">
      <dgm:prSet/>
      <dgm:spPr/>
      <dgm:t>
        <a:bodyPr/>
        <a:lstStyle/>
        <a:p>
          <a:endParaRPr lang="en-GB"/>
        </a:p>
      </dgm:t>
    </dgm:pt>
    <dgm:pt modelId="{F4B3DB0C-A9ED-400D-9958-26B373E7D7F2}" type="pres">
      <dgm:prSet presAssocID="{6A1AAE7F-B898-4E32-8153-9BC67961E56F}" presName="linear" presStyleCnt="0">
        <dgm:presLayoutVars>
          <dgm:animLvl val="lvl"/>
          <dgm:resizeHandles val="exact"/>
        </dgm:presLayoutVars>
      </dgm:prSet>
      <dgm:spPr/>
    </dgm:pt>
    <dgm:pt modelId="{98B4767B-CF23-4505-9D80-EE5F5679DEDC}" type="pres">
      <dgm:prSet presAssocID="{BED448AE-DE53-4BD0-90C0-F2CA5F8CB17F}" presName="parentText" presStyleLbl="node1" presStyleIdx="0" presStyleCnt="3" custScaleY="66818" custLinFactNeighborY="-74549">
        <dgm:presLayoutVars>
          <dgm:chMax val="0"/>
          <dgm:bulletEnabled val="1"/>
        </dgm:presLayoutVars>
      </dgm:prSet>
      <dgm:spPr/>
    </dgm:pt>
    <dgm:pt modelId="{53A2D412-F78F-4B48-851D-D53DB6B1093D}" type="pres">
      <dgm:prSet presAssocID="{C78E045F-1E91-45B8-B09F-2342ED1F4A0E}" presName="spacer" presStyleCnt="0"/>
      <dgm:spPr/>
    </dgm:pt>
    <dgm:pt modelId="{6C7D9852-E5C2-4BD2-90F3-F4BA859572A0}" type="pres">
      <dgm:prSet presAssocID="{B61EF622-82FB-45DA-AA46-1F48DE2295B7}" presName="parentText" presStyleLbl="node1" presStyleIdx="1" presStyleCnt="3" custScaleY="78754" custLinFactNeighborY="-54740">
        <dgm:presLayoutVars>
          <dgm:chMax val="0"/>
          <dgm:bulletEnabled val="1"/>
        </dgm:presLayoutVars>
      </dgm:prSet>
      <dgm:spPr/>
    </dgm:pt>
    <dgm:pt modelId="{1DD74BE6-9B98-4DF2-94CC-E8EF786B77EC}" type="pres">
      <dgm:prSet presAssocID="{A335D375-4761-4040-998E-39F420A48E29}" presName="spacer" presStyleCnt="0"/>
      <dgm:spPr/>
    </dgm:pt>
    <dgm:pt modelId="{EF3AB726-A0CC-412F-8ED5-5A4FE8DA4F6C}" type="pres">
      <dgm:prSet presAssocID="{29F0F351-B2BE-4BDF-A77F-E9CF858306DF}" presName="parentText" presStyleLbl="node1" presStyleIdx="2" presStyleCnt="3" custLinFactNeighborX="-88" custLinFactNeighborY="-66901">
        <dgm:presLayoutVars>
          <dgm:chMax val="0"/>
          <dgm:bulletEnabled val="1"/>
        </dgm:presLayoutVars>
      </dgm:prSet>
      <dgm:spPr/>
    </dgm:pt>
  </dgm:ptLst>
  <dgm:cxnLst>
    <dgm:cxn modelId="{3BDE6A14-E902-43DF-8AC0-27DF80500BF5}" type="presOf" srcId="{29F0F351-B2BE-4BDF-A77F-E9CF858306DF}" destId="{EF3AB726-A0CC-412F-8ED5-5A4FE8DA4F6C}" srcOrd="0" destOrd="0" presId="urn:microsoft.com/office/officeart/2005/8/layout/vList2"/>
    <dgm:cxn modelId="{C640CB6B-E941-4562-8CB8-92E6A1AB4938}" type="presOf" srcId="{6A1AAE7F-B898-4E32-8153-9BC67961E56F}" destId="{F4B3DB0C-A9ED-400D-9958-26B373E7D7F2}" srcOrd="0" destOrd="0" presId="urn:microsoft.com/office/officeart/2005/8/layout/vList2"/>
    <dgm:cxn modelId="{622C4374-F864-442D-8085-D8C9ECDC074E}" srcId="{6A1AAE7F-B898-4E32-8153-9BC67961E56F}" destId="{29F0F351-B2BE-4BDF-A77F-E9CF858306DF}" srcOrd="2" destOrd="0" parTransId="{F8552D28-8476-4BFA-B451-603F5ACBAC80}" sibTransId="{F0297295-D7F4-49A9-9017-47F482B8104D}"/>
    <dgm:cxn modelId="{84837A94-1315-4B8A-BA84-6366463A8A1C}" type="presOf" srcId="{B61EF622-82FB-45DA-AA46-1F48DE2295B7}" destId="{6C7D9852-E5C2-4BD2-90F3-F4BA859572A0}" srcOrd="0" destOrd="0" presId="urn:microsoft.com/office/officeart/2005/8/layout/vList2"/>
    <dgm:cxn modelId="{E09BEEC8-D005-409D-B8CD-4DFA8E1AFC0D}" srcId="{6A1AAE7F-B898-4E32-8153-9BC67961E56F}" destId="{B61EF622-82FB-45DA-AA46-1F48DE2295B7}" srcOrd="1" destOrd="0" parTransId="{3FF0DB7C-5BA0-46F1-9E08-EA329AEF1D01}" sibTransId="{A335D375-4761-4040-998E-39F420A48E29}"/>
    <dgm:cxn modelId="{76124CE9-F0FF-4138-93D1-A4A8EE525CA0}" srcId="{6A1AAE7F-B898-4E32-8153-9BC67961E56F}" destId="{BED448AE-DE53-4BD0-90C0-F2CA5F8CB17F}" srcOrd="0" destOrd="0" parTransId="{46BD76F9-DA26-47F6-97CD-B313F3772031}" sibTransId="{C78E045F-1E91-45B8-B09F-2342ED1F4A0E}"/>
    <dgm:cxn modelId="{851250F6-3352-4F77-8594-8C1BE89CA626}" type="presOf" srcId="{BED448AE-DE53-4BD0-90C0-F2CA5F8CB17F}" destId="{98B4767B-CF23-4505-9D80-EE5F5679DEDC}" srcOrd="0" destOrd="0" presId="urn:microsoft.com/office/officeart/2005/8/layout/vList2"/>
    <dgm:cxn modelId="{814FFE58-0201-4401-BCF9-59133626B19A}" type="presParOf" srcId="{F4B3DB0C-A9ED-400D-9958-26B373E7D7F2}" destId="{98B4767B-CF23-4505-9D80-EE5F5679DEDC}" srcOrd="0" destOrd="0" presId="urn:microsoft.com/office/officeart/2005/8/layout/vList2"/>
    <dgm:cxn modelId="{F01D9DD0-2857-477E-A273-815DA4731597}" type="presParOf" srcId="{F4B3DB0C-A9ED-400D-9958-26B373E7D7F2}" destId="{53A2D412-F78F-4B48-851D-D53DB6B1093D}" srcOrd="1" destOrd="0" presId="urn:microsoft.com/office/officeart/2005/8/layout/vList2"/>
    <dgm:cxn modelId="{222DDDC4-8D78-49CB-BC4F-5623D8E84812}" type="presParOf" srcId="{F4B3DB0C-A9ED-400D-9958-26B373E7D7F2}" destId="{6C7D9852-E5C2-4BD2-90F3-F4BA859572A0}" srcOrd="2" destOrd="0" presId="urn:microsoft.com/office/officeart/2005/8/layout/vList2"/>
    <dgm:cxn modelId="{7DEEAEE4-528C-4332-A83E-CADDD38A8B22}" type="presParOf" srcId="{F4B3DB0C-A9ED-400D-9958-26B373E7D7F2}" destId="{1DD74BE6-9B98-4DF2-94CC-E8EF786B77EC}" srcOrd="3" destOrd="0" presId="urn:microsoft.com/office/officeart/2005/8/layout/vList2"/>
    <dgm:cxn modelId="{F93F6906-91D0-43AC-B833-D1853CF179AB}" type="presParOf" srcId="{F4B3DB0C-A9ED-400D-9958-26B373E7D7F2}" destId="{EF3AB726-A0CC-412F-8ED5-5A4FE8DA4F6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935EA-EAD0-4663-A42C-E94CF74ADE43}">
      <dsp:nvSpPr>
        <dsp:cNvPr id="0" name=""/>
        <dsp:cNvSpPr/>
      </dsp:nvSpPr>
      <dsp:spPr>
        <a:xfrm>
          <a:off x="0" y="53565"/>
          <a:ext cx="5587918" cy="1023423"/>
        </a:xfrm>
        <a:prstGeom prst="roundRect">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bg1"/>
              </a:solidFill>
            </a:rPr>
            <a:t>Respect</a:t>
          </a:r>
          <a:r>
            <a:rPr lang="en-GB" sz="2700" kern="1200" dirty="0">
              <a:solidFill>
                <a:schemeClr val="bg1"/>
              </a:solidFill>
            </a:rPr>
            <a:t>  </a:t>
          </a:r>
          <a:r>
            <a:rPr lang="en-GB" sz="2000" kern="1200" dirty="0">
              <a:solidFill>
                <a:schemeClr val="bg1"/>
              </a:solidFill>
            </a:rPr>
            <a:t>help us to create a safe space</a:t>
          </a:r>
        </a:p>
      </dsp:txBody>
      <dsp:txXfrm>
        <a:off x="49959" y="103524"/>
        <a:ext cx="5488000" cy="923505"/>
      </dsp:txXfrm>
    </dsp:sp>
    <dsp:sp modelId="{54F3DBA9-839B-4860-98FF-69D5C524551D}">
      <dsp:nvSpPr>
        <dsp:cNvPr id="0" name=""/>
        <dsp:cNvSpPr/>
      </dsp:nvSpPr>
      <dsp:spPr>
        <a:xfrm>
          <a:off x="0" y="1169050"/>
          <a:ext cx="5587918" cy="1251205"/>
        </a:xfrm>
        <a:prstGeom prst="roundRect">
          <a:avLst/>
        </a:prstGeom>
        <a:solidFill>
          <a:schemeClr val="accent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bg1"/>
              </a:solidFill>
            </a:rPr>
            <a:t>Confidentiality</a:t>
          </a:r>
        </a:p>
      </dsp:txBody>
      <dsp:txXfrm>
        <a:off x="61079" y="1230129"/>
        <a:ext cx="5465760" cy="1129047"/>
      </dsp:txXfrm>
    </dsp:sp>
    <dsp:sp modelId="{39FD00B0-7D9E-4FE7-9B8B-2650DD842F60}">
      <dsp:nvSpPr>
        <dsp:cNvPr id="0" name=""/>
        <dsp:cNvSpPr/>
      </dsp:nvSpPr>
      <dsp:spPr>
        <a:xfrm>
          <a:off x="0" y="2515295"/>
          <a:ext cx="5587918" cy="1251205"/>
        </a:xfrm>
        <a:prstGeom prst="roundRect">
          <a:avLst/>
        </a:prstGeom>
        <a:solidFill>
          <a:schemeClr val="accent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solidFill>
                <a:schemeClr val="bg1"/>
              </a:solidFill>
            </a:rPr>
            <a:t>Any other boundaries we would like to set?</a:t>
          </a:r>
        </a:p>
      </dsp:txBody>
      <dsp:txXfrm>
        <a:off x="61079" y="2576374"/>
        <a:ext cx="5465760" cy="1129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4767B-CF23-4505-9D80-EE5F5679DEDC}">
      <dsp:nvSpPr>
        <dsp:cNvPr id="0" name=""/>
        <dsp:cNvSpPr/>
      </dsp:nvSpPr>
      <dsp:spPr>
        <a:xfrm>
          <a:off x="0" y="0"/>
          <a:ext cx="5709072" cy="121680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To deliver evidence-based interventions in an educational setting for mild-to-moderate mental health issues</a:t>
          </a:r>
        </a:p>
      </dsp:txBody>
      <dsp:txXfrm>
        <a:off x="59399" y="59399"/>
        <a:ext cx="5590274" cy="1098002"/>
      </dsp:txXfrm>
    </dsp:sp>
    <dsp:sp modelId="{6C7D9852-E5C2-4BD2-90F3-F4BA859572A0}">
      <dsp:nvSpPr>
        <dsp:cNvPr id="0" name=""/>
        <dsp:cNvSpPr/>
      </dsp:nvSpPr>
      <dsp:spPr>
        <a:xfrm>
          <a:off x="0" y="1565963"/>
          <a:ext cx="5709072" cy="1216800"/>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Support the Mental Health Lead in each school or college to introduce or develop whole school or college approach </a:t>
          </a:r>
        </a:p>
      </dsp:txBody>
      <dsp:txXfrm>
        <a:off x="59399" y="1625362"/>
        <a:ext cx="5590274" cy="1098002"/>
      </dsp:txXfrm>
    </dsp:sp>
    <dsp:sp modelId="{EF3AB726-A0CC-412F-8ED5-5A4FE8DA4F6C}">
      <dsp:nvSpPr>
        <dsp:cNvPr id="0" name=""/>
        <dsp:cNvSpPr/>
      </dsp:nvSpPr>
      <dsp:spPr>
        <a:xfrm>
          <a:off x="0" y="3100689"/>
          <a:ext cx="5709072" cy="121680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Give timely advice to school and college staff and liaise with external specialist services to help children and young people to get the right support and stay in education.</a:t>
          </a:r>
        </a:p>
      </dsp:txBody>
      <dsp:txXfrm>
        <a:off x="59399" y="3160088"/>
        <a:ext cx="5590274"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41451-7BC1-44BD-B6AB-75F2B6EA4B7F}">
      <dsp:nvSpPr>
        <dsp:cNvPr id="0" name=""/>
        <dsp:cNvSpPr/>
      </dsp:nvSpPr>
      <dsp:spPr>
        <a:xfrm>
          <a:off x="0" y="3"/>
          <a:ext cx="5715844" cy="1048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MHST have three core functions</a:t>
          </a:r>
        </a:p>
      </dsp:txBody>
      <dsp:txXfrm>
        <a:off x="51175" y="51178"/>
        <a:ext cx="5613494" cy="945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32B2E-69CC-40F6-AF0A-D1E20A955251}">
      <dsp:nvSpPr>
        <dsp:cNvPr id="0" name=""/>
        <dsp:cNvSpPr/>
      </dsp:nvSpPr>
      <dsp:spPr>
        <a:xfrm>
          <a:off x="205096" y="297217"/>
          <a:ext cx="3257541" cy="3125811"/>
        </a:xfrm>
        <a:prstGeom prst="pie">
          <a:avLst>
            <a:gd name="adj1" fmla="val 16200000"/>
            <a:gd name="adj2" fmla="val 1800000"/>
          </a:avLst>
        </a:prstGeom>
        <a:solidFill>
          <a:schemeClr val="accent1">
            <a:hueOff val="0"/>
            <a:satOff val="0"/>
            <a:lum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One to One Support</a:t>
          </a:r>
        </a:p>
      </dsp:txBody>
      <dsp:txXfrm>
        <a:off x="1976190" y="874003"/>
        <a:ext cx="1105237" cy="1041937"/>
      </dsp:txXfrm>
    </dsp:sp>
    <dsp:sp modelId="{2123F389-395F-4513-89C6-22BF0C751F0F}">
      <dsp:nvSpPr>
        <dsp:cNvPr id="0" name=""/>
        <dsp:cNvSpPr/>
      </dsp:nvSpPr>
      <dsp:spPr>
        <a:xfrm>
          <a:off x="212293" y="342305"/>
          <a:ext cx="3139436" cy="3139436"/>
        </a:xfrm>
        <a:prstGeom prst="pie">
          <a:avLst>
            <a:gd name="adj1" fmla="val 1800000"/>
            <a:gd name="adj2" fmla="val 9000000"/>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Groups, Workshops, Staff Training</a:t>
          </a:r>
        </a:p>
      </dsp:txBody>
      <dsp:txXfrm>
        <a:off x="1071900" y="2323140"/>
        <a:ext cx="1420221" cy="971730"/>
      </dsp:txXfrm>
    </dsp:sp>
    <dsp:sp modelId="{75D4D297-304C-459E-934C-DF3CF00ECB71}">
      <dsp:nvSpPr>
        <dsp:cNvPr id="0" name=""/>
        <dsp:cNvSpPr/>
      </dsp:nvSpPr>
      <dsp:spPr>
        <a:xfrm>
          <a:off x="206767" y="295527"/>
          <a:ext cx="3139436" cy="3139436"/>
        </a:xfrm>
        <a:prstGeom prst="pie">
          <a:avLst>
            <a:gd name="adj1" fmla="val 9000000"/>
            <a:gd name="adj2" fmla="val 1620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Whole School or College Approach</a:t>
          </a:r>
        </a:p>
      </dsp:txBody>
      <dsp:txXfrm>
        <a:off x="543136" y="912202"/>
        <a:ext cx="1065165" cy="1046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32B2E-69CC-40F6-AF0A-D1E20A955251}">
      <dsp:nvSpPr>
        <dsp:cNvPr id="0" name=""/>
        <dsp:cNvSpPr/>
      </dsp:nvSpPr>
      <dsp:spPr>
        <a:xfrm>
          <a:off x="205096" y="297217"/>
          <a:ext cx="3257541" cy="3125811"/>
        </a:xfrm>
        <a:prstGeom prst="pie">
          <a:avLst>
            <a:gd name="adj1" fmla="val 16200000"/>
            <a:gd name="adj2" fmla="val 1800000"/>
          </a:avLst>
        </a:prstGeom>
        <a:solidFill>
          <a:schemeClr val="accent1">
            <a:hueOff val="0"/>
            <a:satOff val="0"/>
            <a:lum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One to One Support</a:t>
          </a:r>
        </a:p>
      </dsp:txBody>
      <dsp:txXfrm>
        <a:off x="1976190" y="874003"/>
        <a:ext cx="1105237" cy="1041937"/>
      </dsp:txXfrm>
    </dsp:sp>
    <dsp:sp modelId="{2123F389-395F-4513-89C6-22BF0C751F0F}">
      <dsp:nvSpPr>
        <dsp:cNvPr id="0" name=""/>
        <dsp:cNvSpPr/>
      </dsp:nvSpPr>
      <dsp:spPr>
        <a:xfrm>
          <a:off x="212293" y="342305"/>
          <a:ext cx="3139436" cy="3139436"/>
        </a:xfrm>
        <a:prstGeom prst="pie">
          <a:avLst>
            <a:gd name="adj1" fmla="val 1800000"/>
            <a:gd name="adj2" fmla="val 9000000"/>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Groups, Workshops, Staff Training</a:t>
          </a:r>
        </a:p>
      </dsp:txBody>
      <dsp:txXfrm>
        <a:off x="1071900" y="2323140"/>
        <a:ext cx="1420221" cy="971730"/>
      </dsp:txXfrm>
    </dsp:sp>
    <dsp:sp modelId="{75D4D297-304C-459E-934C-DF3CF00ECB71}">
      <dsp:nvSpPr>
        <dsp:cNvPr id="0" name=""/>
        <dsp:cNvSpPr/>
      </dsp:nvSpPr>
      <dsp:spPr>
        <a:xfrm>
          <a:off x="206767" y="295527"/>
          <a:ext cx="3139436" cy="3139436"/>
        </a:xfrm>
        <a:prstGeom prst="pie">
          <a:avLst>
            <a:gd name="adj1" fmla="val 9000000"/>
            <a:gd name="adj2" fmla="val 1620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Whole School or College Approach</a:t>
          </a:r>
        </a:p>
      </dsp:txBody>
      <dsp:txXfrm>
        <a:off x="543136" y="912202"/>
        <a:ext cx="1065165" cy="1046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4767B-CF23-4505-9D80-EE5F5679DEDC}">
      <dsp:nvSpPr>
        <dsp:cNvPr id="0" name=""/>
        <dsp:cNvSpPr/>
      </dsp:nvSpPr>
      <dsp:spPr>
        <a:xfrm>
          <a:off x="0" y="0"/>
          <a:ext cx="7665668" cy="1050699"/>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en-GB" sz="2000" kern="1200" dirty="0"/>
            <a:t>To deliver evidence-based interventions in an educational setting for mild-to-moderate mental health issues</a:t>
          </a:r>
        </a:p>
      </dsp:txBody>
      <dsp:txXfrm>
        <a:off x="51291" y="51291"/>
        <a:ext cx="7563086" cy="948117"/>
      </dsp:txXfrm>
    </dsp:sp>
    <dsp:sp modelId="{6C7D9852-E5C2-4BD2-90F3-F4BA859572A0}">
      <dsp:nvSpPr>
        <dsp:cNvPr id="0" name=""/>
        <dsp:cNvSpPr/>
      </dsp:nvSpPr>
      <dsp:spPr>
        <a:xfrm>
          <a:off x="0" y="1240821"/>
          <a:ext cx="7665668" cy="1238390"/>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en-GB" sz="2000" kern="1200" dirty="0"/>
            <a:t>Support the Mental Health Lead in each school or college to introduce or develop whole school or college approach </a:t>
          </a:r>
        </a:p>
      </dsp:txBody>
      <dsp:txXfrm>
        <a:off x="60453" y="1301274"/>
        <a:ext cx="7544762" cy="1117484"/>
      </dsp:txXfrm>
    </dsp:sp>
    <dsp:sp modelId="{EF3AB726-A0CC-412F-8ED5-5A4FE8DA4F6C}">
      <dsp:nvSpPr>
        <dsp:cNvPr id="0" name=""/>
        <dsp:cNvSpPr/>
      </dsp:nvSpPr>
      <dsp:spPr>
        <a:xfrm>
          <a:off x="0" y="2641117"/>
          <a:ext cx="7665668" cy="157248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ct val="35000"/>
            </a:spcAft>
            <a:buNone/>
          </a:pPr>
          <a:r>
            <a:rPr lang="en-GB" sz="2000" kern="1200" dirty="0"/>
            <a:t>Give timely advice to education staff and liaise with external specialist services to help children and young people to get the right support and stay in education.</a:t>
          </a:r>
        </a:p>
      </dsp:txBody>
      <dsp:txXfrm>
        <a:off x="76762" y="2717879"/>
        <a:ext cx="7512144" cy="14189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giveusashout.org/" TargetMode="External"/><Relationship Id="rId13" Type="http://schemas.openxmlformats.org/officeDocument/2006/relationships/hyperlink" Target="https://www.mind-blmk.org.uk/how-we-can-help/central-bedfordshire/" TargetMode="External"/><Relationship Id="rId3" Type="http://schemas.openxmlformats.org/officeDocument/2006/relationships/hyperlink" Target="https://www.childline.org.uk/" TargetMode="External"/><Relationship Id="rId7" Type="http://schemas.openxmlformats.org/officeDocument/2006/relationships/hyperlink" Target="https://www.samaritans.org/" TargetMode="External"/><Relationship Id="rId12" Type="http://schemas.openxmlformats.org/officeDocument/2006/relationships/hyperlink" Target="https://sandbox.mindler.co.uk/" TargetMode="External"/><Relationship Id="rId2" Type="http://schemas.openxmlformats.org/officeDocument/2006/relationships/hyperlink" Target="https://www.childline.org.uk/get-support/1-2-1-counsellor-chat/" TargetMode="External"/><Relationship Id="rId16" Type="http://schemas.openxmlformats.org/officeDocument/2006/relationships/hyperlink" Target="https://www.beateatingdisorders.org.uk/get-information-and-support/" TargetMode="External"/><Relationship Id="rId1" Type="http://schemas.openxmlformats.org/officeDocument/2006/relationships/slideMaster" Target="../slideMasters/slideMaster1.xml"/><Relationship Id="rId6" Type="http://schemas.openxmlformats.org/officeDocument/2006/relationships/hyperlink" Target="https://www.nspcc.org.uk/" TargetMode="External"/><Relationship Id="rId11" Type="http://schemas.openxmlformats.org/officeDocument/2006/relationships/hyperlink" Target="https://www.add-vance.org/" TargetMode="External"/><Relationship Id="rId5" Type="http://schemas.openxmlformats.org/officeDocument/2006/relationships/hyperlink" Target="https://www.nhs.uk/mental-health/" TargetMode="External"/><Relationship Id="rId15" Type="http://schemas.openxmlformats.org/officeDocument/2006/relationships/hyperlink" Target="https://www.hertsmindnetwork.org/services-for-young-people/" TargetMode="External"/><Relationship Id="rId10" Type="http://schemas.openxmlformats.org/officeDocument/2006/relationships/hyperlink" Target="https://www.youngminds.org.uk/" TargetMode="External"/><Relationship Id="rId4" Type="http://schemas.openxmlformats.org/officeDocument/2006/relationships/hyperlink" Target="https://www.papyrus-uk.org/papyrus-hopelineuk/" TargetMode="External"/><Relationship Id="rId9" Type="http://schemas.openxmlformats.org/officeDocument/2006/relationships/hyperlink" Target="https://www.stonewall.org.uk/" TargetMode="External"/><Relationship Id="rId14" Type="http://schemas.openxmlformats.org/officeDocument/2006/relationships/hyperlink" Target="https://www.bucksmind.org.uk/"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F01D0-DC16-1A83-8702-3EEC6DFB8A3F}"/>
              </a:ext>
            </a:extLst>
          </p:cNvPr>
          <p:cNvSpPr>
            <a:spLocks noGrp="1"/>
          </p:cNvSpPr>
          <p:nvPr>
            <p:ph type="body" sz="quarter" idx="10" hasCustomPrompt="1"/>
          </p:nvPr>
        </p:nvSpPr>
        <p:spPr>
          <a:xfrm>
            <a:off x="5814943" y="795269"/>
            <a:ext cx="4968875" cy="4352925"/>
          </a:xfrm>
        </p:spPr>
        <p:txBody>
          <a:bodyPr/>
          <a:lstStyle>
            <a:lvl1pPr marL="0" indent="0">
              <a:buFontTx/>
              <a:buNone/>
              <a:defRPr>
                <a:solidFill>
                  <a:schemeClr val="accent1"/>
                </a:solidFill>
              </a:defRPr>
            </a:lvl1pPr>
          </a:lstStyle>
          <a:p>
            <a:pPr lvl="0"/>
            <a:r>
              <a:rPr lang="en-US" dirty="0"/>
              <a:t>Title of Presentation</a:t>
            </a:r>
            <a:br>
              <a:rPr lang="en-US"/>
            </a:br>
            <a:endParaRPr lang="en-GB" dirty="0"/>
          </a:p>
        </p:txBody>
      </p:sp>
    </p:spTree>
    <p:extLst>
      <p:ext uri="{BB962C8B-B14F-4D97-AF65-F5344CB8AC3E}">
        <p14:creationId xmlns:p14="http://schemas.microsoft.com/office/powerpoint/2010/main" val="412121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ignpostin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71E7ABF-CF39-200A-DBC4-A4D3143E66F3}"/>
              </a:ext>
            </a:extLst>
          </p:cNvPr>
          <p:cNvGraphicFramePr>
            <a:graphicFrameLocks noGrp="1"/>
          </p:cNvGraphicFramePr>
          <p:nvPr userDrawn="1">
            <p:extLst>
              <p:ext uri="{D42A27DB-BD31-4B8C-83A1-F6EECF244321}">
                <p14:modId xmlns:p14="http://schemas.microsoft.com/office/powerpoint/2010/main" val="3805576296"/>
              </p:ext>
            </p:extLst>
          </p:nvPr>
        </p:nvGraphicFramePr>
        <p:xfrm>
          <a:off x="148855" y="2061363"/>
          <a:ext cx="5871457" cy="1148516"/>
        </p:xfrm>
        <a:graphic>
          <a:graphicData uri="http://schemas.openxmlformats.org/drawingml/2006/table">
            <a:tbl>
              <a:tblPr/>
              <a:tblGrid>
                <a:gridCol w="1040967">
                  <a:extLst>
                    <a:ext uri="{9D8B030D-6E8A-4147-A177-3AD203B41FA5}">
                      <a16:colId xmlns:a16="http://schemas.microsoft.com/office/drawing/2014/main" val="384700462"/>
                    </a:ext>
                  </a:extLst>
                </a:gridCol>
                <a:gridCol w="2357435">
                  <a:extLst>
                    <a:ext uri="{9D8B030D-6E8A-4147-A177-3AD203B41FA5}">
                      <a16:colId xmlns:a16="http://schemas.microsoft.com/office/drawing/2014/main" val="2394988559"/>
                    </a:ext>
                  </a:extLst>
                </a:gridCol>
                <a:gridCol w="2473055">
                  <a:extLst>
                    <a:ext uri="{9D8B030D-6E8A-4147-A177-3AD203B41FA5}">
                      <a16:colId xmlns:a16="http://schemas.microsoft.com/office/drawing/2014/main" val="3801953811"/>
                    </a:ext>
                  </a:extLst>
                </a:gridCol>
              </a:tblGrid>
              <a:tr h="1148516">
                <a:tc>
                  <a:txBody>
                    <a:bodyPr/>
                    <a:lstStyle/>
                    <a:p>
                      <a:pPr algn="ctr" rtl="0" fontAlgn="base"/>
                      <a:r>
                        <a:rPr lang="en-GB" sz="1600" b="1" i="0" dirty="0">
                          <a:solidFill>
                            <a:schemeClr val="accent1"/>
                          </a:solidFill>
                          <a:effectLst/>
                          <a:latin typeface="+mn-lt"/>
                        </a:rPr>
                        <a:t>Childline</a:t>
                      </a:r>
                      <a:r>
                        <a:rPr lang="en-GB" sz="1600" b="0" i="0" dirty="0">
                          <a:solidFill>
                            <a:srgbClr val="000000"/>
                          </a:solidFill>
                          <a:effectLst/>
                          <a:latin typeface="+mn-lt"/>
                        </a:rPr>
                        <a:t> </a:t>
                      </a:r>
                      <a:endParaRPr lang="en-GB" sz="1600" b="0" i="0" dirty="0">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mn-lt"/>
                        </a:rPr>
                        <a:t>Advice, help &amp; support.</a:t>
                      </a:r>
                      <a:r>
                        <a:rPr lang="en-GB" sz="1200" b="0" i="0" dirty="0">
                          <a:solidFill>
                            <a:schemeClr val="accent1"/>
                          </a:solidFill>
                          <a:effectLst/>
                          <a:latin typeface="+mn-lt"/>
                        </a:rPr>
                        <a:t> </a:t>
                      </a:r>
                      <a:endParaRPr lang="en-GB" sz="1700" b="0" i="0" dirty="0">
                        <a:solidFill>
                          <a:schemeClr val="accent1"/>
                        </a:solidFill>
                        <a:effectLst/>
                        <a:latin typeface="+mn-lt"/>
                      </a:endParaRPr>
                    </a:p>
                    <a:p>
                      <a:pPr algn="ctr" rtl="0" fontAlgn="base"/>
                      <a:r>
                        <a:rPr lang="en-GB" sz="1200" b="0" i="0" dirty="0">
                          <a:solidFill>
                            <a:schemeClr val="accent1"/>
                          </a:solidFill>
                          <a:effectLst/>
                          <a:latin typeface="+mn-lt"/>
                        </a:rPr>
                        <a:t>Online counsellors available: </a:t>
                      </a:r>
                      <a:endParaRPr lang="en-GB" sz="1700" b="0" i="0" dirty="0">
                        <a:solidFill>
                          <a:schemeClr val="accent1"/>
                        </a:solidFill>
                        <a:effectLst/>
                        <a:latin typeface="+mn-lt"/>
                      </a:endParaRPr>
                    </a:p>
                    <a:p>
                      <a:pPr algn="ctr" rtl="0" fontAlgn="base"/>
                      <a:r>
                        <a:rPr lang="en-GB" sz="1200" b="0" i="0" u="sng" strike="noStrike" dirty="0">
                          <a:solidFill>
                            <a:srgbClr val="0563C1"/>
                          </a:solidFill>
                          <a:effectLst/>
                          <a:latin typeface="+mn-lt"/>
                          <a:hlinkClick r:id="rId2"/>
                        </a:rPr>
                        <a:t>https://www.childline.org.uk/get-support/1-2-1-counsellor-chat/</a:t>
                      </a:r>
                      <a:r>
                        <a:rPr lang="en-GB" sz="1200" b="0" i="0" dirty="0">
                          <a:solidFill>
                            <a:srgbClr val="000000"/>
                          </a:solidFill>
                          <a:effectLst/>
                          <a:latin typeface="+mn-lt"/>
                        </a:rPr>
                        <a:t> </a:t>
                      </a:r>
                      <a:endParaRPr lang="en-GB" sz="1700" b="0" i="0" dirty="0">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3"/>
                        </a:rPr>
                        <a:t>https://www.childline.org.uk/</a:t>
                      </a:r>
                      <a:r>
                        <a:rPr lang="en-GB" sz="1200" b="0" i="0" dirty="0">
                          <a:solidFill>
                            <a:srgbClr val="0563C1"/>
                          </a:solidFill>
                          <a:effectLst/>
                          <a:latin typeface="+mn-lt"/>
                        </a:rPr>
                        <a:t> </a:t>
                      </a:r>
                      <a:endParaRPr lang="en-GB" sz="1200" b="0" i="0" dirty="0">
                        <a:effectLst/>
                        <a:latin typeface="+mn-lt"/>
                      </a:endParaRPr>
                    </a:p>
                    <a:p>
                      <a:pPr algn="ctr" rtl="0" fontAlgn="base"/>
                      <a:r>
                        <a:rPr lang="en-GB" sz="1200" b="0" i="0" dirty="0">
                          <a:solidFill>
                            <a:srgbClr val="000000"/>
                          </a:solidFill>
                          <a:effectLst/>
                          <a:latin typeface="+mn-lt"/>
                        </a:rPr>
                        <a:t> </a:t>
                      </a:r>
                      <a:endParaRPr lang="en-GB" sz="1700" b="0" i="0" dirty="0">
                        <a:effectLst/>
                        <a:latin typeface="+mn-lt"/>
                      </a:endParaRPr>
                    </a:p>
                    <a:p>
                      <a:pPr algn="ctr" rtl="0" fontAlgn="base"/>
                      <a:r>
                        <a:rPr lang="en-GB" sz="1200" b="1" i="0" dirty="0">
                          <a:solidFill>
                            <a:schemeClr val="accent1"/>
                          </a:solidFill>
                          <a:effectLst/>
                          <a:latin typeface="+mn-lt"/>
                        </a:rPr>
                        <a:t>Call 0800 11 11</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9843342"/>
                  </a:ext>
                </a:extLst>
              </a:tr>
            </a:tbl>
          </a:graphicData>
        </a:graphic>
      </p:graphicFrame>
      <p:graphicFrame>
        <p:nvGraphicFramePr>
          <p:cNvPr id="8" name="Table 7">
            <a:extLst>
              <a:ext uri="{FF2B5EF4-FFF2-40B4-BE49-F238E27FC236}">
                <a16:creationId xmlns:a16="http://schemas.microsoft.com/office/drawing/2014/main" id="{5B51DB23-3C32-79D6-F7FE-F7BDFDB9521F}"/>
              </a:ext>
            </a:extLst>
          </p:cNvPr>
          <p:cNvGraphicFramePr>
            <a:graphicFrameLocks noGrp="1"/>
          </p:cNvGraphicFramePr>
          <p:nvPr userDrawn="1">
            <p:extLst>
              <p:ext uri="{D42A27DB-BD31-4B8C-83A1-F6EECF244321}">
                <p14:modId xmlns:p14="http://schemas.microsoft.com/office/powerpoint/2010/main" val="3738032485"/>
              </p:ext>
            </p:extLst>
          </p:nvPr>
        </p:nvGraphicFramePr>
        <p:xfrm>
          <a:off x="148855" y="3242915"/>
          <a:ext cx="5871457" cy="971821"/>
        </p:xfrm>
        <a:graphic>
          <a:graphicData uri="http://schemas.openxmlformats.org/drawingml/2006/table">
            <a:tbl>
              <a:tblPr/>
              <a:tblGrid>
                <a:gridCol w="1029950">
                  <a:extLst>
                    <a:ext uri="{9D8B030D-6E8A-4147-A177-3AD203B41FA5}">
                      <a16:colId xmlns:a16="http://schemas.microsoft.com/office/drawing/2014/main" val="2464407107"/>
                    </a:ext>
                  </a:extLst>
                </a:gridCol>
                <a:gridCol w="2368453">
                  <a:extLst>
                    <a:ext uri="{9D8B030D-6E8A-4147-A177-3AD203B41FA5}">
                      <a16:colId xmlns:a16="http://schemas.microsoft.com/office/drawing/2014/main" val="2191154116"/>
                    </a:ext>
                  </a:extLst>
                </a:gridCol>
                <a:gridCol w="2473054">
                  <a:extLst>
                    <a:ext uri="{9D8B030D-6E8A-4147-A177-3AD203B41FA5}">
                      <a16:colId xmlns:a16="http://schemas.microsoft.com/office/drawing/2014/main" val="3519279927"/>
                    </a:ext>
                  </a:extLst>
                </a:gridCol>
              </a:tblGrid>
              <a:tr h="971821">
                <a:tc>
                  <a:txBody>
                    <a:bodyPr/>
                    <a:lstStyle/>
                    <a:p>
                      <a:pPr algn="ctr" rtl="0" fontAlgn="base"/>
                      <a:r>
                        <a:rPr lang="en-GB" sz="1200" b="1" i="0" dirty="0">
                          <a:solidFill>
                            <a:schemeClr val="accent1"/>
                          </a:solidFill>
                          <a:effectLst/>
                          <a:latin typeface="+mn-lt"/>
                        </a:rPr>
                        <a:t>HOPELINE UK</a:t>
                      </a:r>
                      <a:r>
                        <a:rPr lang="en-GB" sz="12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mn-lt"/>
                        </a:rPr>
                        <a:t>Prevention of young suicide</a:t>
                      </a:r>
                      <a:r>
                        <a:rPr lang="en-GB" sz="1200" b="0" i="0" dirty="0">
                          <a:solidFill>
                            <a:schemeClr val="accent1"/>
                          </a:solidFill>
                          <a:effectLst/>
                          <a:latin typeface="+mn-lt"/>
                        </a:rPr>
                        <a:t> helpline. </a:t>
                      </a:r>
                      <a:endParaRPr lang="en-GB" sz="1700" b="0" i="0" dirty="0">
                        <a:solidFill>
                          <a:schemeClr val="accent1"/>
                        </a:solidFill>
                        <a:effectLst/>
                        <a:latin typeface="+mn-lt"/>
                      </a:endParaRPr>
                    </a:p>
                    <a:p>
                      <a:pPr algn="ctr" rtl="0" fontAlgn="base"/>
                      <a:r>
                        <a:rPr lang="en-GB" sz="1200" b="0" i="1" dirty="0">
                          <a:solidFill>
                            <a:schemeClr val="accent1"/>
                          </a:solidFill>
                          <a:effectLst/>
                          <a:latin typeface="+mn-lt"/>
                        </a:rPr>
                        <a:t>(Phoneline open 9am – Midnight everyday)</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4"/>
                        </a:rPr>
                        <a:t>https://www.papyrus-uk.org/papyrus-hopelineuk/</a:t>
                      </a:r>
                      <a:r>
                        <a:rPr lang="en-GB" sz="1200" b="0" i="0" dirty="0">
                          <a:solidFill>
                            <a:srgbClr val="000000"/>
                          </a:solidFill>
                          <a:effectLst/>
                          <a:latin typeface="+mn-lt"/>
                        </a:rPr>
                        <a:t> </a:t>
                      </a:r>
                      <a:endParaRPr lang="en-GB" sz="1200" b="0" i="0" dirty="0">
                        <a:effectLst/>
                        <a:latin typeface="+mn-lt"/>
                      </a:endParaRPr>
                    </a:p>
                    <a:p>
                      <a:pPr algn="ctr" rtl="0" fontAlgn="base"/>
                      <a:r>
                        <a:rPr lang="en-GB" sz="1200" b="1" i="0" dirty="0">
                          <a:solidFill>
                            <a:schemeClr val="accent1"/>
                          </a:solidFill>
                          <a:effectLst/>
                          <a:latin typeface="+mn-lt"/>
                        </a:rPr>
                        <a:t>Call 0800 068 4141 or Text 07786 209697</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96242156"/>
                  </a:ext>
                </a:extLst>
              </a:tr>
            </a:tbl>
          </a:graphicData>
        </a:graphic>
      </p:graphicFrame>
      <p:graphicFrame>
        <p:nvGraphicFramePr>
          <p:cNvPr id="9" name="Table 8">
            <a:extLst>
              <a:ext uri="{FF2B5EF4-FFF2-40B4-BE49-F238E27FC236}">
                <a16:creationId xmlns:a16="http://schemas.microsoft.com/office/drawing/2014/main" id="{76B66133-B534-231D-E5A4-9A899DFF759B}"/>
              </a:ext>
            </a:extLst>
          </p:cNvPr>
          <p:cNvGraphicFramePr>
            <a:graphicFrameLocks noGrp="1"/>
          </p:cNvGraphicFramePr>
          <p:nvPr userDrawn="1">
            <p:extLst>
              <p:ext uri="{D42A27DB-BD31-4B8C-83A1-F6EECF244321}">
                <p14:modId xmlns:p14="http://schemas.microsoft.com/office/powerpoint/2010/main" val="3296107568"/>
              </p:ext>
            </p:extLst>
          </p:nvPr>
        </p:nvGraphicFramePr>
        <p:xfrm>
          <a:off x="148856" y="1194193"/>
          <a:ext cx="5871457" cy="819868"/>
        </p:xfrm>
        <a:graphic>
          <a:graphicData uri="http://schemas.openxmlformats.org/drawingml/2006/table">
            <a:tbl>
              <a:tblPr/>
              <a:tblGrid>
                <a:gridCol w="1029949">
                  <a:extLst>
                    <a:ext uri="{9D8B030D-6E8A-4147-A177-3AD203B41FA5}">
                      <a16:colId xmlns:a16="http://schemas.microsoft.com/office/drawing/2014/main" val="3500622007"/>
                    </a:ext>
                  </a:extLst>
                </a:gridCol>
                <a:gridCol w="2368454">
                  <a:extLst>
                    <a:ext uri="{9D8B030D-6E8A-4147-A177-3AD203B41FA5}">
                      <a16:colId xmlns:a16="http://schemas.microsoft.com/office/drawing/2014/main" val="2225384589"/>
                    </a:ext>
                  </a:extLst>
                </a:gridCol>
                <a:gridCol w="2473054">
                  <a:extLst>
                    <a:ext uri="{9D8B030D-6E8A-4147-A177-3AD203B41FA5}">
                      <a16:colId xmlns:a16="http://schemas.microsoft.com/office/drawing/2014/main" val="762166464"/>
                    </a:ext>
                  </a:extLst>
                </a:gridCol>
              </a:tblGrid>
              <a:tr h="795126">
                <a:tc>
                  <a:txBody>
                    <a:bodyPr/>
                    <a:lstStyle/>
                    <a:p>
                      <a:pPr algn="ctr" rtl="0" fontAlgn="base"/>
                      <a:r>
                        <a:rPr lang="en-GB" sz="1200" b="1" i="0" dirty="0">
                          <a:solidFill>
                            <a:schemeClr val="accent1"/>
                          </a:solidFill>
                          <a:effectLst/>
                          <a:latin typeface="Arial" panose="020B0604020202020204" pitchFamily="34" charset="0"/>
                          <a:cs typeface="Arial" panose="020B0604020202020204" pitchFamily="34" charset="0"/>
                        </a:rPr>
                        <a:t>NHS</a:t>
                      </a:r>
                      <a:r>
                        <a:rPr lang="en-GB" sz="1200" b="0" i="0" dirty="0">
                          <a:solidFill>
                            <a:schemeClr val="accent1"/>
                          </a:solidFill>
                          <a:effectLst/>
                          <a:latin typeface="Arial" panose="020B0604020202020204" pitchFamily="34" charset="0"/>
                          <a:cs typeface="Arial" panose="020B0604020202020204" pitchFamily="34" charset="0"/>
                        </a:rPr>
                        <a:t> </a:t>
                      </a:r>
                    </a:p>
                    <a:p>
                      <a:pPr algn="ctr" rtl="0" fontAlgn="base"/>
                      <a:endParaRPr lang="en-GB" sz="1200" b="0" i="0" dirty="0">
                        <a:solidFill>
                          <a:schemeClr val="accent1"/>
                        </a:solidFill>
                        <a:effectLst/>
                        <a:latin typeface="Arial" panose="020B0604020202020204" pitchFamily="34" charset="0"/>
                        <a:cs typeface="Arial" panose="020B0604020202020204" pitchFamily="34" charset="0"/>
                      </a:endParaRPr>
                    </a:p>
                    <a:p>
                      <a:pPr algn="ctr" rtl="0" fontAlgn="base"/>
                      <a:r>
                        <a:rPr lang="en-GB" sz="1200" b="1" i="0" dirty="0">
                          <a:solidFill>
                            <a:schemeClr val="accent1"/>
                          </a:solidFill>
                          <a:effectLst/>
                          <a:latin typeface="Arial" panose="020B0604020202020204" pitchFamily="34" charset="0"/>
                          <a:cs typeface="Arial" panose="020B0604020202020204" pitchFamily="34" charset="0"/>
                        </a:rPr>
                        <a:t>SPA</a:t>
                      </a:r>
                      <a:endParaRPr lang="en-GB" sz="1700" b="1" i="0" dirty="0">
                        <a:solidFill>
                          <a:schemeClr val="accent1"/>
                        </a:solidFill>
                        <a:effectLst/>
                        <a:latin typeface="Arial" panose="020B0604020202020204" pitchFamily="34" charset="0"/>
                        <a:cs typeface="Arial" panose="020B0604020202020204" pitchFamily="34" charset="0"/>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Arial" panose="020B0604020202020204" pitchFamily="34" charset="0"/>
                          <a:cs typeface="Arial" panose="020B0604020202020204" pitchFamily="34" charset="0"/>
                        </a:rPr>
                        <a:t>Advice, help &amp; support (24/7)</a:t>
                      </a:r>
                    </a:p>
                    <a:p>
                      <a:pPr algn="ctr" rtl="0" fontAlgn="base"/>
                      <a:endParaRPr lang="en-GB" sz="1200" b="1" i="0" dirty="0">
                        <a:solidFill>
                          <a:schemeClr val="accent1"/>
                        </a:solidFill>
                        <a:effectLst/>
                        <a:latin typeface="Arial" panose="020B0604020202020204" pitchFamily="34" charset="0"/>
                        <a:cs typeface="Arial" panose="020B0604020202020204" pitchFamily="34" charset="0"/>
                      </a:endParaRPr>
                    </a:p>
                    <a:p>
                      <a:pPr algn="ctr" rtl="0" fontAlgn="base"/>
                      <a:r>
                        <a:rPr lang="en-GB" sz="1200" b="1" i="0" dirty="0">
                          <a:solidFill>
                            <a:srgbClr val="FF0000"/>
                          </a:solidFill>
                          <a:effectLst/>
                          <a:latin typeface="Arial" panose="020B0604020202020204" pitchFamily="34" charset="0"/>
                          <a:cs typeface="Arial" panose="020B0604020202020204" pitchFamily="34" charset="0"/>
                        </a:rPr>
                        <a:t>0800 6444 101</a:t>
                      </a:r>
                      <a:r>
                        <a:rPr lang="en-GB" sz="1200" b="0" i="0" dirty="0">
                          <a:solidFill>
                            <a:srgbClr val="FF0000"/>
                          </a:solidFill>
                          <a:effectLst/>
                          <a:latin typeface="Arial" panose="020B0604020202020204" pitchFamily="34" charset="0"/>
                          <a:cs typeface="Arial" panose="020B0604020202020204" pitchFamily="34" charset="0"/>
                        </a:rPr>
                        <a:t> </a:t>
                      </a:r>
                      <a:endParaRPr lang="en-GB" sz="1700" b="0" i="0" dirty="0">
                        <a:solidFill>
                          <a:srgbClr val="FF0000"/>
                        </a:solidFill>
                        <a:effectLst/>
                        <a:latin typeface="Arial" panose="020B0604020202020204" pitchFamily="34" charset="0"/>
                        <a:cs typeface="Arial" panose="020B0604020202020204" pitchFamily="34" charset="0"/>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Arial" panose="020B0604020202020204" pitchFamily="34" charset="0"/>
                          <a:cs typeface="Arial" panose="020B0604020202020204" pitchFamily="34" charset="0"/>
                          <a:hlinkClick r:id="rId5"/>
                        </a:rPr>
                        <a:t>https://www.nhs.uk/mental-health/</a:t>
                      </a:r>
                      <a:r>
                        <a:rPr lang="en-GB" sz="1200" b="0" i="0" dirty="0">
                          <a:solidFill>
                            <a:srgbClr val="0563C1"/>
                          </a:solidFill>
                          <a:effectLst/>
                          <a:latin typeface="Arial" panose="020B0604020202020204" pitchFamily="34" charset="0"/>
                          <a:cs typeface="Arial" panose="020B0604020202020204" pitchFamily="34" charset="0"/>
                        </a:rPr>
                        <a:t> </a:t>
                      </a:r>
                      <a:endParaRPr lang="en-GB" sz="1200" b="0" i="0" dirty="0">
                        <a:effectLst/>
                        <a:latin typeface="Arial" panose="020B0604020202020204" pitchFamily="34" charset="0"/>
                        <a:cs typeface="Arial" panose="020B0604020202020204" pitchFamily="34" charset="0"/>
                      </a:endParaRPr>
                    </a:p>
                    <a:p>
                      <a:pPr algn="ctr" rtl="0" fontAlgn="base"/>
                      <a:r>
                        <a:rPr lang="en-GB" sz="1200" b="1" i="0" dirty="0">
                          <a:solidFill>
                            <a:srgbClr val="FF0000"/>
                          </a:solidFill>
                          <a:effectLst/>
                          <a:latin typeface="Arial" panose="020B0604020202020204" pitchFamily="34" charset="0"/>
                          <a:cs typeface="Arial" panose="020B0604020202020204" pitchFamily="34" charset="0"/>
                        </a:rPr>
                        <a:t>Call 111 (or 999 in an emergency)</a:t>
                      </a:r>
                      <a:r>
                        <a:rPr lang="en-GB" sz="1200" b="0" i="0" dirty="0">
                          <a:solidFill>
                            <a:srgbClr val="FF0000"/>
                          </a:solidFill>
                          <a:effectLst/>
                          <a:latin typeface="Arial" panose="020B0604020202020204" pitchFamily="34" charset="0"/>
                          <a:cs typeface="Arial" panose="020B0604020202020204" pitchFamily="34" charset="0"/>
                        </a:rPr>
                        <a:t> </a:t>
                      </a:r>
                      <a:endParaRPr lang="en-GB" sz="1700" b="0" i="0" dirty="0">
                        <a:solidFill>
                          <a:srgbClr val="FF0000"/>
                        </a:solidFill>
                        <a:effectLst/>
                        <a:latin typeface="Arial" panose="020B0604020202020204" pitchFamily="34" charset="0"/>
                        <a:cs typeface="Arial" panose="020B0604020202020204" pitchFamily="34" charset="0"/>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47691339"/>
                  </a:ext>
                </a:extLst>
              </a:tr>
            </a:tbl>
          </a:graphicData>
        </a:graphic>
      </p:graphicFrame>
      <p:graphicFrame>
        <p:nvGraphicFramePr>
          <p:cNvPr id="10" name="Table 9">
            <a:extLst>
              <a:ext uri="{FF2B5EF4-FFF2-40B4-BE49-F238E27FC236}">
                <a16:creationId xmlns:a16="http://schemas.microsoft.com/office/drawing/2014/main" id="{DF0A38D3-3E70-4B39-A726-C626B89D31FE}"/>
              </a:ext>
            </a:extLst>
          </p:cNvPr>
          <p:cNvGraphicFramePr>
            <a:graphicFrameLocks noGrp="1"/>
          </p:cNvGraphicFramePr>
          <p:nvPr userDrawn="1">
            <p:extLst>
              <p:ext uri="{D42A27DB-BD31-4B8C-83A1-F6EECF244321}">
                <p14:modId xmlns:p14="http://schemas.microsoft.com/office/powerpoint/2010/main" val="2121913427"/>
              </p:ext>
            </p:extLst>
          </p:nvPr>
        </p:nvGraphicFramePr>
        <p:xfrm>
          <a:off x="148855" y="4288394"/>
          <a:ext cx="5871457" cy="618431"/>
        </p:xfrm>
        <a:graphic>
          <a:graphicData uri="http://schemas.openxmlformats.org/drawingml/2006/table">
            <a:tbl>
              <a:tblPr/>
              <a:tblGrid>
                <a:gridCol w="1029950">
                  <a:extLst>
                    <a:ext uri="{9D8B030D-6E8A-4147-A177-3AD203B41FA5}">
                      <a16:colId xmlns:a16="http://schemas.microsoft.com/office/drawing/2014/main" val="1549246027"/>
                    </a:ext>
                  </a:extLst>
                </a:gridCol>
                <a:gridCol w="2368453">
                  <a:extLst>
                    <a:ext uri="{9D8B030D-6E8A-4147-A177-3AD203B41FA5}">
                      <a16:colId xmlns:a16="http://schemas.microsoft.com/office/drawing/2014/main" val="1162685329"/>
                    </a:ext>
                  </a:extLst>
                </a:gridCol>
                <a:gridCol w="2473054">
                  <a:extLst>
                    <a:ext uri="{9D8B030D-6E8A-4147-A177-3AD203B41FA5}">
                      <a16:colId xmlns:a16="http://schemas.microsoft.com/office/drawing/2014/main" val="258476645"/>
                    </a:ext>
                  </a:extLst>
                </a:gridCol>
              </a:tblGrid>
              <a:tr h="618431">
                <a:tc>
                  <a:txBody>
                    <a:bodyPr/>
                    <a:lstStyle/>
                    <a:p>
                      <a:pPr algn="ctr" rtl="0" fontAlgn="base"/>
                      <a:r>
                        <a:rPr lang="en-GB" sz="1400" b="1" i="0" dirty="0">
                          <a:solidFill>
                            <a:schemeClr val="accent1"/>
                          </a:solidFill>
                          <a:effectLst/>
                          <a:latin typeface="Arial" panose="020B0604020202020204" pitchFamily="34" charset="0"/>
                          <a:cs typeface="Arial" panose="020B0604020202020204" pitchFamily="34" charset="0"/>
                        </a:rPr>
                        <a:t>NSPCC</a:t>
                      </a:r>
                      <a:r>
                        <a:rPr lang="en-GB" sz="1400" b="0" i="0" dirty="0">
                          <a:solidFill>
                            <a:schemeClr val="accent1"/>
                          </a:solidFill>
                          <a:effectLst/>
                          <a:latin typeface="Arial" panose="020B0604020202020204" pitchFamily="34" charset="0"/>
                          <a:cs typeface="Arial" panose="020B0604020202020204" pitchFamily="34" charset="0"/>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Arial" panose="020B0604020202020204" pitchFamily="34" charset="0"/>
                          <a:cs typeface="Arial" panose="020B0604020202020204" pitchFamily="34" charset="0"/>
                        </a:rPr>
                        <a:t>Advice, help &amp; support</a:t>
                      </a:r>
                      <a:r>
                        <a:rPr lang="en-GB" sz="1200" b="0" i="0" dirty="0">
                          <a:solidFill>
                            <a:schemeClr val="accent1"/>
                          </a:solidFill>
                          <a:effectLst/>
                          <a:latin typeface="Arial" panose="020B0604020202020204" pitchFamily="34" charset="0"/>
                          <a:cs typeface="Arial" panose="020B0604020202020204" pitchFamily="34" charset="0"/>
                        </a:rPr>
                        <a:t> for parents/carers &amp; young people. </a:t>
                      </a:r>
                      <a:endParaRPr lang="en-GB" sz="1700" b="0" i="0" dirty="0">
                        <a:solidFill>
                          <a:schemeClr val="accent1"/>
                        </a:solidFill>
                        <a:effectLst/>
                        <a:latin typeface="Arial" panose="020B0604020202020204" pitchFamily="34" charset="0"/>
                        <a:cs typeface="Arial" panose="020B0604020202020204" pitchFamily="34" charset="0"/>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Arial" panose="020B0604020202020204" pitchFamily="34" charset="0"/>
                          <a:cs typeface="Arial" panose="020B0604020202020204" pitchFamily="34" charset="0"/>
                          <a:hlinkClick r:id="rId6"/>
                        </a:rPr>
                        <a:t>https://www.nspcc.org.uk/</a:t>
                      </a:r>
                      <a:r>
                        <a:rPr lang="en-GB" sz="1200" b="0" i="0" dirty="0">
                          <a:solidFill>
                            <a:srgbClr val="000000"/>
                          </a:solidFill>
                          <a:effectLst/>
                          <a:latin typeface="Arial" panose="020B0604020202020204" pitchFamily="34" charset="0"/>
                          <a:cs typeface="Arial" panose="020B0604020202020204" pitchFamily="34" charset="0"/>
                        </a:rPr>
                        <a:t> </a:t>
                      </a:r>
                      <a:endParaRPr lang="en-GB" sz="1200" b="0" i="0" dirty="0">
                        <a:effectLst/>
                        <a:latin typeface="Arial" panose="020B0604020202020204" pitchFamily="34" charset="0"/>
                        <a:cs typeface="Arial" panose="020B0604020202020204" pitchFamily="34" charset="0"/>
                      </a:endParaRPr>
                    </a:p>
                    <a:p>
                      <a:pPr algn="ctr" rtl="0" fontAlgn="base"/>
                      <a:r>
                        <a:rPr lang="en-GB" sz="1200" b="1" i="0" dirty="0">
                          <a:solidFill>
                            <a:schemeClr val="accent1"/>
                          </a:solidFill>
                          <a:effectLst/>
                          <a:latin typeface="Arial" panose="020B0604020202020204" pitchFamily="34" charset="0"/>
                          <a:cs typeface="Arial" panose="020B0604020202020204" pitchFamily="34" charset="0"/>
                        </a:rPr>
                        <a:t>Call 0808 800 5000</a:t>
                      </a:r>
                      <a:r>
                        <a:rPr lang="en-GB" sz="1200" b="0" i="0" dirty="0">
                          <a:solidFill>
                            <a:schemeClr val="accent1"/>
                          </a:solidFill>
                          <a:effectLst/>
                          <a:latin typeface="Arial" panose="020B0604020202020204" pitchFamily="34" charset="0"/>
                          <a:cs typeface="Arial" panose="020B0604020202020204" pitchFamily="34" charset="0"/>
                        </a:rPr>
                        <a:t> </a:t>
                      </a:r>
                      <a:endParaRPr lang="en-GB" sz="1700" b="0" i="0" dirty="0">
                        <a:solidFill>
                          <a:schemeClr val="accent1"/>
                        </a:solidFill>
                        <a:effectLst/>
                        <a:latin typeface="Arial" panose="020B0604020202020204" pitchFamily="34" charset="0"/>
                        <a:cs typeface="Arial" panose="020B0604020202020204" pitchFamily="34" charset="0"/>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43647706"/>
                  </a:ext>
                </a:extLst>
              </a:tr>
            </a:tbl>
          </a:graphicData>
        </a:graphic>
      </p:graphicFrame>
      <p:graphicFrame>
        <p:nvGraphicFramePr>
          <p:cNvPr id="11" name="Table 10">
            <a:extLst>
              <a:ext uri="{FF2B5EF4-FFF2-40B4-BE49-F238E27FC236}">
                <a16:creationId xmlns:a16="http://schemas.microsoft.com/office/drawing/2014/main" id="{C371C9B7-81A1-350E-F63B-E96F38952CC5}"/>
              </a:ext>
            </a:extLst>
          </p:cNvPr>
          <p:cNvGraphicFramePr>
            <a:graphicFrameLocks noGrp="1"/>
          </p:cNvGraphicFramePr>
          <p:nvPr userDrawn="1">
            <p:extLst>
              <p:ext uri="{D42A27DB-BD31-4B8C-83A1-F6EECF244321}">
                <p14:modId xmlns:p14="http://schemas.microsoft.com/office/powerpoint/2010/main" val="3656381116"/>
              </p:ext>
            </p:extLst>
          </p:nvPr>
        </p:nvGraphicFramePr>
        <p:xfrm>
          <a:off x="148862" y="4936870"/>
          <a:ext cx="5947138" cy="771714"/>
        </p:xfrm>
        <a:graphic>
          <a:graphicData uri="http://schemas.openxmlformats.org/drawingml/2006/table">
            <a:tbl>
              <a:tblPr/>
              <a:tblGrid>
                <a:gridCol w="1033894">
                  <a:extLst>
                    <a:ext uri="{9D8B030D-6E8A-4147-A177-3AD203B41FA5}">
                      <a16:colId xmlns:a16="http://schemas.microsoft.com/office/drawing/2014/main" val="4084075857"/>
                    </a:ext>
                  </a:extLst>
                </a:gridCol>
                <a:gridCol w="2408313">
                  <a:extLst>
                    <a:ext uri="{9D8B030D-6E8A-4147-A177-3AD203B41FA5}">
                      <a16:colId xmlns:a16="http://schemas.microsoft.com/office/drawing/2014/main" val="528796502"/>
                    </a:ext>
                  </a:extLst>
                </a:gridCol>
                <a:gridCol w="2504931">
                  <a:extLst>
                    <a:ext uri="{9D8B030D-6E8A-4147-A177-3AD203B41FA5}">
                      <a16:colId xmlns:a16="http://schemas.microsoft.com/office/drawing/2014/main" val="605122607"/>
                    </a:ext>
                  </a:extLst>
                </a:gridCol>
              </a:tblGrid>
              <a:tr h="771714">
                <a:tc>
                  <a:txBody>
                    <a:bodyPr/>
                    <a:lstStyle/>
                    <a:p>
                      <a:pPr algn="ctr" rtl="0" fontAlgn="base"/>
                      <a:r>
                        <a:rPr lang="en-GB" sz="1200" b="1" i="0" dirty="0">
                          <a:solidFill>
                            <a:schemeClr val="accent1"/>
                          </a:solidFill>
                          <a:effectLst/>
                          <a:latin typeface="+mn-lt"/>
                        </a:rPr>
                        <a:t>Samaritans</a:t>
                      </a:r>
                      <a:r>
                        <a:rPr lang="en-GB" sz="12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mn-lt"/>
                        </a:rPr>
                        <a:t>Advice, help &amp; support (24/7)</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7"/>
                        </a:rPr>
                        <a:t>https://www.samaritans.org/</a:t>
                      </a:r>
                      <a:r>
                        <a:rPr lang="en-GB" sz="1200" b="0" i="0" dirty="0">
                          <a:solidFill>
                            <a:srgbClr val="000000"/>
                          </a:solidFill>
                          <a:effectLst/>
                          <a:latin typeface="+mn-lt"/>
                        </a:rPr>
                        <a:t> </a:t>
                      </a:r>
                      <a:endParaRPr lang="en-GB" sz="1200" b="0" i="0" dirty="0">
                        <a:effectLst/>
                        <a:latin typeface="+mn-lt"/>
                      </a:endParaRPr>
                    </a:p>
                    <a:p>
                      <a:pPr algn="ctr" rtl="0" fontAlgn="base"/>
                      <a:r>
                        <a:rPr lang="en-GB" sz="1200" b="1" i="0" dirty="0">
                          <a:solidFill>
                            <a:schemeClr val="accent1"/>
                          </a:solidFill>
                          <a:effectLst/>
                          <a:latin typeface="+mn-lt"/>
                        </a:rPr>
                        <a:t>Call 116 123</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16238485"/>
                  </a:ext>
                </a:extLst>
              </a:tr>
            </a:tbl>
          </a:graphicData>
        </a:graphic>
      </p:graphicFrame>
      <p:graphicFrame>
        <p:nvGraphicFramePr>
          <p:cNvPr id="12" name="Table 11">
            <a:extLst>
              <a:ext uri="{FF2B5EF4-FFF2-40B4-BE49-F238E27FC236}">
                <a16:creationId xmlns:a16="http://schemas.microsoft.com/office/drawing/2014/main" id="{461F54CF-88CF-4CEB-6571-A70892ED9BF2}"/>
              </a:ext>
            </a:extLst>
          </p:cNvPr>
          <p:cNvGraphicFramePr>
            <a:graphicFrameLocks noGrp="1"/>
          </p:cNvGraphicFramePr>
          <p:nvPr userDrawn="1">
            <p:extLst>
              <p:ext uri="{D42A27DB-BD31-4B8C-83A1-F6EECF244321}">
                <p14:modId xmlns:p14="http://schemas.microsoft.com/office/powerpoint/2010/main" val="2233764182"/>
              </p:ext>
            </p:extLst>
          </p:nvPr>
        </p:nvGraphicFramePr>
        <p:xfrm>
          <a:off x="6140275" y="1137647"/>
          <a:ext cx="5902869" cy="454108"/>
        </p:xfrm>
        <a:graphic>
          <a:graphicData uri="http://schemas.openxmlformats.org/drawingml/2006/table">
            <a:tbl>
              <a:tblPr/>
              <a:tblGrid>
                <a:gridCol w="1108268">
                  <a:extLst>
                    <a:ext uri="{9D8B030D-6E8A-4147-A177-3AD203B41FA5}">
                      <a16:colId xmlns:a16="http://schemas.microsoft.com/office/drawing/2014/main" val="2972035183"/>
                    </a:ext>
                  </a:extLst>
                </a:gridCol>
                <a:gridCol w="2308316">
                  <a:extLst>
                    <a:ext uri="{9D8B030D-6E8A-4147-A177-3AD203B41FA5}">
                      <a16:colId xmlns:a16="http://schemas.microsoft.com/office/drawing/2014/main" val="2321570252"/>
                    </a:ext>
                  </a:extLst>
                </a:gridCol>
                <a:gridCol w="2486285">
                  <a:extLst>
                    <a:ext uri="{9D8B030D-6E8A-4147-A177-3AD203B41FA5}">
                      <a16:colId xmlns:a16="http://schemas.microsoft.com/office/drawing/2014/main" val="3598275408"/>
                    </a:ext>
                  </a:extLst>
                </a:gridCol>
              </a:tblGrid>
              <a:tr h="441737">
                <a:tc>
                  <a:txBody>
                    <a:bodyPr/>
                    <a:lstStyle/>
                    <a:p>
                      <a:pPr algn="ctr" rtl="0" fontAlgn="base"/>
                      <a:r>
                        <a:rPr lang="en-GB" sz="1400" b="1" i="0" dirty="0">
                          <a:solidFill>
                            <a:schemeClr val="accent1"/>
                          </a:solidFill>
                          <a:effectLst/>
                          <a:latin typeface="+mn-lt"/>
                        </a:rPr>
                        <a:t>Shout</a:t>
                      </a:r>
                      <a:r>
                        <a:rPr lang="en-GB" sz="14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mn-lt"/>
                        </a:rPr>
                        <a:t>Mental health support (24/7)</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8"/>
                        </a:rPr>
                        <a:t>https://giveusashout.org/</a:t>
                      </a:r>
                      <a:r>
                        <a:rPr lang="en-GB" sz="1200" b="0" i="0" dirty="0">
                          <a:solidFill>
                            <a:srgbClr val="0563C1"/>
                          </a:solidFill>
                          <a:effectLst/>
                          <a:latin typeface="+mn-lt"/>
                        </a:rPr>
                        <a:t> </a:t>
                      </a:r>
                      <a:endParaRPr lang="en-GB" sz="1200" b="0" i="0" dirty="0">
                        <a:effectLst/>
                        <a:latin typeface="+mn-lt"/>
                      </a:endParaRPr>
                    </a:p>
                    <a:p>
                      <a:pPr algn="ctr" rtl="0" fontAlgn="base"/>
                      <a:r>
                        <a:rPr lang="en-GB" sz="1200" b="1" i="0" dirty="0">
                          <a:solidFill>
                            <a:schemeClr val="accent1"/>
                          </a:solidFill>
                          <a:effectLst/>
                          <a:latin typeface="+mn-lt"/>
                        </a:rPr>
                        <a:t>Text ‘SHOUT’ to 85258</a:t>
                      </a:r>
                      <a:r>
                        <a:rPr lang="en-GB" sz="12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48932775"/>
                  </a:ext>
                </a:extLst>
              </a:tr>
            </a:tbl>
          </a:graphicData>
        </a:graphic>
      </p:graphicFrame>
      <p:graphicFrame>
        <p:nvGraphicFramePr>
          <p:cNvPr id="13" name="Table 12">
            <a:extLst>
              <a:ext uri="{FF2B5EF4-FFF2-40B4-BE49-F238E27FC236}">
                <a16:creationId xmlns:a16="http://schemas.microsoft.com/office/drawing/2014/main" id="{6E6BCAFA-D28C-7830-1BF1-24A4864192EA}"/>
              </a:ext>
            </a:extLst>
          </p:cNvPr>
          <p:cNvGraphicFramePr>
            <a:graphicFrameLocks noGrp="1"/>
          </p:cNvGraphicFramePr>
          <p:nvPr userDrawn="1">
            <p:extLst>
              <p:ext uri="{D42A27DB-BD31-4B8C-83A1-F6EECF244321}">
                <p14:modId xmlns:p14="http://schemas.microsoft.com/office/powerpoint/2010/main" val="2067869923"/>
              </p:ext>
            </p:extLst>
          </p:nvPr>
        </p:nvGraphicFramePr>
        <p:xfrm>
          <a:off x="6171688" y="2373353"/>
          <a:ext cx="5871455" cy="530084"/>
        </p:xfrm>
        <a:graphic>
          <a:graphicData uri="http://schemas.openxmlformats.org/drawingml/2006/table">
            <a:tbl>
              <a:tblPr/>
              <a:tblGrid>
                <a:gridCol w="1059589">
                  <a:extLst>
                    <a:ext uri="{9D8B030D-6E8A-4147-A177-3AD203B41FA5}">
                      <a16:colId xmlns:a16="http://schemas.microsoft.com/office/drawing/2014/main" val="221630908"/>
                    </a:ext>
                  </a:extLst>
                </a:gridCol>
                <a:gridCol w="2338812">
                  <a:extLst>
                    <a:ext uri="{9D8B030D-6E8A-4147-A177-3AD203B41FA5}">
                      <a16:colId xmlns:a16="http://schemas.microsoft.com/office/drawing/2014/main" val="1322861725"/>
                    </a:ext>
                  </a:extLst>
                </a:gridCol>
                <a:gridCol w="2473054">
                  <a:extLst>
                    <a:ext uri="{9D8B030D-6E8A-4147-A177-3AD203B41FA5}">
                      <a16:colId xmlns:a16="http://schemas.microsoft.com/office/drawing/2014/main" val="4103110456"/>
                    </a:ext>
                  </a:extLst>
                </a:gridCol>
              </a:tblGrid>
              <a:tr h="530084">
                <a:tc>
                  <a:txBody>
                    <a:bodyPr/>
                    <a:lstStyle/>
                    <a:p>
                      <a:pPr algn="ctr" rtl="0" fontAlgn="base"/>
                      <a:r>
                        <a:rPr lang="en-GB" sz="1400" b="1" i="0" dirty="0">
                          <a:solidFill>
                            <a:schemeClr val="accent1"/>
                          </a:solidFill>
                          <a:effectLst/>
                          <a:latin typeface="+mn-lt"/>
                        </a:rPr>
                        <a:t>Stonewall</a:t>
                      </a:r>
                      <a:r>
                        <a:rPr lang="en-GB" sz="14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000" b="1" i="0" dirty="0">
                          <a:solidFill>
                            <a:schemeClr val="accent1"/>
                          </a:solidFill>
                          <a:effectLst/>
                          <a:latin typeface="+mn-lt"/>
                        </a:rPr>
                        <a:t>LGBTQ+ support, help &amp; advice</a:t>
                      </a:r>
                      <a:r>
                        <a:rPr lang="en-GB" sz="1000" b="0" i="0" dirty="0">
                          <a:solidFill>
                            <a:schemeClr val="accent1"/>
                          </a:solidFill>
                          <a:effectLst/>
                          <a:latin typeface="+mn-lt"/>
                        </a:rPr>
                        <a:t> for parents/carers &amp; young people.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9"/>
                        </a:rPr>
                        <a:t>https://www.stonewall.org.uk</a:t>
                      </a:r>
                      <a:r>
                        <a:rPr lang="en-GB" sz="1200" b="0" i="0" dirty="0">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3757510"/>
                  </a:ext>
                </a:extLst>
              </a:tr>
            </a:tbl>
          </a:graphicData>
        </a:graphic>
      </p:graphicFrame>
      <p:graphicFrame>
        <p:nvGraphicFramePr>
          <p:cNvPr id="14" name="Table 13">
            <a:extLst>
              <a:ext uri="{FF2B5EF4-FFF2-40B4-BE49-F238E27FC236}">
                <a16:creationId xmlns:a16="http://schemas.microsoft.com/office/drawing/2014/main" id="{0696B0AB-DE16-F711-3312-98F532C68238}"/>
              </a:ext>
            </a:extLst>
          </p:cNvPr>
          <p:cNvGraphicFramePr>
            <a:graphicFrameLocks noGrp="1"/>
          </p:cNvGraphicFramePr>
          <p:nvPr userDrawn="1">
            <p:extLst>
              <p:ext uri="{D42A27DB-BD31-4B8C-83A1-F6EECF244321}">
                <p14:modId xmlns:p14="http://schemas.microsoft.com/office/powerpoint/2010/main" val="205371217"/>
              </p:ext>
            </p:extLst>
          </p:nvPr>
        </p:nvGraphicFramePr>
        <p:xfrm>
          <a:off x="6151141" y="1674242"/>
          <a:ext cx="5902868" cy="636988"/>
        </p:xfrm>
        <a:graphic>
          <a:graphicData uri="http://schemas.openxmlformats.org/drawingml/2006/table">
            <a:tbl>
              <a:tblPr/>
              <a:tblGrid>
                <a:gridCol w="1075596">
                  <a:extLst>
                    <a:ext uri="{9D8B030D-6E8A-4147-A177-3AD203B41FA5}">
                      <a16:colId xmlns:a16="http://schemas.microsoft.com/office/drawing/2014/main" val="1618097501"/>
                    </a:ext>
                  </a:extLst>
                </a:gridCol>
                <a:gridCol w="2325627">
                  <a:extLst>
                    <a:ext uri="{9D8B030D-6E8A-4147-A177-3AD203B41FA5}">
                      <a16:colId xmlns:a16="http://schemas.microsoft.com/office/drawing/2014/main" val="1329558246"/>
                    </a:ext>
                  </a:extLst>
                </a:gridCol>
                <a:gridCol w="2501645">
                  <a:extLst>
                    <a:ext uri="{9D8B030D-6E8A-4147-A177-3AD203B41FA5}">
                      <a16:colId xmlns:a16="http://schemas.microsoft.com/office/drawing/2014/main" val="256251170"/>
                    </a:ext>
                  </a:extLst>
                </a:gridCol>
              </a:tblGrid>
              <a:tr h="618431">
                <a:tc>
                  <a:txBody>
                    <a:bodyPr/>
                    <a:lstStyle/>
                    <a:p>
                      <a:pPr algn="ctr" rtl="0" fontAlgn="base"/>
                      <a:r>
                        <a:rPr lang="en-GB" sz="1400" b="1" i="0" dirty="0">
                          <a:solidFill>
                            <a:schemeClr val="accent1"/>
                          </a:solidFill>
                          <a:effectLst/>
                          <a:latin typeface="+mn-lt"/>
                        </a:rPr>
                        <a:t>Young Minds</a:t>
                      </a:r>
                      <a:r>
                        <a:rPr lang="en-GB" sz="14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1" i="0" dirty="0">
                          <a:solidFill>
                            <a:schemeClr val="accent1"/>
                          </a:solidFill>
                          <a:effectLst/>
                          <a:latin typeface="+mn-lt"/>
                        </a:rPr>
                        <a:t>Mental health support, help &amp; advice</a:t>
                      </a:r>
                      <a:r>
                        <a:rPr lang="en-GB" sz="1200" b="0" i="0" dirty="0">
                          <a:solidFill>
                            <a:schemeClr val="accent1"/>
                          </a:solidFill>
                          <a:effectLst/>
                          <a:latin typeface="+mn-lt"/>
                        </a:rPr>
                        <a:t> for parents/carers &amp; young people.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0"/>
                        </a:rPr>
                        <a:t>https://www.youngminds.org.uk/</a:t>
                      </a:r>
                      <a:endParaRPr lang="en-GB" sz="1200" b="0" i="0" u="sng" strike="noStrike" dirty="0">
                        <a:solidFill>
                          <a:srgbClr val="0563C1"/>
                        </a:solidFill>
                        <a:effectLst/>
                        <a:latin typeface="+mn-lt"/>
                      </a:endParaRPr>
                    </a:p>
                    <a:p>
                      <a:pPr algn="ctr" rtl="0" fontAlgn="base"/>
                      <a:r>
                        <a:rPr lang="en-GB" sz="1200" b="1" i="0" u="none" strike="noStrike" dirty="0">
                          <a:solidFill>
                            <a:srgbClr val="0563C1"/>
                          </a:solidFill>
                          <a:effectLst/>
                          <a:latin typeface="+mn-lt"/>
                        </a:rPr>
                        <a:t>Text ‘YM’ to 852558</a:t>
                      </a:r>
                      <a:r>
                        <a:rPr lang="en-GB" sz="1200" b="1" i="0" u="none" dirty="0">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641344"/>
                  </a:ext>
                </a:extLst>
              </a:tr>
            </a:tbl>
          </a:graphicData>
        </a:graphic>
      </p:graphicFrame>
      <p:graphicFrame>
        <p:nvGraphicFramePr>
          <p:cNvPr id="15" name="Table 14">
            <a:extLst>
              <a:ext uri="{FF2B5EF4-FFF2-40B4-BE49-F238E27FC236}">
                <a16:creationId xmlns:a16="http://schemas.microsoft.com/office/drawing/2014/main" id="{341FCC9A-6D27-7351-C381-4EC7000C8FB0}"/>
              </a:ext>
            </a:extLst>
          </p:cNvPr>
          <p:cNvGraphicFramePr>
            <a:graphicFrameLocks noGrp="1"/>
          </p:cNvGraphicFramePr>
          <p:nvPr userDrawn="1">
            <p:extLst>
              <p:ext uri="{D42A27DB-BD31-4B8C-83A1-F6EECF244321}">
                <p14:modId xmlns:p14="http://schemas.microsoft.com/office/powerpoint/2010/main" val="2100213387"/>
              </p:ext>
            </p:extLst>
          </p:nvPr>
        </p:nvGraphicFramePr>
        <p:xfrm>
          <a:off x="148854" y="5708584"/>
          <a:ext cx="5871457" cy="393148"/>
        </p:xfrm>
        <a:graphic>
          <a:graphicData uri="http://schemas.openxmlformats.org/drawingml/2006/table">
            <a:tbl>
              <a:tblPr/>
              <a:tblGrid>
                <a:gridCol w="1033902">
                  <a:extLst>
                    <a:ext uri="{9D8B030D-6E8A-4147-A177-3AD203B41FA5}">
                      <a16:colId xmlns:a16="http://schemas.microsoft.com/office/drawing/2014/main" val="590178130"/>
                    </a:ext>
                  </a:extLst>
                </a:gridCol>
                <a:gridCol w="2364500">
                  <a:extLst>
                    <a:ext uri="{9D8B030D-6E8A-4147-A177-3AD203B41FA5}">
                      <a16:colId xmlns:a16="http://schemas.microsoft.com/office/drawing/2014/main" val="782814440"/>
                    </a:ext>
                  </a:extLst>
                </a:gridCol>
                <a:gridCol w="2473055">
                  <a:extLst>
                    <a:ext uri="{9D8B030D-6E8A-4147-A177-3AD203B41FA5}">
                      <a16:colId xmlns:a16="http://schemas.microsoft.com/office/drawing/2014/main" val="3032521958"/>
                    </a:ext>
                  </a:extLst>
                </a:gridCol>
              </a:tblGrid>
              <a:tr h="382839">
                <a:tc>
                  <a:txBody>
                    <a:bodyPr/>
                    <a:lstStyle/>
                    <a:p>
                      <a:pPr algn="ctr" rtl="0" fontAlgn="base"/>
                      <a:r>
                        <a:rPr lang="en-GB" sz="1200" b="1" i="0" dirty="0" err="1">
                          <a:solidFill>
                            <a:schemeClr val="accent1"/>
                          </a:solidFill>
                          <a:effectLst/>
                          <a:latin typeface="+mn-lt"/>
                        </a:rPr>
                        <a:t>ADDvance</a:t>
                      </a:r>
                      <a:r>
                        <a:rPr lang="en-GB" sz="12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000" b="1" i="0" dirty="0">
                          <a:solidFill>
                            <a:schemeClr val="accent1"/>
                          </a:solidFill>
                          <a:effectLst/>
                          <a:latin typeface="+mn-lt"/>
                        </a:rPr>
                        <a:t>ADHD &amp; Autism help &amp; support </a:t>
                      </a:r>
                      <a:r>
                        <a:rPr lang="en-GB" sz="1000" b="0" i="0" dirty="0">
                          <a:solidFill>
                            <a:schemeClr val="accent1"/>
                          </a:solidFill>
                          <a:effectLst/>
                          <a:latin typeface="+mn-lt"/>
                        </a:rPr>
                        <a:t>in Herts for parents.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1"/>
                        </a:rPr>
                        <a:t>https://www.add-vance.org</a:t>
                      </a:r>
                      <a:r>
                        <a:rPr lang="en-GB" sz="1200" b="0" i="0" dirty="0">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6351489"/>
                  </a:ext>
                </a:extLst>
              </a:tr>
            </a:tbl>
          </a:graphicData>
        </a:graphic>
      </p:graphicFrame>
      <p:graphicFrame>
        <p:nvGraphicFramePr>
          <p:cNvPr id="16" name="Table 15">
            <a:extLst>
              <a:ext uri="{FF2B5EF4-FFF2-40B4-BE49-F238E27FC236}">
                <a16:creationId xmlns:a16="http://schemas.microsoft.com/office/drawing/2014/main" id="{1C368597-8CD5-DB4C-B465-EB7436FB78C6}"/>
              </a:ext>
            </a:extLst>
          </p:cNvPr>
          <p:cNvGraphicFramePr>
            <a:graphicFrameLocks noGrp="1"/>
          </p:cNvGraphicFramePr>
          <p:nvPr userDrawn="1">
            <p:extLst>
              <p:ext uri="{D42A27DB-BD31-4B8C-83A1-F6EECF244321}">
                <p14:modId xmlns:p14="http://schemas.microsoft.com/office/powerpoint/2010/main" val="1055222831"/>
              </p:ext>
            </p:extLst>
          </p:nvPr>
        </p:nvGraphicFramePr>
        <p:xfrm>
          <a:off x="6140277" y="421875"/>
          <a:ext cx="5902867" cy="676386"/>
        </p:xfrm>
        <a:graphic>
          <a:graphicData uri="http://schemas.openxmlformats.org/drawingml/2006/table">
            <a:tbl>
              <a:tblPr/>
              <a:tblGrid>
                <a:gridCol w="1026203">
                  <a:extLst>
                    <a:ext uri="{9D8B030D-6E8A-4147-A177-3AD203B41FA5}">
                      <a16:colId xmlns:a16="http://schemas.microsoft.com/office/drawing/2014/main" val="3639282043"/>
                    </a:ext>
                  </a:extLst>
                </a:gridCol>
                <a:gridCol w="2211649">
                  <a:extLst>
                    <a:ext uri="{9D8B030D-6E8A-4147-A177-3AD203B41FA5}">
                      <a16:colId xmlns:a16="http://schemas.microsoft.com/office/drawing/2014/main" val="1554372712"/>
                    </a:ext>
                  </a:extLst>
                </a:gridCol>
                <a:gridCol w="2665015">
                  <a:extLst>
                    <a:ext uri="{9D8B030D-6E8A-4147-A177-3AD203B41FA5}">
                      <a16:colId xmlns:a16="http://schemas.microsoft.com/office/drawing/2014/main" val="1705647087"/>
                    </a:ext>
                  </a:extLst>
                </a:gridCol>
              </a:tblGrid>
              <a:tr h="676386">
                <a:tc>
                  <a:txBody>
                    <a:bodyPr/>
                    <a:lstStyle/>
                    <a:p>
                      <a:pPr algn="ctr" rtl="0" fontAlgn="base"/>
                      <a:r>
                        <a:rPr lang="en-GB" sz="1200" b="1" i="0" dirty="0">
                          <a:solidFill>
                            <a:schemeClr val="accent1"/>
                          </a:solidFill>
                          <a:effectLst/>
                          <a:latin typeface="+mn-lt"/>
                        </a:rPr>
                        <a:t>The Sandbox</a:t>
                      </a:r>
                      <a:r>
                        <a:rPr lang="en-GB" sz="1200" b="0" i="0" dirty="0">
                          <a:solidFill>
                            <a:schemeClr val="accent1"/>
                          </a:solidFill>
                          <a:effectLst/>
                          <a:latin typeface="+mn-lt"/>
                        </a:rPr>
                        <a:t> </a:t>
                      </a:r>
                    </a:p>
                  </a:txBody>
                  <a:tcPr marL="88224" marR="88224" marT="44112" marB="441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000" b="1" i="0" dirty="0">
                          <a:solidFill>
                            <a:schemeClr val="accent1"/>
                          </a:solidFill>
                          <a:effectLst/>
                          <a:latin typeface="+mn-lt"/>
                        </a:rPr>
                        <a:t>Mental health support, help &amp; advice</a:t>
                      </a:r>
                      <a:r>
                        <a:rPr lang="en-GB" sz="1000" b="0" i="0" dirty="0">
                          <a:solidFill>
                            <a:schemeClr val="accent1"/>
                          </a:solidFill>
                          <a:effectLst/>
                          <a:latin typeface="+mn-lt"/>
                        </a:rPr>
                        <a:t> for parents/carers &amp; young people in Herts. </a:t>
                      </a:r>
                      <a:endParaRPr lang="en-GB" sz="1700" b="0" i="0" dirty="0">
                        <a:solidFill>
                          <a:schemeClr val="accent1"/>
                        </a:solidFill>
                        <a:effectLst/>
                        <a:latin typeface="+mn-lt"/>
                      </a:endParaRPr>
                    </a:p>
                  </a:txBody>
                  <a:tcPr marL="88224" marR="88224" marT="44112" marB="441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2"/>
                        </a:rPr>
                        <a:t>https://sandbox.mindler.co.uk/</a:t>
                      </a:r>
                      <a:r>
                        <a:rPr lang="en-GB" sz="1200" b="0" i="0" dirty="0">
                          <a:effectLst/>
                          <a:latin typeface="+mn-lt"/>
                        </a:rPr>
                        <a:t>? </a:t>
                      </a:r>
                    </a:p>
                  </a:txBody>
                  <a:tcPr marL="88224" marR="88224" marT="44112" marB="441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7077625"/>
                  </a:ext>
                </a:extLst>
              </a:tr>
            </a:tbl>
          </a:graphicData>
        </a:graphic>
      </p:graphicFrame>
      <p:graphicFrame>
        <p:nvGraphicFramePr>
          <p:cNvPr id="17" name="Table 16">
            <a:extLst>
              <a:ext uri="{FF2B5EF4-FFF2-40B4-BE49-F238E27FC236}">
                <a16:creationId xmlns:a16="http://schemas.microsoft.com/office/drawing/2014/main" id="{421A68A8-DBDA-45A8-773E-08DA6542147F}"/>
              </a:ext>
            </a:extLst>
          </p:cNvPr>
          <p:cNvGraphicFramePr>
            <a:graphicFrameLocks noGrp="1"/>
          </p:cNvGraphicFramePr>
          <p:nvPr userDrawn="1">
            <p:extLst>
              <p:ext uri="{D42A27DB-BD31-4B8C-83A1-F6EECF244321}">
                <p14:modId xmlns:p14="http://schemas.microsoft.com/office/powerpoint/2010/main" val="2882825529"/>
              </p:ext>
            </p:extLst>
          </p:nvPr>
        </p:nvGraphicFramePr>
        <p:xfrm>
          <a:off x="6171689" y="2965559"/>
          <a:ext cx="5871454" cy="1496197"/>
        </p:xfrm>
        <a:graphic>
          <a:graphicData uri="http://schemas.openxmlformats.org/drawingml/2006/table">
            <a:tbl>
              <a:tblPr/>
              <a:tblGrid>
                <a:gridCol w="1504257">
                  <a:extLst>
                    <a:ext uri="{9D8B030D-6E8A-4147-A177-3AD203B41FA5}">
                      <a16:colId xmlns:a16="http://schemas.microsoft.com/office/drawing/2014/main" val="3975407101"/>
                    </a:ext>
                  </a:extLst>
                </a:gridCol>
                <a:gridCol w="1889495">
                  <a:extLst>
                    <a:ext uri="{9D8B030D-6E8A-4147-A177-3AD203B41FA5}">
                      <a16:colId xmlns:a16="http://schemas.microsoft.com/office/drawing/2014/main" val="2113869677"/>
                    </a:ext>
                  </a:extLst>
                </a:gridCol>
                <a:gridCol w="2477702">
                  <a:extLst>
                    <a:ext uri="{9D8B030D-6E8A-4147-A177-3AD203B41FA5}">
                      <a16:colId xmlns:a16="http://schemas.microsoft.com/office/drawing/2014/main" val="3865524009"/>
                    </a:ext>
                  </a:extLst>
                </a:gridCol>
              </a:tblGrid>
              <a:tr h="555358">
                <a:tc rowSpan="3">
                  <a:txBody>
                    <a:bodyPr/>
                    <a:lstStyle/>
                    <a:p>
                      <a:pPr algn="ctr" rtl="0" fontAlgn="base"/>
                      <a:r>
                        <a:rPr lang="en-GB" sz="1400" b="1" i="0" dirty="0">
                          <a:solidFill>
                            <a:schemeClr val="accent1"/>
                          </a:solidFill>
                          <a:effectLst/>
                          <a:latin typeface="+mn-lt"/>
                        </a:rPr>
                        <a:t>Mind</a:t>
                      </a:r>
                      <a:r>
                        <a:rPr lang="en-GB" sz="1000" b="0" i="0" dirty="0">
                          <a:solidFill>
                            <a:schemeClr val="accent1"/>
                          </a:solidFill>
                          <a:effectLst/>
                          <a:latin typeface="+mn-lt"/>
                        </a:rPr>
                        <a:t> </a:t>
                      </a:r>
                    </a:p>
                    <a:p>
                      <a:pPr algn="ctr" rtl="0" fontAlgn="base"/>
                      <a:endParaRPr lang="en-GB" sz="1000" b="0" i="0" dirty="0">
                        <a:solidFill>
                          <a:schemeClr val="accent1"/>
                        </a:solidFill>
                        <a:effectLst/>
                        <a:latin typeface="+mn-lt"/>
                      </a:endParaRPr>
                    </a:p>
                    <a:p>
                      <a:pPr algn="ctr" rtl="0" fontAlgn="base"/>
                      <a:r>
                        <a:rPr lang="en-GB" sz="1000" b="0" i="0" dirty="0">
                          <a:solidFill>
                            <a:schemeClr val="accent1"/>
                          </a:solidFill>
                          <a:effectLst/>
                          <a:latin typeface="+mn-lt"/>
                        </a:rPr>
                        <a:t>Mental health support, help &amp; advice for parents/carers &amp; young people.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da-DK" sz="1000" b="1" i="0" dirty="0">
                          <a:solidFill>
                            <a:schemeClr val="accent1"/>
                          </a:solidFill>
                          <a:effectLst/>
                          <a:latin typeface="+mn-lt"/>
                        </a:rPr>
                        <a:t>BLMK</a:t>
                      </a:r>
                      <a:r>
                        <a:rPr lang="da-DK" sz="1000" b="0" i="0" dirty="0">
                          <a:solidFill>
                            <a:schemeClr val="accent1"/>
                          </a:solidFill>
                          <a:effectLst/>
                          <a:latin typeface="+mn-lt"/>
                        </a:rPr>
                        <a:t> </a:t>
                      </a:r>
                    </a:p>
                    <a:p>
                      <a:pPr algn="ctr" rtl="0" fontAlgn="base"/>
                      <a:r>
                        <a:rPr lang="da-DK" sz="1000" b="0" i="0" dirty="0">
                          <a:solidFill>
                            <a:schemeClr val="accent1"/>
                          </a:solidFill>
                          <a:effectLst/>
                          <a:latin typeface="+mn-lt"/>
                        </a:rPr>
                        <a:t>Bedford, Luton &amp; Milton Keynes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3"/>
                        </a:rPr>
                        <a:t>https://www.mind-blmk.org.uk/how-we-can-help/central-bedfordshire/</a:t>
                      </a:r>
                      <a:r>
                        <a:rPr lang="en-GB" sz="1200" b="0" i="0" dirty="0">
                          <a:effectLst/>
                          <a:latin typeface="+mn-lt"/>
                        </a:rPr>
                        <a:t>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27877512"/>
                  </a:ext>
                </a:extLst>
              </a:tr>
              <a:tr h="326759">
                <a:tc vMerge="1">
                  <a:txBody>
                    <a:bodyPr/>
                    <a:lstStyle/>
                    <a:p>
                      <a:endParaRPr lang="en-GB"/>
                    </a:p>
                  </a:txBody>
                  <a:tcPr/>
                </a:tc>
                <a:tc>
                  <a:txBody>
                    <a:bodyPr/>
                    <a:lstStyle/>
                    <a:p>
                      <a:pPr algn="ctr" rtl="0" fontAlgn="base"/>
                      <a:r>
                        <a:rPr lang="en-GB" sz="1000" b="1" i="0" dirty="0">
                          <a:solidFill>
                            <a:schemeClr val="accent1"/>
                          </a:solidFill>
                          <a:effectLst/>
                          <a:latin typeface="+mn-lt"/>
                        </a:rPr>
                        <a:t>Bucks Mind</a:t>
                      </a:r>
                      <a:r>
                        <a:rPr lang="en-GB" sz="1000" b="0" i="0" dirty="0">
                          <a:solidFill>
                            <a:schemeClr val="accent1"/>
                          </a:solidFill>
                          <a:effectLst/>
                          <a:latin typeface="+mn-lt"/>
                        </a:rPr>
                        <a:t>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a:solidFill>
                            <a:srgbClr val="0563C1"/>
                          </a:solidFill>
                          <a:effectLst/>
                          <a:latin typeface="+mn-lt"/>
                          <a:hlinkClick r:id="rId14"/>
                        </a:rPr>
                        <a:t>https://www.bucksmind.org.uk</a:t>
                      </a:r>
                      <a:r>
                        <a:rPr lang="en-GB" sz="1200" b="0" i="0">
                          <a:effectLst/>
                          <a:latin typeface="+mn-lt"/>
                        </a:rPr>
                        <a:t>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09183384"/>
                  </a:ext>
                </a:extLst>
              </a:tr>
              <a:tr h="555358">
                <a:tc vMerge="1">
                  <a:txBody>
                    <a:bodyPr/>
                    <a:lstStyle/>
                    <a:p>
                      <a:endParaRPr lang="en-GB"/>
                    </a:p>
                  </a:txBody>
                  <a:tcPr/>
                </a:tc>
                <a:tc>
                  <a:txBody>
                    <a:bodyPr/>
                    <a:lstStyle/>
                    <a:p>
                      <a:pPr algn="ctr" rtl="0" fontAlgn="base"/>
                      <a:r>
                        <a:rPr lang="en-GB" sz="1000" b="1" i="0" dirty="0">
                          <a:solidFill>
                            <a:schemeClr val="accent1"/>
                          </a:solidFill>
                          <a:effectLst/>
                          <a:latin typeface="+mn-lt"/>
                        </a:rPr>
                        <a:t>Herts Mind Network</a:t>
                      </a:r>
                      <a:r>
                        <a:rPr lang="en-GB" sz="1000" b="0" i="0" dirty="0">
                          <a:solidFill>
                            <a:schemeClr val="accent1"/>
                          </a:solidFill>
                          <a:effectLst/>
                          <a:latin typeface="+mn-lt"/>
                        </a:rPr>
                        <a:t>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5"/>
                        </a:rPr>
                        <a:t>https://www.hertsmindnetwork.org/services-for-young-people/</a:t>
                      </a:r>
                      <a:r>
                        <a:rPr lang="en-GB" sz="1200" b="0" i="0" dirty="0">
                          <a:effectLst/>
                          <a:latin typeface="+mn-lt"/>
                        </a:rPr>
                        <a:t> </a:t>
                      </a:r>
                    </a:p>
                  </a:txBody>
                  <a:tcPr marL="65439" marR="65439" marT="32720" marB="32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90234003"/>
                  </a:ext>
                </a:extLst>
              </a:tr>
            </a:tbl>
          </a:graphicData>
        </a:graphic>
      </p:graphicFrame>
      <p:graphicFrame>
        <p:nvGraphicFramePr>
          <p:cNvPr id="18" name="Table 17">
            <a:extLst>
              <a:ext uri="{FF2B5EF4-FFF2-40B4-BE49-F238E27FC236}">
                <a16:creationId xmlns:a16="http://schemas.microsoft.com/office/drawing/2014/main" id="{F7174AC6-66FB-B53B-9DB4-8D903C1682B3}"/>
              </a:ext>
            </a:extLst>
          </p:cNvPr>
          <p:cNvGraphicFramePr>
            <a:graphicFrameLocks noGrp="1"/>
          </p:cNvGraphicFramePr>
          <p:nvPr userDrawn="1">
            <p:extLst>
              <p:ext uri="{D42A27DB-BD31-4B8C-83A1-F6EECF244321}">
                <p14:modId xmlns:p14="http://schemas.microsoft.com/office/powerpoint/2010/main" val="2695727713"/>
              </p:ext>
            </p:extLst>
          </p:nvPr>
        </p:nvGraphicFramePr>
        <p:xfrm>
          <a:off x="6171686" y="4478485"/>
          <a:ext cx="5871451" cy="972268"/>
        </p:xfrm>
        <a:graphic>
          <a:graphicData uri="http://schemas.openxmlformats.org/drawingml/2006/table">
            <a:tbl>
              <a:tblPr/>
              <a:tblGrid>
                <a:gridCol w="851647">
                  <a:extLst>
                    <a:ext uri="{9D8B030D-6E8A-4147-A177-3AD203B41FA5}">
                      <a16:colId xmlns:a16="http://schemas.microsoft.com/office/drawing/2014/main" val="2334810472"/>
                    </a:ext>
                  </a:extLst>
                </a:gridCol>
                <a:gridCol w="2546752">
                  <a:extLst>
                    <a:ext uri="{9D8B030D-6E8A-4147-A177-3AD203B41FA5}">
                      <a16:colId xmlns:a16="http://schemas.microsoft.com/office/drawing/2014/main" val="1964824449"/>
                    </a:ext>
                  </a:extLst>
                </a:gridCol>
                <a:gridCol w="2473052">
                  <a:extLst>
                    <a:ext uri="{9D8B030D-6E8A-4147-A177-3AD203B41FA5}">
                      <a16:colId xmlns:a16="http://schemas.microsoft.com/office/drawing/2014/main" val="3708642826"/>
                    </a:ext>
                  </a:extLst>
                </a:gridCol>
              </a:tblGrid>
              <a:tr h="824575">
                <a:tc>
                  <a:txBody>
                    <a:bodyPr/>
                    <a:lstStyle/>
                    <a:p>
                      <a:pPr algn="ctr" rtl="0" fontAlgn="base"/>
                      <a:r>
                        <a:rPr lang="en-GB" sz="1400" b="1" i="0" dirty="0">
                          <a:solidFill>
                            <a:schemeClr val="accent1"/>
                          </a:solidFill>
                          <a:effectLst/>
                          <a:latin typeface="+mn-lt"/>
                        </a:rPr>
                        <a:t>BEAT</a:t>
                      </a:r>
                      <a:r>
                        <a:rPr lang="en-GB" sz="14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000" b="1" i="0" dirty="0">
                          <a:solidFill>
                            <a:schemeClr val="accent1"/>
                          </a:solidFill>
                          <a:effectLst/>
                          <a:latin typeface="+mn-lt"/>
                        </a:rPr>
                        <a:t>Eating disorder</a:t>
                      </a:r>
                      <a:r>
                        <a:rPr lang="en-GB" sz="1000" b="0" i="0" dirty="0">
                          <a:solidFill>
                            <a:schemeClr val="accent1"/>
                          </a:solidFill>
                          <a:effectLst/>
                          <a:latin typeface="+mn-lt"/>
                        </a:rPr>
                        <a:t> help &amp; support. </a:t>
                      </a:r>
                      <a:endParaRPr lang="en-GB" sz="1700" b="0" i="0" dirty="0">
                        <a:solidFill>
                          <a:schemeClr val="accent1"/>
                        </a:solidFill>
                        <a:effectLst/>
                        <a:latin typeface="+mn-lt"/>
                      </a:endParaRPr>
                    </a:p>
                    <a:p>
                      <a:pPr algn="ctr" rtl="0" fontAlgn="base"/>
                      <a:r>
                        <a:rPr lang="en-GB" sz="1000" b="0" i="0" dirty="0">
                          <a:solidFill>
                            <a:schemeClr val="accent1"/>
                          </a:solidFill>
                          <a:effectLst/>
                          <a:latin typeface="+mn-lt"/>
                        </a:rPr>
                        <a:t>Webchat &amp; helpline available. </a:t>
                      </a:r>
                      <a:endParaRPr lang="en-GB" sz="1700" b="0" i="0" dirty="0">
                        <a:solidFill>
                          <a:schemeClr val="accent1"/>
                        </a:solidFill>
                        <a:effectLst/>
                        <a:latin typeface="+mn-lt"/>
                      </a:endParaRPr>
                    </a:p>
                    <a:p>
                      <a:pPr algn="ctr" rtl="0" fontAlgn="base"/>
                      <a:r>
                        <a:rPr lang="en-GB" sz="1000" b="0" i="1" dirty="0">
                          <a:solidFill>
                            <a:schemeClr val="accent1"/>
                          </a:solidFill>
                          <a:effectLst/>
                          <a:latin typeface="+mn-lt"/>
                        </a:rPr>
                        <a:t>(Phoneline open 9am-Midnight Monday-Friday &amp; 4pm-Midnight Weekends &amp; Bank Holidays)</a:t>
                      </a:r>
                      <a:r>
                        <a:rPr lang="en-GB" sz="1000" b="0" i="0" dirty="0">
                          <a:solidFill>
                            <a:schemeClr val="accent1"/>
                          </a:solidFill>
                          <a:effectLst/>
                          <a:latin typeface="+mn-lt"/>
                        </a:rPr>
                        <a:t> </a:t>
                      </a:r>
                      <a:endParaRPr lang="en-GB" sz="1700" b="0" i="0" dirty="0">
                        <a:solidFill>
                          <a:schemeClr val="accent1"/>
                        </a:solidFill>
                        <a:effectLst/>
                        <a:latin typeface="+mn-lt"/>
                      </a:endParaRP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rtl="0" fontAlgn="base"/>
                      <a:r>
                        <a:rPr lang="en-GB" sz="1200" b="0" i="0" u="sng" strike="noStrike" dirty="0">
                          <a:solidFill>
                            <a:srgbClr val="0563C1"/>
                          </a:solidFill>
                          <a:effectLst/>
                          <a:latin typeface="+mn-lt"/>
                          <a:hlinkClick r:id="rId16"/>
                        </a:rPr>
                        <a:t>https://www.beateatingdisorders.org.uk/get-information-and-support/</a:t>
                      </a:r>
                      <a:r>
                        <a:rPr lang="en-GB" sz="1200" b="0" i="0" dirty="0">
                          <a:solidFill>
                            <a:srgbClr val="000000"/>
                          </a:solidFill>
                          <a:effectLst/>
                          <a:latin typeface="+mn-lt"/>
                        </a:rPr>
                        <a:t> </a:t>
                      </a:r>
                      <a:endParaRPr lang="en-GB" sz="1200" b="0" i="0" dirty="0">
                        <a:effectLst/>
                        <a:latin typeface="+mn-lt"/>
                      </a:endParaRPr>
                    </a:p>
                    <a:p>
                      <a:pPr algn="ctr" rtl="0" fontAlgn="base"/>
                      <a:r>
                        <a:rPr lang="en-GB" sz="1000" b="0" i="0" dirty="0">
                          <a:solidFill>
                            <a:srgbClr val="000000"/>
                          </a:solidFill>
                          <a:effectLst/>
                          <a:latin typeface="+mn-lt"/>
                        </a:rPr>
                        <a:t> </a:t>
                      </a:r>
                      <a:endParaRPr lang="en-GB" sz="1700" b="0" i="0" dirty="0">
                        <a:effectLst/>
                        <a:latin typeface="+mn-lt"/>
                      </a:endParaRPr>
                    </a:p>
                    <a:p>
                      <a:pPr algn="ctr" rtl="0" fontAlgn="base"/>
                      <a:r>
                        <a:rPr lang="en-GB" sz="1200" b="1" i="0" dirty="0">
                          <a:solidFill>
                            <a:schemeClr val="accent1"/>
                          </a:solidFill>
                          <a:effectLst/>
                          <a:latin typeface="+mn-lt"/>
                        </a:rPr>
                        <a:t>Call 0808 801 0677</a:t>
                      </a:r>
                      <a:r>
                        <a:rPr lang="en-GB" sz="1200" b="0" i="0" dirty="0">
                          <a:solidFill>
                            <a:schemeClr val="accent1"/>
                          </a:solidFill>
                          <a:effectLst/>
                          <a:latin typeface="+mn-lt"/>
                        </a:rPr>
                        <a:t> </a:t>
                      </a:r>
                    </a:p>
                  </a:txBody>
                  <a:tcPr marL="88347" marR="88347" marT="44174" marB="4417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924294"/>
                  </a:ext>
                </a:extLst>
              </a:tr>
            </a:tbl>
          </a:graphicData>
        </a:graphic>
      </p:graphicFrame>
      <p:sp>
        <p:nvSpPr>
          <p:cNvPr id="19" name="TextBox 18">
            <a:extLst>
              <a:ext uri="{FF2B5EF4-FFF2-40B4-BE49-F238E27FC236}">
                <a16:creationId xmlns:a16="http://schemas.microsoft.com/office/drawing/2014/main" id="{D6197AEA-B8D2-4106-A678-BD7E055D3870}"/>
              </a:ext>
            </a:extLst>
          </p:cNvPr>
          <p:cNvSpPr txBox="1"/>
          <p:nvPr userDrawn="1"/>
        </p:nvSpPr>
        <p:spPr>
          <a:xfrm>
            <a:off x="104577" y="344943"/>
            <a:ext cx="5871456" cy="707886"/>
          </a:xfrm>
          <a:prstGeom prst="rect">
            <a:avLst/>
          </a:prstGeom>
          <a:noFill/>
        </p:spPr>
        <p:txBody>
          <a:bodyPr wrap="square" rtlCol="0">
            <a:spAutoFit/>
          </a:bodyPr>
          <a:lstStyle/>
          <a:p>
            <a:pPr algn="ctr" rtl="0" fontAlgn="base"/>
            <a:r>
              <a:rPr lang="en-GB" sz="2000" b="1" i="0" dirty="0">
                <a:solidFill>
                  <a:schemeClr val="accent6"/>
                </a:solidFill>
                <a:effectLst/>
                <a:latin typeface="+mj-lt"/>
              </a:rPr>
              <a:t>IT’S OK TO NOT BE OK. </a:t>
            </a:r>
          </a:p>
          <a:p>
            <a:pPr algn="ctr" rtl="0" fontAlgn="base"/>
            <a:r>
              <a:rPr lang="en-GB" sz="2000" b="1" i="0" dirty="0">
                <a:solidFill>
                  <a:schemeClr val="accent6"/>
                </a:solidFill>
                <a:effectLst/>
                <a:latin typeface="+mj-lt"/>
              </a:rPr>
              <a:t>YOU ARE NOT ALONE.</a:t>
            </a:r>
            <a:r>
              <a:rPr lang="en-GB" sz="2000" b="0" i="0" dirty="0">
                <a:solidFill>
                  <a:schemeClr val="accent6"/>
                </a:solidFill>
                <a:effectLst/>
                <a:latin typeface="+mj-lt"/>
              </a:rPr>
              <a:t> </a:t>
            </a:r>
          </a:p>
        </p:txBody>
      </p:sp>
      <p:sp>
        <p:nvSpPr>
          <p:cNvPr id="3" name="TextBox 2">
            <a:extLst>
              <a:ext uri="{FF2B5EF4-FFF2-40B4-BE49-F238E27FC236}">
                <a16:creationId xmlns:a16="http://schemas.microsoft.com/office/drawing/2014/main" id="{F6357396-E8B0-BD01-3A7B-125C45D87F61}"/>
              </a:ext>
            </a:extLst>
          </p:cNvPr>
          <p:cNvSpPr txBox="1"/>
          <p:nvPr userDrawn="1"/>
        </p:nvSpPr>
        <p:spPr>
          <a:xfrm>
            <a:off x="6708913" y="5661647"/>
            <a:ext cx="6102626" cy="400110"/>
          </a:xfrm>
          <a:prstGeom prst="rect">
            <a:avLst/>
          </a:prstGeom>
          <a:noFill/>
        </p:spPr>
        <p:txBody>
          <a:bodyPr wrap="square">
            <a:spAutoFit/>
          </a:bodyPr>
          <a:lstStyle/>
          <a:p>
            <a:r>
              <a:rPr lang="en-GB" sz="2000" b="1" i="0" dirty="0">
                <a:solidFill>
                  <a:schemeClr val="accent6"/>
                </a:solidFill>
                <a:effectLst/>
                <a:latin typeface="+mj-lt"/>
              </a:rPr>
              <a:t>HELP IS OUT THERE</a:t>
            </a:r>
            <a:endParaRPr lang="en-GB" sz="2000" dirty="0"/>
          </a:p>
        </p:txBody>
      </p:sp>
    </p:spTree>
    <p:extLst>
      <p:ext uri="{BB962C8B-B14F-4D97-AF65-F5344CB8AC3E}">
        <p14:creationId xmlns:p14="http://schemas.microsoft.com/office/powerpoint/2010/main" val="333883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QR co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37360F-37B6-9061-BFB0-84654D68CEDD}"/>
              </a:ext>
            </a:extLst>
          </p:cNvPr>
          <p:cNvSpPr txBox="1"/>
          <p:nvPr userDrawn="1"/>
        </p:nvSpPr>
        <p:spPr>
          <a:xfrm>
            <a:off x="3170970" y="2802055"/>
            <a:ext cx="4624552" cy="523220"/>
          </a:xfrm>
          <a:prstGeom prst="rect">
            <a:avLst/>
          </a:prstGeom>
          <a:noFill/>
        </p:spPr>
        <p:txBody>
          <a:bodyPr wrap="square" rtlCol="0">
            <a:spAutoFit/>
          </a:bodyPr>
          <a:lstStyle/>
          <a:p>
            <a:r>
              <a:rPr lang="en-GB" sz="2800" dirty="0">
                <a:solidFill>
                  <a:schemeClr val="accent1"/>
                </a:solidFill>
              </a:rPr>
              <a:t>Any Questions?</a:t>
            </a:r>
          </a:p>
        </p:txBody>
      </p:sp>
      <p:pic>
        <p:nvPicPr>
          <p:cNvPr id="6" name="Picture 5">
            <a:extLst>
              <a:ext uri="{FF2B5EF4-FFF2-40B4-BE49-F238E27FC236}">
                <a16:creationId xmlns:a16="http://schemas.microsoft.com/office/drawing/2014/main" id="{756BDD53-3BEF-87F7-FBE9-9E392250EB3B}"/>
              </a:ext>
            </a:extLst>
          </p:cNvPr>
          <p:cNvPicPr>
            <a:picLocks noChangeAspect="1"/>
          </p:cNvPicPr>
          <p:nvPr userDrawn="1"/>
        </p:nvPicPr>
        <p:blipFill>
          <a:blip r:embed="rId2"/>
          <a:stretch>
            <a:fillRect/>
          </a:stretch>
        </p:blipFill>
        <p:spPr>
          <a:xfrm>
            <a:off x="-821275" y="294200"/>
            <a:ext cx="6062150" cy="6062150"/>
          </a:xfrm>
          <a:prstGeom prst="rect">
            <a:avLst/>
          </a:prstGeom>
        </p:spPr>
      </p:pic>
      <p:sp>
        <p:nvSpPr>
          <p:cNvPr id="7" name="TextBox 6">
            <a:extLst>
              <a:ext uri="{FF2B5EF4-FFF2-40B4-BE49-F238E27FC236}">
                <a16:creationId xmlns:a16="http://schemas.microsoft.com/office/drawing/2014/main" id="{8908792C-52FF-9A8C-C01A-DBE64E7DCA3E}"/>
              </a:ext>
            </a:extLst>
          </p:cNvPr>
          <p:cNvSpPr txBox="1"/>
          <p:nvPr userDrawn="1"/>
        </p:nvSpPr>
        <p:spPr>
          <a:xfrm>
            <a:off x="6839638" y="3640483"/>
            <a:ext cx="5065986" cy="1200329"/>
          </a:xfrm>
          <a:prstGeom prst="rect">
            <a:avLst/>
          </a:prstGeom>
          <a:noFill/>
        </p:spPr>
        <p:txBody>
          <a:bodyPr wrap="square" rtlCol="0">
            <a:spAutoFit/>
          </a:bodyPr>
          <a:lstStyle/>
          <a:p>
            <a:r>
              <a:rPr lang="en-GB" i="1" dirty="0">
                <a:solidFill>
                  <a:schemeClr val="accent1"/>
                </a:solidFill>
              </a:rPr>
              <a:t>Feedback is very important to our service to continually improve the service we provide. Please take a few minutes to complete the questionnaire using the QR code. Thank you!</a:t>
            </a:r>
          </a:p>
        </p:txBody>
      </p:sp>
      <p:sp>
        <p:nvSpPr>
          <p:cNvPr id="3" name="Text Placeholder 2">
            <a:extLst>
              <a:ext uri="{FF2B5EF4-FFF2-40B4-BE49-F238E27FC236}">
                <a16:creationId xmlns:a16="http://schemas.microsoft.com/office/drawing/2014/main" id="{62CB8D08-7AE6-86C3-8DD1-D7CF2E57E8DB}"/>
              </a:ext>
            </a:extLst>
          </p:cNvPr>
          <p:cNvSpPr>
            <a:spLocks noGrp="1"/>
          </p:cNvSpPr>
          <p:nvPr>
            <p:ph type="body" sz="quarter" idx="10" hasCustomPrompt="1"/>
          </p:nvPr>
        </p:nvSpPr>
        <p:spPr>
          <a:xfrm>
            <a:off x="8179905" y="1707459"/>
            <a:ext cx="1768751" cy="1510058"/>
          </a:xfrm>
        </p:spPr>
        <p:txBody>
          <a:bodyPr/>
          <a:lstStyle>
            <a:lvl1pPr marL="0" indent="0">
              <a:buNone/>
              <a:defRPr>
                <a:solidFill>
                  <a:schemeClr val="bg1"/>
                </a:solidFill>
              </a:defRPr>
            </a:lvl1pPr>
            <a:lvl2pPr marL="457200" indent="0">
              <a:buNone/>
              <a:defRPr/>
            </a:lvl2pPr>
          </a:lstStyle>
          <a:p>
            <a:pPr lvl="0"/>
            <a:r>
              <a:rPr lang="en-US" dirty="0"/>
              <a:t>Insert Team QR code</a:t>
            </a:r>
          </a:p>
        </p:txBody>
      </p:sp>
    </p:spTree>
    <p:extLst>
      <p:ext uri="{BB962C8B-B14F-4D97-AF65-F5344CB8AC3E}">
        <p14:creationId xmlns:p14="http://schemas.microsoft.com/office/powerpoint/2010/main" val="149218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90530B-2C0D-9947-994B-A28E9B94158F}"/>
              </a:ext>
            </a:extLst>
          </p:cNvPr>
          <p:cNvSpPr>
            <a:spLocks noGrp="1"/>
          </p:cNvSpPr>
          <p:nvPr>
            <p:ph type="body" sz="quarter" idx="10" hasCustomPrompt="1"/>
          </p:nvPr>
        </p:nvSpPr>
        <p:spPr>
          <a:xfrm>
            <a:off x="6646863" y="757238"/>
            <a:ext cx="4802187" cy="557854"/>
          </a:xfrm>
        </p:spPr>
        <p:txBody>
          <a:bodyPr/>
          <a:lstStyle>
            <a:lvl1pPr marL="0" indent="0">
              <a:buFont typeface="Wingdings" panose="05000000000000000000" pitchFamily="2" charset="2"/>
              <a:buNone/>
              <a:defRPr>
                <a:solidFill>
                  <a:schemeClr val="accent1"/>
                </a:solidFill>
              </a:defRPr>
            </a:lvl1pPr>
          </a:lstStyle>
          <a:p>
            <a:pPr lvl="0"/>
            <a:r>
              <a:rPr lang="en-US" dirty="0"/>
              <a:t>Agenda</a:t>
            </a:r>
          </a:p>
          <a:p>
            <a:pPr lvl="0"/>
            <a:endParaRPr lang="en-US" dirty="0"/>
          </a:p>
          <a:p>
            <a:pPr lvl="0"/>
            <a:endParaRPr lang="en-GB" dirty="0"/>
          </a:p>
        </p:txBody>
      </p:sp>
      <p:sp>
        <p:nvSpPr>
          <p:cNvPr id="4" name="Text Placeholder 3">
            <a:extLst>
              <a:ext uri="{FF2B5EF4-FFF2-40B4-BE49-F238E27FC236}">
                <a16:creationId xmlns:a16="http://schemas.microsoft.com/office/drawing/2014/main" id="{F4685D63-36B3-2641-46DE-A6D6B3B14C70}"/>
              </a:ext>
            </a:extLst>
          </p:cNvPr>
          <p:cNvSpPr>
            <a:spLocks noGrp="1"/>
          </p:cNvSpPr>
          <p:nvPr>
            <p:ph type="body" sz="quarter" idx="11"/>
          </p:nvPr>
        </p:nvSpPr>
        <p:spPr>
          <a:xfrm>
            <a:off x="6711950" y="1708150"/>
            <a:ext cx="4802188" cy="3122613"/>
          </a:xfrm>
        </p:spPr>
        <p:txBody>
          <a:bodyPr/>
          <a:lstStyle>
            <a:lvl1pPr marL="0" indent="0">
              <a:buNone/>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6634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usekeeping 13+">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83DE5E-D2BD-1E49-002E-AA5E0EAFCF0C}"/>
              </a:ext>
            </a:extLst>
          </p:cNvPr>
          <p:cNvSpPr txBox="1"/>
          <p:nvPr userDrawn="1"/>
        </p:nvSpPr>
        <p:spPr>
          <a:xfrm>
            <a:off x="308344" y="3429000"/>
            <a:ext cx="4711891" cy="2585323"/>
          </a:xfrm>
          <a:prstGeom prst="rect">
            <a:avLst/>
          </a:prstGeom>
          <a:noFill/>
        </p:spPr>
        <p:txBody>
          <a:bodyPr wrap="square" rtlCol="0">
            <a:spAutoFit/>
          </a:bodyPr>
          <a:lstStyle/>
          <a:p>
            <a:r>
              <a:rPr lang="en-GB" dirty="0">
                <a:solidFill>
                  <a:schemeClr val="accent1"/>
                </a:solidFill>
              </a:rPr>
              <a:t>Disclaimer: </a:t>
            </a:r>
          </a:p>
          <a:p>
            <a:endParaRPr lang="en-GB" dirty="0">
              <a:solidFill>
                <a:schemeClr val="accent1"/>
              </a:solidFill>
            </a:endParaRPr>
          </a:p>
          <a:p>
            <a:r>
              <a:rPr lang="en-GB" i="1" dirty="0">
                <a:solidFill>
                  <a:schemeClr val="accent1"/>
                </a:solidFill>
              </a:rPr>
              <a:t>The tools and suggestions we speak about are not a one-size-fits-all. </a:t>
            </a:r>
          </a:p>
          <a:p>
            <a:endParaRPr lang="en-GB" i="1" dirty="0">
              <a:solidFill>
                <a:schemeClr val="accent1"/>
              </a:solidFill>
            </a:endParaRPr>
          </a:p>
          <a:p>
            <a:r>
              <a:rPr lang="en-GB" i="1" dirty="0">
                <a:solidFill>
                  <a:schemeClr val="accent1"/>
                </a:solidFill>
              </a:rPr>
              <a:t>All children, young people, and families are unique and we need to try to use a person-centred approach to find the best solution.</a:t>
            </a:r>
          </a:p>
          <a:p>
            <a:endParaRPr lang="en-GB" dirty="0"/>
          </a:p>
        </p:txBody>
      </p:sp>
      <p:graphicFrame>
        <p:nvGraphicFramePr>
          <p:cNvPr id="14" name="Diagram 13">
            <a:extLst>
              <a:ext uri="{FF2B5EF4-FFF2-40B4-BE49-F238E27FC236}">
                <a16:creationId xmlns:a16="http://schemas.microsoft.com/office/drawing/2014/main" id="{DF1704FF-AB83-6CDA-BD1E-88DBA536E7D1}"/>
              </a:ext>
            </a:extLst>
          </p:cNvPr>
          <p:cNvGraphicFramePr/>
          <p:nvPr userDrawn="1">
            <p:extLst>
              <p:ext uri="{D42A27DB-BD31-4B8C-83A1-F6EECF244321}">
                <p14:modId xmlns:p14="http://schemas.microsoft.com/office/powerpoint/2010/main" val="4205593318"/>
              </p:ext>
            </p:extLst>
          </p:nvPr>
        </p:nvGraphicFramePr>
        <p:xfrm>
          <a:off x="6315125" y="904573"/>
          <a:ext cx="5587918" cy="381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96657210-F0D3-A65F-BA0C-8E91A5BAD679}"/>
              </a:ext>
            </a:extLst>
          </p:cNvPr>
          <p:cNvSpPr txBox="1"/>
          <p:nvPr userDrawn="1"/>
        </p:nvSpPr>
        <p:spPr>
          <a:xfrm>
            <a:off x="661744" y="904573"/>
            <a:ext cx="5156547" cy="646331"/>
          </a:xfrm>
          <a:prstGeom prst="rect">
            <a:avLst/>
          </a:prstGeom>
          <a:noFill/>
        </p:spPr>
        <p:txBody>
          <a:bodyPr wrap="square" rtlCol="0">
            <a:spAutoFit/>
          </a:bodyPr>
          <a:lstStyle/>
          <a:p>
            <a:r>
              <a:rPr lang="en-GB" sz="3600" b="1" dirty="0">
                <a:solidFill>
                  <a:schemeClr val="accent1"/>
                </a:solidFill>
              </a:rPr>
              <a:t>Housekeeping</a:t>
            </a:r>
          </a:p>
        </p:txBody>
      </p:sp>
      <p:pic>
        <p:nvPicPr>
          <p:cNvPr id="17" name="Graphic 16" descr="Care with solid fill">
            <a:extLst>
              <a:ext uri="{FF2B5EF4-FFF2-40B4-BE49-F238E27FC236}">
                <a16:creationId xmlns:a16="http://schemas.microsoft.com/office/drawing/2014/main" id="{B773E94E-8994-FDD8-1E35-DA71E97E86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208700" y="2210676"/>
            <a:ext cx="914400" cy="914400"/>
          </a:xfrm>
          <a:prstGeom prst="rect">
            <a:avLst/>
          </a:prstGeom>
        </p:spPr>
      </p:pic>
      <p:pic>
        <p:nvPicPr>
          <p:cNvPr id="18" name="Graphic 17" descr="Care with solid fill">
            <a:extLst>
              <a:ext uri="{FF2B5EF4-FFF2-40B4-BE49-F238E27FC236}">
                <a16:creationId xmlns:a16="http://schemas.microsoft.com/office/drawing/2014/main" id="{C2679F3C-F85E-6A68-C8FD-6DC80100A52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200492" y="985253"/>
            <a:ext cx="914400" cy="914400"/>
          </a:xfrm>
          <a:prstGeom prst="rect">
            <a:avLst/>
          </a:prstGeom>
        </p:spPr>
      </p:pic>
      <p:pic>
        <p:nvPicPr>
          <p:cNvPr id="3" name="Graphic 2" descr="Badge Question Mark with solid fill">
            <a:extLst>
              <a:ext uri="{FF2B5EF4-FFF2-40B4-BE49-F238E27FC236}">
                <a16:creationId xmlns:a16="http://schemas.microsoft.com/office/drawing/2014/main" id="{89BA3D52-F624-8EAB-EF4C-7EDEA10B977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293150" y="3668762"/>
            <a:ext cx="914400" cy="914400"/>
          </a:xfrm>
          <a:prstGeom prst="rect">
            <a:avLst/>
          </a:prstGeom>
        </p:spPr>
      </p:pic>
    </p:spTree>
    <p:extLst>
      <p:ext uri="{BB962C8B-B14F-4D97-AF65-F5344CB8AC3E}">
        <p14:creationId xmlns:p14="http://schemas.microsoft.com/office/powerpoint/2010/main" val="387138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usekeeping Primary">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92434E45-2F0C-7A9C-CD5A-59727E1E05D4}"/>
              </a:ext>
            </a:extLst>
          </p:cNvPr>
          <p:cNvSpPr/>
          <p:nvPr userDrawn="1"/>
        </p:nvSpPr>
        <p:spPr>
          <a:xfrm>
            <a:off x="844826" y="139148"/>
            <a:ext cx="2756022" cy="1550504"/>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407A207B-9A10-D536-7083-0449214E077A}"/>
              </a:ext>
            </a:extLst>
          </p:cNvPr>
          <p:cNvGrpSpPr/>
          <p:nvPr userDrawn="1"/>
        </p:nvGrpSpPr>
        <p:grpSpPr>
          <a:xfrm>
            <a:off x="2159329" y="1767749"/>
            <a:ext cx="2756022" cy="1653613"/>
            <a:chOff x="0" y="691903"/>
            <a:chExt cx="2756022" cy="1653613"/>
          </a:xfrm>
        </p:grpSpPr>
        <p:sp>
          <p:nvSpPr>
            <p:cNvPr id="19" name="Rectangle 18">
              <a:extLst>
                <a:ext uri="{FF2B5EF4-FFF2-40B4-BE49-F238E27FC236}">
                  <a16:creationId xmlns:a16="http://schemas.microsoft.com/office/drawing/2014/main" id="{88D00613-F874-9F63-CBB6-33321440DCBC}"/>
                </a:ext>
              </a:extLst>
            </p:cNvPr>
            <p:cNvSpPr/>
            <p:nvPr userDrawn="1"/>
          </p:nvSpPr>
          <p:spPr>
            <a:xfrm>
              <a:off x="0" y="691903"/>
              <a:ext cx="2756022" cy="1653613"/>
            </a:xfrm>
            <a:prstGeom prst="rect">
              <a:avLst/>
            </a:prstGeom>
            <a:solidFill>
              <a:srgbClr val="005EB8">
                <a:alpha val="90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530F5DCE-5096-FAF8-72EF-27520FA82AAD}"/>
                </a:ext>
              </a:extLst>
            </p:cNvPr>
            <p:cNvSpPr txBox="1"/>
            <p:nvPr userDrawn="1"/>
          </p:nvSpPr>
          <p:spPr>
            <a:xfrm>
              <a:off x="0" y="691903"/>
              <a:ext cx="2756022" cy="1653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t>Listen </a:t>
              </a:r>
              <a:endParaRPr lang="en-US" sz="2700" kern="1200" dirty="0"/>
            </a:p>
          </p:txBody>
        </p:sp>
      </p:grpSp>
      <p:grpSp>
        <p:nvGrpSpPr>
          <p:cNvPr id="3" name="Group 2">
            <a:extLst>
              <a:ext uri="{FF2B5EF4-FFF2-40B4-BE49-F238E27FC236}">
                <a16:creationId xmlns:a16="http://schemas.microsoft.com/office/drawing/2014/main" id="{CF22C2A5-381A-D7EB-988B-59BA2212D812}"/>
              </a:ext>
            </a:extLst>
          </p:cNvPr>
          <p:cNvGrpSpPr/>
          <p:nvPr userDrawn="1"/>
        </p:nvGrpSpPr>
        <p:grpSpPr>
          <a:xfrm>
            <a:off x="5190954" y="1805750"/>
            <a:ext cx="2756022" cy="1653613"/>
            <a:chOff x="3031625" y="691903"/>
            <a:chExt cx="2756022" cy="1653613"/>
          </a:xfrm>
        </p:grpSpPr>
        <p:sp>
          <p:nvSpPr>
            <p:cNvPr id="17" name="Rectangle 16">
              <a:extLst>
                <a:ext uri="{FF2B5EF4-FFF2-40B4-BE49-F238E27FC236}">
                  <a16:creationId xmlns:a16="http://schemas.microsoft.com/office/drawing/2014/main" id="{99132EB4-9C95-3BFF-E553-B81D85D21816}"/>
                </a:ext>
              </a:extLst>
            </p:cNvPr>
            <p:cNvSpPr/>
            <p:nvPr userDrawn="1"/>
          </p:nvSpPr>
          <p:spPr>
            <a:xfrm>
              <a:off x="3031625" y="691903"/>
              <a:ext cx="2756022" cy="1653613"/>
            </a:xfrm>
            <a:prstGeom prst="rect">
              <a:avLst/>
            </a:prstGeom>
            <a:solidFill>
              <a:srgbClr val="0582FF">
                <a:alpha val="82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8000"/>
              </a:schemeClr>
            </a:effectRef>
            <a:fontRef idx="minor">
              <a:schemeClr val="lt1"/>
            </a:fontRef>
          </p:style>
        </p:sp>
        <p:sp>
          <p:nvSpPr>
            <p:cNvPr id="18" name="TextBox 17">
              <a:extLst>
                <a:ext uri="{FF2B5EF4-FFF2-40B4-BE49-F238E27FC236}">
                  <a16:creationId xmlns:a16="http://schemas.microsoft.com/office/drawing/2014/main" id="{68F9FB6C-891D-9A0E-0D90-60AF5D9635F5}"/>
                </a:ext>
              </a:extLst>
            </p:cNvPr>
            <p:cNvSpPr txBox="1"/>
            <p:nvPr userDrawn="1"/>
          </p:nvSpPr>
          <p:spPr>
            <a:xfrm>
              <a:off x="3031625" y="691903"/>
              <a:ext cx="2756022" cy="1653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t>Wait your turn to speak</a:t>
              </a:r>
              <a:endParaRPr lang="en-US" sz="2700" kern="1200" dirty="0"/>
            </a:p>
          </p:txBody>
        </p:sp>
      </p:grpSp>
      <p:grpSp>
        <p:nvGrpSpPr>
          <p:cNvPr id="5" name="Group 4">
            <a:extLst>
              <a:ext uri="{FF2B5EF4-FFF2-40B4-BE49-F238E27FC236}">
                <a16:creationId xmlns:a16="http://schemas.microsoft.com/office/drawing/2014/main" id="{28FF8B0A-0395-E550-6623-0A6EF815F885}"/>
              </a:ext>
            </a:extLst>
          </p:cNvPr>
          <p:cNvGrpSpPr/>
          <p:nvPr userDrawn="1"/>
        </p:nvGrpSpPr>
        <p:grpSpPr>
          <a:xfrm>
            <a:off x="8222579" y="1805750"/>
            <a:ext cx="2756022" cy="1653613"/>
            <a:chOff x="6063250" y="691903"/>
            <a:chExt cx="2756022" cy="1653613"/>
          </a:xfrm>
        </p:grpSpPr>
        <p:sp>
          <p:nvSpPr>
            <p:cNvPr id="15" name="Rectangle 14">
              <a:extLst>
                <a:ext uri="{FF2B5EF4-FFF2-40B4-BE49-F238E27FC236}">
                  <a16:creationId xmlns:a16="http://schemas.microsoft.com/office/drawing/2014/main" id="{270D19A6-27C3-D8B6-A507-CA60C66B54A6}"/>
                </a:ext>
              </a:extLst>
            </p:cNvPr>
            <p:cNvSpPr/>
            <p:nvPr userDrawn="1"/>
          </p:nvSpPr>
          <p:spPr>
            <a:xfrm>
              <a:off x="6063250" y="691903"/>
              <a:ext cx="2756022" cy="1653613"/>
            </a:xfrm>
            <a:prstGeom prst="rect">
              <a:avLst/>
            </a:prstGeom>
            <a:solidFill>
              <a:srgbClr val="0070C0">
                <a:alpha val="74000"/>
              </a:srgbClr>
            </a:solidFill>
          </p:spPr>
          <p:style>
            <a:lnRef idx="2">
              <a:schemeClr val="lt1">
                <a:hueOff val="0"/>
                <a:satOff val="0"/>
                <a:lumOff val="0"/>
                <a:alphaOff val="0"/>
              </a:schemeClr>
            </a:lnRef>
            <a:fillRef idx="1">
              <a:scrgbClr r="0" g="0" b="0"/>
            </a:fillRef>
            <a:effectRef idx="0">
              <a:schemeClr val="accent4">
                <a:alpha val="90000"/>
                <a:hueOff val="0"/>
                <a:satOff val="0"/>
                <a:lumOff val="0"/>
                <a:alphaOff val="-16000"/>
              </a:schemeClr>
            </a:effectRef>
            <a:fontRef idx="minor">
              <a:schemeClr val="lt1"/>
            </a:fontRef>
          </p:style>
        </p:sp>
        <p:sp>
          <p:nvSpPr>
            <p:cNvPr id="16" name="TextBox 15">
              <a:extLst>
                <a:ext uri="{FF2B5EF4-FFF2-40B4-BE49-F238E27FC236}">
                  <a16:creationId xmlns:a16="http://schemas.microsoft.com/office/drawing/2014/main" id="{E1F2C9DF-72D8-D9C4-8A48-EBA6AA36E795}"/>
                </a:ext>
              </a:extLst>
            </p:cNvPr>
            <p:cNvSpPr txBox="1"/>
            <p:nvPr userDrawn="1"/>
          </p:nvSpPr>
          <p:spPr>
            <a:xfrm>
              <a:off x="6063250" y="691903"/>
              <a:ext cx="2756022" cy="1653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Raise</a:t>
              </a:r>
              <a:r>
                <a:rPr lang="en-US" sz="2700" b="1" kern="1200" baseline="0" dirty="0"/>
                <a:t> your hand if you have a question</a:t>
              </a:r>
              <a:endParaRPr lang="en-US" sz="2700" b="1" kern="1200" dirty="0"/>
            </a:p>
          </p:txBody>
        </p:sp>
      </p:grpSp>
      <p:grpSp>
        <p:nvGrpSpPr>
          <p:cNvPr id="6" name="Group 5">
            <a:extLst>
              <a:ext uri="{FF2B5EF4-FFF2-40B4-BE49-F238E27FC236}">
                <a16:creationId xmlns:a16="http://schemas.microsoft.com/office/drawing/2014/main" id="{B2E4459D-19EE-6D83-75D5-F48413750435}"/>
              </a:ext>
            </a:extLst>
          </p:cNvPr>
          <p:cNvGrpSpPr/>
          <p:nvPr userDrawn="1"/>
        </p:nvGrpSpPr>
        <p:grpSpPr>
          <a:xfrm>
            <a:off x="2159329" y="3734966"/>
            <a:ext cx="2756022" cy="1653613"/>
            <a:chOff x="0" y="2621119"/>
            <a:chExt cx="2756022" cy="1653613"/>
          </a:xfrm>
        </p:grpSpPr>
        <p:sp>
          <p:nvSpPr>
            <p:cNvPr id="13" name="Rectangle 12">
              <a:extLst>
                <a:ext uri="{FF2B5EF4-FFF2-40B4-BE49-F238E27FC236}">
                  <a16:creationId xmlns:a16="http://schemas.microsoft.com/office/drawing/2014/main" id="{E1C11AE5-25D6-50D3-DE29-9293206DEBA0}"/>
                </a:ext>
              </a:extLst>
            </p:cNvPr>
            <p:cNvSpPr/>
            <p:nvPr userDrawn="1"/>
          </p:nvSpPr>
          <p:spPr>
            <a:xfrm>
              <a:off x="0" y="2621119"/>
              <a:ext cx="2756022" cy="1653613"/>
            </a:xfrm>
            <a:prstGeom prst="rect">
              <a:avLst/>
            </a:prstGeom>
            <a:solidFill>
              <a:schemeClr val="tx1">
                <a:lumMod val="40000"/>
                <a:lumOff val="60000"/>
                <a:alpha val="66000"/>
              </a:schemeClr>
            </a:solidFill>
          </p:spPr>
          <p:style>
            <a:lnRef idx="2">
              <a:schemeClr val="lt1">
                <a:hueOff val="0"/>
                <a:satOff val="0"/>
                <a:lumOff val="0"/>
                <a:alphaOff val="0"/>
              </a:schemeClr>
            </a:lnRef>
            <a:fillRef idx="1">
              <a:scrgbClr r="0" g="0" b="0"/>
            </a:fillRef>
            <a:effectRef idx="0">
              <a:schemeClr val="accent4">
                <a:alpha val="90000"/>
                <a:hueOff val="0"/>
                <a:satOff val="0"/>
                <a:lumOff val="0"/>
                <a:alphaOff val="-24000"/>
              </a:schemeClr>
            </a:effectRef>
            <a:fontRef idx="minor">
              <a:schemeClr val="lt1"/>
            </a:fontRef>
          </p:style>
        </p:sp>
        <p:sp>
          <p:nvSpPr>
            <p:cNvPr id="14" name="TextBox 13">
              <a:extLst>
                <a:ext uri="{FF2B5EF4-FFF2-40B4-BE49-F238E27FC236}">
                  <a16:creationId xmlns:a16="http://schemas.microsoft.com/office/drawing/2014/main" id="{77921DBD-73B6-A73B-5027-FBE005079258}"/>
                </a:ext>
              </a:extLst>
            </p:cNvPr>
            <p:cNvSpPr txBox="1"/>
            <p:nvPr userDrawn="1"/>
          </p:nvSpPr>
          <p:spPr>
            <a:xfrm>
              <a:off x="0" y="2621119"/>
              <a:ext cx="2756022" cy="1653613"/>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t>Show respect to others</a:t>
              </a:r>
              <a:endParaRPr lang="en-US" sz="2700" kern="1200" dirty="0"/>
            </a:p>
          </p:txBody>
        </p:sp>
      </p:grpSp>
      <p:grpSp>
        <p:nvGrpSpPr>
          <p:cNvPr id="7" name="Group 6">
            <a:extLst>
              <a:ext uri="{FF2B5EF4-FFF2-40B4-BE49-F238E27FC236}">
                <a16:creationId xmlns:a16="http://schemas.microsoft.com/office/drawing/2014/main" id="{E2AC1CEA-0FB1-1A68-B4EE-BCCEAEC93870}"/>
              </a:ext>
            </a:extLst>
          </p:cNvPr>
          <p:cNvGrpSpPr/>
          <p:nvPr userDrawn="1"/>
        </p:nvGrpSpPr>
        <p:grpSpPr>
          <a:xfrm>
            <a:off x="5190954" y="3734966"/>
            <a:ext cx="2756022" cy="1653613"/>
            <a:chOff x="3031625" y="2621119"/>
            <a:chExt cx="2756022" cy="1653613"/>
          </a:xfrm>
          <a:solidFill>
            <a:schemeClr val="accent5"/>
          </a:solidFill>
        </p:grpSpPr>
        <p:sp>
          <p:nvSpPr>
            <p:cNvPr id="11" name="Rectangle 10">
              <a:extLst>
                <a:ext uri="{FF2B5EF4-FFF2-40B4-BE49-F238E27FC236}">
                  <a16:creationId xmlns:a16="http://schemas.microsoft.com/office/drawing/2014/main" id="{615339DC-4A95-70E2-8FA8-6622518AB113}"/>
                </a:ext>
              </a:extLst>
            </p:cNvPr>
            <p:cNvSpPr/>
            <p:nvPr userDrawn="1"/>
          </p:nvSpPr>
          <p:spPr>
            <a:xfrm>
              <a:off x="3031625" y="2621119"/>
              <a:ext cx="2756022" cy="1653613"/>
            </a:xfrm>
            <a:prstGeom prst="rect">
              <a:avLst/>
            </a:prstGeom>
            <a:grpFill/>
          </p:spPr>
          <p:style>
            <a:lnRef idx="2">
              <a:schemeClr val="lt1">
                <a:hueOff val="0"/>
                <a:satOff val="0"/>
                <a:lumOff val="0"/>
                <a:alphaOff val="0"/>
              </a:schemeClr>
            </a:lnRef>
            <a:fillRef idx="1">
              <a:scrgbClr r="0" g="0" b="0"/>
            </a:fillRef>
            <a:effectRef idx="0">
              <a:schemeClr val="accent4">
                <a:alpha val="90000"/>
                <a:hueOff val="0"/>
                <a:satOff val="0"/>
                <a:lumOff val="0"/>
                <a:alphaOff val="-32000"/>
              </a:schemeClr>
            </a:effectRef>
            <a:fontRef idx="minor">
              <a:schemeClr val="lt1"/>
            </a:fontRef>
          </p:style>
        </p:sp>
        <p:sp>
          <p:nvSpPr>
            <p:cNvPr id="12" name="TextBox 11">
              <a:extLst>
                <a:ext uri="{FF2B5EF4-FFF2-40B4-BE49-F238E27FC236}">
                  <a16:creationId xmlns:a16="http://schemas.microsoft.com/office/drawing/2014/main" id="{8F6CD7A6-FDD3-C85E-D92D-31F15B2FB7D4}"/>
                </a:ext>
              </a:extLst>
            </p:cNvPr>
            <p:cNvSpPr txBox="1"/>
            <p:nvPr userDrawn="1"/>
          </p:nvSpPr>
          <p:spPr>
            <a:xfrm>
              <a:off x="3031625" y="2621119"/>
              <a:ext cx="2756022" cy="16536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Keep</a:t>
              </a:r>
              <a:r>
                <a:rPr lang="en-US" sz="2700" b="1" kern="1200" baseline="0"/>
                <a:t> things in the group</a:t>
              </a:r>
              <a:endParaRPr lang="en-US" sz="2700" b="1" kern="1200"/>
            </a:p>
          </p:txBody>
        </p:sp>
      </p:grpSp>
      <p:grpSp>
        <p:nvGrpSpPr>
          <p:cNvPr id="8" name="Group 7">
            <a:extLst>
              <a:ext uri="{FF2B5EF4-FFF2-40B4-BE49-F238E27FC236}">
                <a16:creationId xmlns:a16="http://schemas.microsoft.com/office/drawing/2014/main" id="{69A2890C-0849-F40D-7473-B11EA0142DB0}"/>
              </a:ext>
            </a:extLst>
          </p:cNvPr>
          <p:cNvGrpSpPr/>
          <p:nvPr userDrawn="1"/>
        </p:nvGrpSpPr>
        <p:grpSpPr>
          <a:xfrm>
            <a:off x="8222579" y="3734966"/>
            <a:ext cx="2756022" cy="1653613"/>
            <a:chOff x="6063250" y="2621119"/>
            <a:chExt cx="2756022" cy="1653613"/>
          </a:xfrm>
          <a:solidFill>
            <a:schemeClr val="accent6"/>
          </a:solidFill>
        </p:grpSpPr>
        <p:sp>
          <p:nvSpPr>
            <p:cNvPr id="9" name="Rectangle 8">
              <a:extLst>
                <a:ext uri="{FF2B5EF4-FFF2-40B4-BE49-F238E27FC236}">
                  <a16:creationId xmlns:a16="http://schemas.microsoft.com/office/drawing/2014/main" id="{2E37182A-4F64-A8E2-112A-D7873B9014DD}"/>
                </a:ext>
              </a:extLst>
            </p:cNvPr>
            <p:cNvSpPr/>
            <p:nvPr userDrawn="1"/>
          </p:nvSpPr>
          <p:spPr>
            <a:xfrm>
              <a:off x="6063250" y="2621119"/>
              <a:ext cx="2756022" cy="1653613"/>
            </a:xfrm>
            <a:prstGeom prst="rect">
              <a:avLst/>
            </a:prstGeom>
            <a:grpFill/>
          </p:spPr>
          <p:style>
            <a:lnRef idx="2">
              <a:schemeClr val="lt1">
                <a:hueOff val="0"/>
                <a:satOff val="0"/>
                <a:lumOff val="0"/>
                <a:alphaOff val="0"/>
              </a:schemeClr>
            </a:lnRef>
            <a:fillRef idx="1">
              <a:scrgbClr r="0" g="0" b="0"/>
            </a:fillRef>
            <a:effectRef idx="0">
              <a:schemeClr val="accent4">
                <a:alpha val="90000"/>
                <a:hueOff val="0"/>
                <a:satOff val="0"/>
                <a:lumOff val="0"/>
                <a:alphaOff val="-40000"/>
              </a:schemeClr>
            </a:effectRef>
            <a:fontRef idx="minor">
              <a:schemeClr val="lt1"/>
            </a:fontRef>
          </p:style>
        </p:sp>
        <p:sp>
          <p:nvSpPr>
            <p:cNvPr id="10" name="TextBox 9">
              <a:extLst>
                <a:ext uri="{FF2B5EF4-FFF2-40B4-BE49-F238E27FC236}">
                  <a16:creationId xmlns:a16="http://schemas.microsoft.com/office/drawing/2014/main" id="{2CA2F0E8-8DCF-ABF0-C95A-99F140DC4D6A}"/>
                </a:ext>
              </a:extLst>
            </p:cNvPr>
            <p:cNvSpPr txBox="1"/>
            <p:nvPr userDrawn="1"/>
          </p:nvSpPr>
          <p:spPr>
            <a:xfrm>
              <a:off x="6063250" y="2621119"/>
              <a:ext cx="2756022" cy="16536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a:t>Anything else?</a:t>
              </a:r>
              <a:endParaRPr lang="en-US" sz="2700" kern="1200"/>
            </a:p>
          </p:txBody>
        </p:sp>
      </p:grpSp>
      <p:pic>
        <p:nvPicPr>
          <p:cNvPr id="21" name="Picture 4">
            <a:extLst>
              <a:ext uri="{FF2B5EF4-FFF2-40B4-BE49-F238E27FC236}">
                <a16:creationId xmlns:a16="http://schemas.microsoft.com/office/drawing/2014/main" id="{1D519C57-0E86-8DE4-64AF-15ECFEA83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449" y="1211974"/>
            <a:ext cx="3085348" cy="308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C94EDB8D-15BE-8B09-6F52-88E623498FD9}"/>
              </a:ext>
            </a:extLst>
          </p:cNvPr>
          <p:cNvSpPr txBox="1"/>
          <p:nvPr userDrawn="1"/>
        </p:nvSpPr>
        <p:spPr>
          <a:xfrm>
            <a:off x="1270126" y="453758"/>
            <a:ext cx="1776248" cy="1015663"/>
          </a:xfrm>
          <a:prstGeom prst="rect">
            <a:avLst/>
          </a:prstGeom>
          <a:noFill/>
        </p:spPr>
        <p:txBody>
          <a:bodyPr wrap="square" rtlCol="0">
            <a:spAutoFit/>
          </a:bodyPr>
          <a:lstStyle/>
          <a:p>
            <a:pPr algn="ctr"/>
            <a:r>
              <a:rPr lang="en-GB" sz="2000" i="0" dirty="0">
                <a:solidFill>
                  <a:schemeClr val="accent1"/>
                </a:solidFill>
              </a:rPr>
              <a:t>Some rules to help us all </a:t>
            </a:r>
          </a:p>
          <a:p>
            <a:pPr algn="ctr"/>
            <a:r>
              <a:rPr lang="en-GB" sz="2000" i="0" dirty="0">
                <a:solidFill>
                  <a:schemeClr val="accent1"/>
                </a:solidFill>
              </a:rPr>
              <a:t>feel safe</a:t>
            </a:r>
          </a:p>
        </p:txBody>
      </p:sp>
    </p:spTree>
    <p:extLst>
      <p:ext uri="{BB962C8B-B14F-4D97-AF65-F5344CB8AC3E}">
        <p14:creationId xmlns:p14="http://schemas.microsoft.com/office/powerpoint/2010/main" val="353324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o Am I?">
    <p:bg>
      <p:bgPr>
        <a:solidFill>
          <a:schemeClr val="bg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2653B6D-42C8-20DE-B091-7866B20B9C65}"/>
              </a:ext>
            </a:extLst>
          </p:cNvPr>
          <p:cNvSpPr/>
          <p:nvPr userDrawn="1"/>
        </p:nvSpPr>
        <p:spPr>
          <a:xfrm>
            <a:off x="5510411" y="816238"/>
            <a:ext cx="5612341" cy="1335640"/>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6657210-F0D3-A65F-BA0C-8E91A5BAD679}"/>
              </a:ext>
            </a:extLst>
          </p:cNvPr>
          <p:cNvSpPr txBox="1"/>
          <p:nvPr userDrawn="1"/>
        </p:nvSpPr>
        <p:spPr>
          <a:xfrm>
            <a:off x="661744" y="904573"/>
            <a:ext cx="5156547" cy="646331"/>
          </a:xfrm>
          <a:prstGeom prst="rect">
            <a:avLst/>
          </a:prstGeom>
          <a:noFill/>
        </p:spPr>
        <p:txBody>
          <a:bodyPr wrap="square" rtlCol="0">
            <a:spAutoFit/>
          </a:bodyPr>
          <a:lstStyle/>
          <a:p>
            <a:r>
              <a:rPr lang="en-GB" sz="3600" b="1" dirty="0">
                <a:solidFill>
                  <a:schemeClr val="accent1"/>
                </a:solidFill>
              </a:rPr>
              <a:t>Who Am I? </a:t>
            </a:r>
          </a:p>
        </p:txBody>
      </p:sp>
      <p:sp>
        <p:nvSpPr>
          <p:cNvPr id="5" name="Picture Placeholder 4">
            <a:extLst>
              <a:ext uri="{FF2B5EF4-FFF2-40B4-BE49-F238E27FC236}">
                <a16:creationId xmlns:a16="http://schemas.microsoft.com/office/drawing/2014/main" id="{A6AA168E-571C-66D5-D3D2-1548CAD443DF}"/>
              </a:ext>
            </a:extLst>
          </p:cNvPr>
          <p:cNvSpPr>
            <a:spLocks noGrp="1"/>
          </p:cNvSpPr>
          <p:nvPr>
            <p:ph type="pic" sz="quarter" idx="10" hasCustomPrompt="1"/>
          </p:nvPr>
        </p:nvSpPr>
        <p:spPr>
          <a:xfrm>
            <a:off x="834749" y="1898788"/>
            <a:ext cx="3190875" cy="2901950"/>
          </a:xfrm>
        </p:spPr>
        <p:txBody>
          <a:bodyPr/>
          <a:lstStyle>
            <a:lvl1pPr marL="0" indent="0" algn="ctr">
              <a:buNone/>
              <a:defRPr>
                <a:solidFill>
                  <a:schemeClr val="bg1"/>
                </a:solidFill>
              </a:defRPr>
            </a:lvl1pPr>
          </a:lstStyle>
          <a:p>
            <a:r>
              <a:rPr lang="en-GB" dirty="0"/>
              <a:t>Add picture</a:t>
            </a:r>
          </a:p>
        </p:txBody>
      </p:sp>
      <p:sp>
        <p:nvSpPr>
          <p:cNvPr id="16" name="Text Placeholder 15">
            <a:extLst>
              <a:ext uri="{FF2B5EF4-FFF2-40B4-BE49-F238E27FC236}">
                <a16:creationId xmlns:a16="http://schemas.microsoft.com/office/drawing/2014/main" id="{5A166AD9-88A0-22A4-3B9F-D0A512839F86}"/>
              </a:ext>
            </a:extLst>
          </p:cNvPr>
          <p:cNvSpPr>
            <a:spLocks noGrp="1"/>
          </p:cNvSpPr>
          <p:nvPr>
            <p:ph type="body" sz="quarter" idx="11" hasCustomPrompt="1"/>
          </p:nvPr>
        </p:nvSpPr>
        <p:spPr>
          <a:xfrm>
            <a:off x="5565476" y="1228164"/>
            <a:ext cx="5557276" cy="923713"/>
          </a:xfrm>
        </p:spPr>
        <p:txBody>
          <a:bodyPr/>
          <a:lstStyle>
            <a:lvl1pPr marL="0" indent="0" algn="ctr">
              <a:buNone/>
              <a:defRPr>
                <a:solidFill>
                  <a:schemeClr val="bg1"/>
                </a:solidFill>
              </a:defRPr>
            </a:lvl1pPr>
          </a:lstStyle>
          <a:p>
            <a:pPr lvl="0"/>
            <a:r>
              <a:rPr lang="en-US" dirty="0"/>
              <a:t>Name of Practitioner</a:t>
            </a:r>
          </a:p>
        </p:txBody>
      </p:sp>
      <p:sp>
        <p:nvSpPr>
          <p:cNvPr id="20" name="Rectangle: Rounded Corners 19">
            <a:extLst>
              <a:ext uri="{FF2B5EF4-FFF2-40B4-BE49-F238E27FC236}">
                <a16:creationId xmlns:a16="http://schemas.microsoft.com/office/drawing/2014/main" id="{1E82BDFC-872E-B691-324A-B45C5905211E}"/>
              </a:ext>
            </a:extLst>
          </p:cNvPr>
          <p:cNvSpPr/>
          <p:nvPr userDrawn="1"/>
        </p:nvSpPr>
        <p:spPr>
          <a:xfrm>
            <a:off x="5510411" y="2240213"/>
            <a:ext cx="5612341" cy="1335640"/>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563A6640-8553-DE3C-2CA3-8BC2AFFA45E4}"/>
              </a:ext>
            </a:extLst>
          </p:cNvPr>
          <p:cNvSpPr/>
          <p:nvPr userDrawn="1"/>
        </p:nvSpPr>
        <p:spPr>
          <a:xfrm>
            <a:off x="5565476" y="3770864"/>
            <a:ext cx="5612341" cy="1335640"/>
          </a:xfrm>
          <a:prstGeom prst="round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0FDEE8CD-005B-F9C1-A6E1-8631C4EBD94F}"/>
              </a:ext>
            </a:extLst>
          </p:cNvPr>
          <p:cNvSpPr>
            <a:spLocks noGrp="1"/>
          </p:cNvSpPr>
          <p:nvPr>
            <p:ph type="body" sz="quarter" idx="12" hasCustomPrompt="1"/>
          </p:nvPr>
        </p:nvSpPr>
        <p:spPr>
          <a:xfrm>
            <a:off x="5510411" y="2689412"/>
            <a:ext cx="5612341" cy="739587"/>
          </a:xfrm>
        </p:spPr>
        <p:txBody>
          <a:bodyPr/>
          <a:lstStyle>
            <a:lvl1pPr marL="0" indent="0" algn="ctr">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Team</a:t>
            </a:r>
          </a:p>
        </p:txBody>
      </p:sp>
      <p:sp>
        <p:nvSpPr>
          <p:cNvPr id="27" name="Text Placeholder 15">
            <a:extLst>
              <a:ext uri="{FF2B5EF4-FFF2-40B4-BE49-F238E27FC236}">
                <a16:creationId xmlns:a16="http://schemas.microsoft.com/office/drawing/2014/main" id="{12E41918-DD5D-C9B4-1148-5B1468B3A3EE}"/>
              </a:ext>
            </a:extLst>
          </p:cNvPr>
          <p:cNvSpPr>
            <a:spLocks noGrp="1"/>
          </p:cNvSpPr>
          <p:nvPr>
            <p:ph type="body" sz="quarter" idx="13" hasCustomPrompt="1"/>
          </p:nvPr>
        </p:nvSpPr>
        <p:spPr>
          <a:xfrm>
            <a:off x="5565476" y="4159624"/>
            <a:ext cx="5612341" cy="888360"/>
          </a:xfrm>
        </p:spPr>
        <p:txBody>
          <a:bodyPr/>
          <a:lstStyle>
            <a:lvl1pPr marL="0" indent="0" algn="ctr">
              <a:buNone/>
              <a:defRPr>
                <a:solidFill>
                  <a:schemeClr val="bg1"/>
                </a:solidFill>
              </a:defRPr>
            </a:lvl1pPr>
          </a:lstStyle>
          <a:p>
            <a:pPr lvl="0"/>
            <a:r>
              <a:rPr lang="en-US" dirty="0"/>
              <a:t>Superpower/Quote/Bio</a:t>
            </a:r>
          </a:p>
        </p:txBody>
      </p:sp>
    </p:spTree>
    <p:extLst>
      <p:ext uri="{BB962C8B-B14F-4D97-AF65-F5344CB8AC3E}">
        <p14:creationId xmlns:p14="http://schemas.microsoft.com/office/powerpoint/2010/main" val="35783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 is MHS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699A7-37D6-E8E0-FDCC-DDE634858131}"/>
              </a:ext>
            </a:extLst>
          </p:cNvPr>
          <p:cNvSpPr txBox="1"/>
          <p:nvPr userDrawn="1"/>
        </p:nvSpPr>
        <p:spPr>
          <a:xfrm>
            <a:off x="7095666" y="423465"/>
            <a:ext cx="4989840" cy="954107"/>
          </a:xfrm>
          <a:prstGeom prst="rect">
            <a:avLst/>
          </a:prstGeom>
          <a:noFill/>
        </p:spPr>
        <p:txBody>
          <a:bodyPr wrap="square" rtlCol="0">
            <a:spAutoFit/>
          </a:bodyPr>
          <a:lstStyle/>
          <a:p>
            <a:r>
              <a:rPr lang="en-US" sz="2800" dirty="0">
                <a:solidFill>
                  <a:schemeClr val="accent1"/>
                </a:solidFill>
              </a:rPr>
              <a:t>What is the </a:t>
            </a:r>
            <a:r>
              <a:rPr lang="en-US" sz="2800" b="1" dirty="0">
                <a:solidFill>
                  <a:schemeClr val="accent5"/>
                </a:solidFill>
              </a:rPr>
              <a:t>Mental Health Support Team</a:t>
            </a:r>
            <a:r>
              <a:rPr lang="en-US" sz="2800" dirty="0">
                <a:solidFill>
                  <a:schemeClr val="accent5"/>
                </a:solidFill>
              </a:rPr>
              <a:t> </a:t>
            </a:r>
            <a:r>
              <a:rPr lang="en-US" sz="2800" dirty="0">
                <a:solidFill>
                  <a:schemeClr val="accent1"/>
                </a:solidFill>
              </a:rPr>
              <a:t>(</a:t>
            </a:r>
            <a:r>
              <a:rPr lang="en-US" sz="2800" b="1" dirty="0">
                <a:solidFill>
                  <a:schemeClr val="accent3"/>
                </a:solidFill>
              </a:rPr>
              <a:t>M</a:t>
            </a:r>
            <a:r>
              <a:rPr lang="en-US" sz="2800" b="1" dirty="0">
                <a:solidFill>
                  <a:schemeClr val="accent4"/>
                </a:solidFill>
              </a:rPr>
              <a:t>H</a:t>
            </a:r>
            <a:r>
              <a:rPr lang="en-US" sz="2800" b="1" dirty="0">
                <a:solidFill>
                  <a:schemeClr val="accent5"/>
                </a:solidFill>
              </a:rPr>
              <a:t>S</a:t>
            </a:r>
            <a:r>
              <a:rPr lang="en-US" sz="2800" b="1" dirty="0">
                <a:solidFill>
                  <a:schemeClr val="accent1"/>
                </a:solidFill>
              </a:rPr>
              <a:t>T</a:t>
            </a:r>
            <a:r>
              <a:rPr lang="en-US" sz="2800" dirty="0">
                <a:solidFill>
                  <a:schemeClr val="accent1"/>
                </a:solidFill>
              </a:rPr>
              <a:t>)? </a:t>
            </a:r>
            <a:endParaRPr lang="en-GB" sz="2800" dirty="0">
              <a:solidFill>
                <a:schemeClr val="accent1"/>
              </a:solidFill>
            </a:endParaRPr>
          </a:p>
        </p:txBody>
      </p:sp>
      <p:graphicFrame>
        <p:nvGraphicFramePr>
          <p:cNvPr id="18" name="Diagram 17">
            <a:extLst>
              <a:ext uri="{FF2B5EF4-FFF2-40B4-BE49-F238E27FC236}">
                <a16:creationId xmlns:a16="http://schemas.microsoft.com/office/drawing/2014/main" id="{49CF99E9-597F-754A-CDDB-8BFB9A774051}"/>
              </a:ext>
            </a:extLst>
          </p:cNvPr>
          <p:cNvGraphicFramePr/>
          <p:nvPr userDrawn="1">
            <p:extLst>
              <p:ext uri="{D42A27DB-BD31-4B8C-83A1-F6EECF244321}">
                <p14:modId xmlns:p14="http://schemas.microsoft.com/office/powerpoint/2010/main" val="1621678637"/>
              </p:ext>
            </p:extLst>
          </p:nvPr>
        </p:nvGraphicFramePr>
        <p:xfrm>
          <a:off x="386928" y="1794978"/>
          <a:ext cx="5709072" cy="4443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a:extLst>
              <a:ext uri="{FF2B5EF4-FFF2-40B4-BE49-F238E27FC236}">
                <a16:creationId xmlns:a16="http://schemas.microsoft.com/office/drawing/2014/main" id="{D7AE8B6C-B111-6A40-8894-A6C0A61B256F}"/>
              </a:ext>
            </a:extLst>
          </p:cNvPr>
          <p:cNvGraphicFramePr/>
          <p:nvPr userDrawn="1">
            <p:extLst>
              <p:ext uri="{D42A27DB-BD31-4B8C-83A1-F6EECF244321}">
                <p14:modId xmlns:p14="http://schemas.microsoft.com/office/powerpoint/2010/main" val="3469095607"/>
              </p:ext>
            </p:extLst>
          </p:nvPr>
        </p:nvGraphicFramePr>
        <p:xfrm>
          <a:off x="380154" y="423465"/>
          <a:ext cx="5715845" cy="10595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a:extLst>
              <a:ext uri="{FF2B5EF4-FFF2-40B4-BE49-F238E27FC236}">
                <a16:creationId xmlns:a16="http://schemas.microsoft.com/office/drawing/2014/main" id="{61579166-299B-44EC-1E98-AB5337C6EF70}"/>
              </a:ext>
            </a:extLst>
          </p:cNvPr>
          <p:cNvGraphicFramePr/>
          <p:nvPr userDrawn="1">
            <p:extLst>
              <p:ext uri="{D42A27DB-BD31-4B8C-83A1-F6EECF244321}">
                <p14:modId xmlns:p14="http://schemas.microsoft.com/office/powerpoint/2010/main" val="797685087"/>
              </p:ext>
            </p:extLst>
          </p:nvPr>
        </p:nvGraphicFramePr>
        <p:xfrm>
          <a:off x="7463316" y="1794978"/>
          <a:ext cx="3784906" cy="37374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0679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63E1CB-8D80-FCDF-2DD4-BA80C7960316}"/>
              </a:ext>
            </a:extLst>
          </p:cNvPr>
          <p:cNvSpPr>
            <a:spLocks noGrp="1"/>
          </p:cNvSpPr>
          <p:nvPr>
            <p:ph type="body" sz="quarter" idx="10"/>
          </p:nvPr>
        </p:nvSpPr>
        <p:spPr>
          <a:xfrm>
            <a:off x="2265363" y="1203325"/>
            <a:ext cx="7366000" cy="4103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560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1A8BB0-A6CD-9B6C-D581-B0A4A1EF4DF7}"/>
              </a:ext>
            </a:extLst>
          </p:cNvPr>
          <p:cNvSpPr>
            <a:spLocks noGrp="1"/>
          </p:cNvSpPr>
          <p:nvPr>
            <p:ph sz="quarter" idx="10"/>
          </p:nvPr>
        </p:nvSpPr>
        <p:spPr>
          <a:xfrm>
            <a:off x="665163" y="854075"/>
            <a:ext cx="7415350" cy="4642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7368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3BF3-DFEB-F5D6-751E-9B642DF34F06}"/>
              </a:ext>
            </a:extLst>
          </p:cNvPr>
          <p:cNvSpPr>
            <a:spLocks noGrp="1"/>
          </p:cNvSpPr>
          <p:nvPr>
            <p:ph type="title"/>
          </p:nvPr>
        </p:nvSpPr>
        <p:spPr>
          <a:xfrm>
            <a:off x="5203553" y="607722"/>
            <a:ext cx="4399722" cy="2353256"/>
          </a:xfr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DC8FAA8-F169-E5E0-F37E-6E7793D68D37}"/>
              </a:ext>
            </a:extLst>
          </p:cNvPr>
          <p:cNvSpPr>
            <a:spLocks noGrp="1"/>
          </p:cNvSpPr>
          <p:nvPr>
            <p:ph type="pic" sz="quarter" idx="10"/>
          </p:nvPr>
        </p:nvSpPr>
        <p:spPr>
          <a:xfrm>
            <a:off x="676275" y="825500"/>
            <a:ext cx="3378200" cy="1917700"/>
          </a:xfrm>
        </p:spPr>
        <p:txBody>
          <a:bodyPr/>
          <a:lstStyle/>
          <a:p>
            <a:endParaRPr lang="en-GB"/>
          </a:p>
        </p:txBody>
      </p:sp>
      <p:sp>
        <p:nvSpPr>
          <p:cNvPr id="6" name="Online Image Placeholder 5">
            <a:extLst>
              <a:ext uri="{FF2B5EF4-FFF2-40B4-BE49-F238E27FC236}">
                <a16:creationId xmlns:a16="http://schemas.microsoft.com/office/drawing/2014/main" id="{AE78890A-F0A8-FC9F-FFA3-B53C26E67669}"/>
              </a:ext>
            </a:extLst>
          </p:cNvPr>
          <p:cNvSpPr>
            <a:spLocks noGrp="1"/>
          </p:cNvSpPr>
          <p:nvPr>
            <p:ph type="clipArt" sz="quarter" idx="11"/>
          </p:nvPr>
        </p:nvSpPr>
        <p:spPr>
          <a:xfrm>
            <a:off x="676275" y="3155951"/>
            <a:ext cx="3478212" cy="1917700"/>
          </a:xfrm>
        </p:spPr>
        <p:txBody>
          <a:bodyPr/>
          <a:lstStyle/>
          <a:p>
            <a:endParaRPr lang="en-GB"/>
          </a:p>
        </p:txBody>
      </p:sp>
      <p:sp>
        <p:nvSpPr>
          <p:cNvPr id="8" name="Text Placeholder 7">
            <a:extLst>
              <a:ext uri="{FF2B5EF4-FFF2-40B4-BE49-F238E27FC236}">
                <a16:creationId xmlns:a16="http://schemas.microsoft.com/office/drawing/2014/main" id="{6051FEFE-C900-6CA9-85E7-0D8168D80177}"/>
              </a:ext>
            </a:extLst>
          </p:cNvPr>
          <p:cNvSpPr>
            <a:spLocks noGrp="1"/>
          </p:cNvSpPr>
          <p:nvPr>
            <p:ph type="body" sz="quarter" idx="12"/>
          </p:nvPr>
        </p:nvSpPr>
        <p:spPr>
          <a:xfrm>
            <a:off x="5203553" y="3349487"/>
            <a:ext cx="313055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099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google.co.uk/url?sa=i&amp;rct=j&amp;q=&amp;esrc=s&amp;source=imgres&amp;cd=&amp;cad=rja&amp;uact=8&amp;ved=2ahUKEwikuY_2lLLgAhUP3OAKHXOxB7gQjRx6BAgBEAU&amp;url=https://www.hpft.nhs.uk/about-us/our-governors/public-governors/verity-masters/&amp;psig=AOvVaw1hpak-XnJ-AM8ZBCtTU6KE&amp;ust=1549922374591114" TargetMode="External"/><Relationship Id="rId10" Type="http://schemas.openxmlformats.org/officeDocument/2006/relationships/slideLayout" Target="../slideLayouts/slideLayout10.xml"/><Relationship Id="rId19" Type="http://schemas.openxmlformats.org/officeDocument/2006/relationships/image" Target="../media/image6.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303659-7B7E-8D37-9DCE-8F6BB5BF7B94}"/>
              </a:ext>
            </a:extLst>
          </p:cNvPr>
          <p:cNvPicPr>
            <a:picLocks noChangeAspect="1"/>
          </p:cNvPicPr>
          <p:nvPr userDrawn="1"/>
        </p:nvPicPr>
        <p:blipFill>
          <a:blip r:embed="rId13"/>
          <a:stretch>
            <a:fillRect/>
          </a:stretch>
        </p:blipFill>
        <p:spPr>
          <a:xfrm>
            <a:off x="0" y="-3724"/>
            <a:ext cx="12192000" cy="6278880"/>
          </a:xfrm>
          <a:prstGeom prst="rect">
            <a:avLst/>
          </a:prstGeom>
          <a:ln>
            <a:noFill/>
          </a:ln>
        </p:spPr>
      </p:pic>
      <p:sp>
        <p:nvSpPr>
          <p:cNvPr id="2" name="Title Placeholder 1"/>
          <p:cNvSpPr>
            <a:spLocks noGrp="1"/>
          </p:cNvSpPr>
          <p:nvPr>
            <p:ph type="title"/>
          </p:nvPr>
        </p:nvSpPr>
        <p:spPr>
          <a:xfrm>
            <a:off x="7062171" y="578787"/>
            <a:ext cx="4399722" cy="23532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62171" y="3040678"/>
            <a:ext cx="4399722" cy="2803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2">
            <a:extLst>
              <a:ext uri="{FF2B5EF4-FFF2-40B4-BE49-F238E27FC236}">
                <a16:creationId xmlns:a16="http://schemas.microsoft.com/office/drawing/2014/main" id="{3722B19B-23A3-95B6-907A-050984F7D59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3741" y="6407440"/>
            <a:ext cx="1013768" cy="409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encrypted-tbn0.gstatic.com/images?q=tbn:ANd9GcSh5EFlJ-WZbwQIElt-ySfkTQMJm3QZk8mp6vUfEp4a5LqknWASNA">
            <a:hlinkClick r:id="rId15"/>
            <a:extLst>
              <a:ext uri="{FF2B5EF4-FFF2-40B4-BE49-F238E27FC236}">
                <a16:creationId xmlns:a16="http://schemas.microsoft.com/office/drawing/2014/main" id="{967E65E2-EF55-FF14-C6AB-3FD912D73DF1}"/>
              </a:ext>
            </a:extLst>
          </p:cNvPr>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r="26679"/>
          <a:stretch/>
        </p:blipFill>
        <p:spPr bwMode="auto">
          <a:xfrm>
            <a:off x="1086750" y="6344856"/>
            <a:ext cx="1943101" cy="409907"/>
          </a:xfrm>
          <a:prstGeom prst="rect">
            <a:avLst/>
          </a:prstGeom>
          <a:solidFill>
            <a:schemeClr val="accent1"/>
          </a:solidFill>
        </p:spPr>
      </p:pic>
      <p:pic>
        <p:nvPicPr>
          <p:cNvPr id="9" name="Picture 8">
            <a:extLst>
              <a:ext uri="{FF2B5EF4-FFF2-40B4-BE49-F238E27FC236}">
                <a16:creationId xmlns:a16="http://schemas.microsoft.com/office/drawing/2014/main" id="{547E22D3-E6FA-1CBB-D934-ECBB89D14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62171" y="6266806"/>
            <a:ext cx="1960620" cy="573995"/>
          </a:xfrm>
          <a:prstGeom prst="rect">
            <a:avLst/>
          </a:prstGeom>
          <a:noFill/>
        </p:spPr>
      </p:pic>
      <p:sp>
        <p:nvSpPr>
          <p:cNvPr id="5" name="Partial Circle 4">
            <a:extLst>
              <a:ext uri="{FF2B5EF4-FFF2-40B4-BE49-F238E27FC236}">
                <a16:creationId xmlns:a16="http://schemas.microsoft.com/office/drawing/2014/main" id="{BECCC6E8-6FED-1BA7-13A6-A54AB4F757FD}"/>
              </a:ext>
            </a:extLst>
          </p:cNvPr>
          <p:cNvSpPr/>
          <p:nvPr userDrawn="1"/>
        </p:nvSpPr>
        <p:spPr>
          <a:xfrm rot="10800000">
            <a:off x="10328150" y="4909931"/>
            <a:ext cx="3727700" cy="3609436"/>
          </a:xfrm>
          <a:prstGeom prst="pie">
            <a:avLst>
              <a:gd name="adj1" fmla="val 0"/>
              <a:gd name="adj2" fmla="val 540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 name="Picture 3" descr="A logo for a mental health support team&#10;&#10;AI-generated content may be incorrect.">
            <a:extLst>
              <a:ext uri="{FF2B5EF4-FFF2-40B4-BE49-F238E27FC236}">
                <a16:creationId xmlns:a16="http://schemas.microsoft.com/office/drawing/2014/main" id="{A0D89F6A-A3D2-506C-6720-543F19F43B2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784054" y="5400221"/>
            <a:ext cx="1355677" cy="1324367"/>
          </a:xfrm>
          <a:prstGeom prst="rect">
            <a:avLst/>
          </a:prstGeom>
        </p:spPr>
      </p:pic>
      <p:pic>
        <p:nvPicPr>
          <p:cNvPr id="6" name="Picture 5">
            <a:extLst>
              <a:ext uri="{FF2B5EF4-FFF2-40B4-BE49-F238E27FC236}">
                <a16:creationId xmlns:a16="http://schemas.microsoft.com/office/drawing/2014/main" id="{73C02231-A35F-DE40-CA49-5BA8B64E2E82}"/>
              </a:ext>
            </a:extLst>
          </p:cNvPr>
          <p:cNvPicPr>
            <a:picLocks noChangeAspect="1"/>
          </p:cNvPicPr>
          <p:nvPr userDrawn="1"/>
        </p:nvPicPr>
        <p:blipFill>
          <a:blip r:embed="rId19"/>
          <a:stretch>
            <a:fillRect/>
          </a:stretch>
        </p:blipFill>
        <p:spPr>
          <a:xfrm>
            <a:off x="4734603" y="6301835"/>
            <a:ext cx="638432" cy="538967"/>
          </a:xfrm>
          <a:prstGeom prst="rect">
            <a:avLst/>
          </a:prstGeom>
        </p:spPr>
      </p:pic>
    </p:spTree>
    <p:extLst>
      <p:ext uri="{BB962C8B-B14F-4D97-AF65-F5344CB8AC3E}">
        <p14:creationId xmlns:p14="http://schemas.microsoft.com/office/powerpoint/2010/main" val="1264781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491E-F44A-C2FE-3291-DA34CF47B170}"/>
              </a:ext>
            </a:extLst>
          </p:cNvPr>
          <p:cNvSpPr>
            <a:spLocks noGrp="1"/>
          </p:cNvSpPr>
          <p:nvPr>
            <p:ph type="title" idx="4294967295"/>
          </p:nvPr>
        </p:nvSpPr>
        <p:spPr>
          <a:xfrm>
            <a:off x="3919355" y="737236"/>
            <a:ext cx="4353290" cy="4300537"/>
          </a:xfrm>
        </p:spPr>
        <p:txBody>
          <a:bodyPr/>
          <a:lstStyle/>
          <a:p>
            <a:pPr algn="ctr">
              <a:lnSpc>
                <a:spcPct val="150000"/>
              </a:lnSpc>
            </a:pPr>
            <a:r>
              <a:rPr lang="en-GB" b="1" dirty="0">
                <a:solidFill>
                  <a:schemeClr val="accent1"/>
                </a:solidFill>
              </a:rPr>
              <a:t>Promoting Resilience</a:t>
            </a:r>
          </a:p>
        </p:txBody>
      </p:sp>
      <p:pic>
        <p:nvPicPr>
          <p:cNvPr id="3" name="Picture 2">
            <a:extLst>
              <a:ext uri="{FF2B5EF4-FFF2-40B4-BE49-F238E27FC236}">
                <a16:creationId xmlns:a16="http://schemas.microsoft.com/office/drawing/2014/main" id="{2CB94D97-C3D0-B615-63D1-FEEDDF2DA1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285129" y="3048821"/>
            <a:ext cx="3425225" cy="30301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73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334A-1D33-1D7C-E686-11C7CC9C4EA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08C4147-3C42-3528-BDEC-63B73E4A2B2D}"/>
              </a:ext>
            </a:extLst>
          </p:cNvPr>
          <p:cNvSpPr txBox="1"/>
          <p:nvPr/>
        </p:nvSpPr>
        <p:spPr>
          <a:xfrm>
            <a:off x="6278880" y="970840"/>
            <a:ext cx="5516880" cy="4611519"/>
          </a:xfrm>
          <a:prstGeom prst="rect">
            <a:avLst/>
          </a:prstGeom>
          <a:noFill/>
        </p:spPr>
        <p:txBody>
          <a:bodyPr wrap="square" rtlCol="0">
            <a:spAutoFit/>
          </a:bodyPr>
          <a:lstStyle/>
          <a:p>
            <a:pPr>
              <a:lnSpc>
                <a:spcPct val="150000"/>
              </a:lnSpc>
            </a:pPr>
            <a:r>
              <a:rPr lang="en-GB" dirty="0">
                <a:solidFill>
                  <a:schemeClr val="accent1"/>
                </a:solidFill>
              </a:rPr>
              <a:t>It can be helpful to reflect with your child on other members of their support network, to remind them of all the individuals who care for them. Remember, support comes in many forms:</a:t>
            </a:r>
          </a:p>
          <a:p>
            <a:pPr>
              <a:lnSpc>
                <a:spcPct val="150000"/>
              </a:lnSpc>
            </a:pPr>
            <a:endParaRPr lang="en-GB" dirty="0">
              <a:solidFill>
                <a:schemeClr val="accent1"/>
              </a:solidFill>
            </a:endParaRPr>
          </a:p>
          <a:p>
            <a:pPr marL="285750" indent="-285750">
              <a:lnSpc>
                <a:spcPct val="150000"/>
              </a:lnSpc>
              <a:buFont typeface="Arial" panose="020B0604020202020204" pitchFamily="34" charset="0"/>
              <a:buChar char="•"/>
            </a:pPr>
            <a:r>
              <a:rPr lang="en-GB" dirty="0">
                <a:solidFill>
                  <a:schemeClr val="accent1"/>
                </a:solidFill>
              </a:rPr>
              <a:t>practical</a:t>
            </a:r>
          </a:p>
          <a:p>
            <a:pPr marL="285750" indent="-285750">
              <a:lnSpc>
                <a:spcPct val="150000"/>
              </a:lnSpc>
              <a:buFont typeface="Arial" panose="020B0604020202020204" pitchFamily="34" charset="0"/>
              <a:buChar char="•"/>
            </a:pPr>
            <a:r>
              <a:rPr lang="en-GB" dirty="0">
                <a:solidFill>
                  <a:schemeClr val="accent1"/>
                </a:solidFill>
              </a:rPr>
              <a:t>emotional</a:t>
            </a:r>
          </a:p>
          <a:p>
            <a:pPr marL="285750" indent="-285750">
              <a:lnSpc>
                <a:spcPct val="150000"/>
              </a:lnSpc>
              <a:buFont typeface="Arial" panose="020B0604020202020204" pitchFamily="34" charset="0"/>
              <a:buChar char="•"/>
            </a:pPr>
            <a:r>
              <a:rPr lang="en-GB" dirty="0">
                <a:solidFill>
                  <a:schemeClr val="accent1"/>
                </a:solidFill>
              </a:rPr>
              <a:t>fun</a:t>
            </a:r>
          </a:p>
          <a:p>
            <a:pPr marL="285750" indent="-285750">
              <a:lnSpc>
                <a:spcPct val="150000"/>
              </a:lnSpc>
              <a:buFont typeface="Arial" panose="020B0604020202020204" pitchFamily="34" charset="0"/>
              <a:buChar char="•"/>
            </a:pPr>
            <a:r>
              <a:rPr lang="en-GB" dirty="0">
                <a:solidFill>
                  <a:schemeClr val="accent1"/>
                </a:solidFill>
              </a:rPr>
              <a:t>educational</a:t>
            </a:r>
          </a:p>
          <a:p>
            <a:pPr marL="285750" indent="-285750">
              <a:lnSpc>
                <a:spcPct val="150000"/>
              </a:lnSpc>
              <a:buFont typeface="Arial" panose="020B0604020202020204" pitchFamily="34" charset="0"/>
              <a:buChar char="•"/>
            </a:pPr>
            <a:r>
              <a:rPr lang="en-GB" dirty="0">
                <a:solidFill>
                  <a:schemeClr val="accent1"/>
                </a:solidFill>
              </a:rPr>
              <a:t>professional</a:t>
            </a:r>
          </a:p>
          <a:p>
            <a:pPr>
              <a:lnSpc>
                <a:spcPct val="150000"/>
              </a:lnSpc>
            </a:pPr>
            <a:endParaRPr lang="en-GB" dirty="0">
              <a:solidFill>
                <a:schemeClr val="accent1"/>
              </a:solidFill>
            </a:endParaRPr>
          </a:p>
        </p:txBody>
      </p:sp>
      <p:pic>
        <p:nvPicPr>
          <p:cNvPr id="6" name="Picture 5">
            <a:extLst>
              <a:ext uri="{FF2B5EF4-FFF2-40B4-BE49-F238E27FC236}">
                <a16:creationId xmlns:a16="http://schemas.microsoft.com/office/drawing/2014/main" id="{B169A94F-459A-7BAA-0078-C8AF2EC8E8A1}"/>
              </a:ext>
            </a:extLst>
          </p:cNvPr>
          <p:cNvPicPr>
            <a:picLocks noChangeAspect="1"/>
          </p:cNvPicPr>
          <p:nvPr/>
        </p:nvPicPr>
        <p:blipFill>
          <a:blip r:embed="rId2"/>
          <a:stretch>
            <a:fillRect/>
          </a:stretch>
        </p:blipFill>
        <p:spPr>
          <a:xfrm>
            <a:off x="741679" y="182880"/>
            <a:ext cx="4866641" cy="5831869"/>
          </a:xfrm>
          <a:prstGeom prst="rect">
            <a:avLst/>
          </a:prstGeom>
        </p:spPr>
      </p:pic>
    </p:spTree>
    <p:extLst>
      <p:ext uri="{BB962C8B-B14F-4D97-AF65-F5344CB8AC3E}">
        <p14:creationId xmlns:p14="http://schemas.microsoft.com/office/powerpoint/2010/main" val="54599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9741-B621-7492-2959-82E16B6B9A39}"/>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F3A2D54B-CA00-4FB6-3A72-D571B15B172D}"/>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2: Praise</a:t>
            </a:r>
            <a:endParaRPr lang="en-US" dirty="0"/>
          </a:p>
          <a:p>
            <a:pPr lvl="0" algn="ctr"/>
            <a:endParaRPr lang="en-GB" dirty="0"/>
          </a:p>
        </p:txBody>
      </p:sp>
      <p:sp>
        <p:nvSpPr>
          <p:cNvPr id="4" name="Rectangle: Rounded Corners 3">
            <a:extLst>
              <a:ext uri="{FF2B5EF4-FFF2-40B4-BE49-F238E27FC236}">
                <a16:creationId xmlns:a16="http://schemas.microsoft.com/office/drawing/2014/main" id="{65951BA6-BD24-A369-364F-063B67CB71D5}"/>
              </a:ext>
            </a:extLst>
          </p:cNvPr>
          <p:cNvSpPr/>
          <p:nvPr/>
        </p:nvSpPr>
        <p:spPr>
          <a:xfrm>
            <a:off x="812800" y="1026160"/>
            <a:ext cx="6073423" cy="2402839"/>
          </a:xfrm>
          <a:prstGeom prst="roundRect">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000" b="1" dirty="0">
                <a:solidFill>
                  <a:schemeClr val="bg1"/>
                </a:solidFill>
              </a:rPr>
              <a:t>Praise the effort that led to an outcome.</a:t>
            </a:r>
          </a:p>
          <a:p>
            <a:pPr algn="ctr">
              <a:lnSpc>
                <a:spcPct val="150000"/>
              </a:lnSpc>
            </a:pPr>
            <a:r>
              <a:rPr lang="en-GB" sz="2000" dirty="0">
                <a:solidFill>
                  <a:schemeClr val="bg1"/>
                </a:solidFill>
              </a:rPr>
              <a:t>This supports children to understand that they can grow, develop and learn from their mistakes rather than seeing intelligence or ability as fixed and innate. </a:t>
            </a:r>
          </a:p>
        </p:txBody>
      </p:sp>
      <p:pic>
        <p:nvPicPr>
          <p:cNvPr id="5" name="Picture 4">
            <a:extLst>
              <a:ext uri="{FF2B5EF4-FFF2-40B4-BE49-F238E27FC236}">
                <a16:creationId xmlns:a16="http://schemas.microsoft.com/office/drawing/2014/main" id="{0BDD4B61-7A74-D9BE-F41A-DF951393FA1A}"/>
              </a:ext>
            </a:extLst>
          </p:cNvPr>
          <p:cNvPicPr>
            <a:picLocks noChangeAspect="1"/>
          </p:cNvPicPr>
          <p:nvPr/>
        </p:nvPicPr>
        <p:blipFill>
          <a:blip r:embed="rId2"/>
          <a:stretch>
            <a:fillRect/>
          </a:stretch>
        </p:blipFill>
        <p:spPr>
          <a:xfrm>
            <a:off x="7429710" y="1151127"/>
            <a:ext cx="3482938" cy="1950445"/>
          </a:xfrm>
          <a:prstGeom prst="rect">
            <a:avLst/>
          </a:prstGeom>
        </p:spPr>
      </p:pic>
      <p:pic>
        <p:nvPicPr>
          <p:cNvPr id="6" name="Picture Placeholder 12">
            <a:extLst>
              <a:ext uri="{FF2B5EF4-FFF2-40B4-BE49-F238E27FC236}">
                <a16:creationId xmlns:a16="http://schemas.microsoft.com/office/drawing/2014/main" id="{B3EBBE41-36C1-B229-DEBD-01B9293F2485}"/>
              </a:ext>
            </a:extLst>
          </p:cNvPr>
          <p:cNvPicPr>
            <a:picLocks noChangeAspect="1"/>
          </p:cNvPicPr>
          <p:nvPr/>
        </p:nvPicPr>
        <p:blipFill>
          <a:blip r:embed="rId3"/>
          <a:srcRect t="1982" b="1982"/>
          <a:stretch>
            <a:fillRect/>
          </a:stretch>
        </p:blipFill>
        <p:spPr>
          <a:xfrm>
            <a:off x="914399" y="3720041"/>
            <a:ext cx="3267612" cy="1765154"/>
          </a:xfrm>
          <a:prstGeom prst="rect">
            <a:avLst/>
          </a:prstGeom>
        </p:spPr>
      </p:pic>
      <p:sp>
        <p:nvSpPr>
          <p:cNvPr id="7" name="Rectangle: Rounded Corners 6">
            <a:extLst>
              <a:ext uri="{FF2B5EF4-FFF2-40B4-BE49-F238E27FC236}">
                <a16:creationId xmlns:a16="http://schemas.microsoft.com/office/drawing/2014/main" id="{0E2AB723-CB4D-ED43-90EE-91A1270B231A}"/>
              </a:ext>
            </a:extLst>
          </p:cNvPr>
          <p:cNvSpPr/>
          <p:nvPr/>
        </p:nvSpPr>
        <p:spPr>
          <a:xfrm>
            <a:off x="4572000" y="3720041"/>
            <a:ext cx="6340648" cy="1645644"/>
          </a:xfrm>
          <a:prstGeom prst="roundRect">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000" b="1" dirty="0">
                <a:solidFill>
                  <a:schemeClr val="bg1"/>
                </a:solidFill>
              </a:rPr>
              <a:t>Focus on their actions rather than who they are.</a:t>
            </a:r>
          </a:p>
          <a:p>
            <a:pPr algn="ctr">
              <a:lnSpc>
                <a:spcPct val="150000"/>
              </a:lnSpc>
            </a:pPr>
            <a:r>
              <a:rPr lang="en-GB" sz="2000" dirty="0">
                <a:solidFill>
                  <a:schemeClr val="bg1"/>
                </a:solidFill>
              </a:rPr>
              <a:t>Labelling children as ‘smart’ or a ‘helper’ can lead to children opting for easier routes to ensure success.</a:t>
            </a:r>
          </a:p>
        </p:txBody>
      </p:sp>
    </p:spTree>
    <p:extLst>
      <p:ext uri="{BB962C8B-B14F-4D97-AF65-F5344CB8AC3E}">
        <p14:creationId xmlns:p14="http://schemas.microsoft.com/office/powerpoint/2010/main" val="307908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A4A5-A060-EBC9-62AF-A39849E78D6B}"/>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9D4C80B-E174-DA78-6E8D-9DC1C0476EA0}"/>
              </a:ext>
            </a:extLst>
          </p:cNvPr>
          <p:cNvSpPr>
            <a:spLocks noGrp="1"/>
          </p:cNvSpPr>
          <p:nvPr>
            <p:ph type="body" sz="quarter" idx="10" hasCustomPrompt="1"/>
          </p:nvPr>
        </p:nvSpPr>
        <p:spPr>
          <a:xfrm>
            <a:off x="735860" y="339483"/>
            <a:ext cx="10720271" cy="577850"/>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3: Name it, Model it, Validate it</a:t>
            </a:r>
            <a:endParaRPr lang="en-US" dirty="0"/>
          </a:p>
          <a:p>
            <a:pPr lvl="0" algn="ctr"/>
            <a:endParaRPr lang="en-GB" dirty="0"/>
          </a:p>
        </p:txBody>
      </p:sp>
      <p:sp>
        <p:nvSpPr>
          <p:cNvPr id="4" name="TextBox 3">
            <a:extLst>
              <a:ext uri="{FF2B5EF4-FFF2-40B4-BE49-F238E27FC236}">
                <a16:creationId xmlns:a16="http://schemas.microsoft.com/office/drawing/2014/main" id="{53973C9A-B418-7244-1E40-86AB96FF34AF}"/>
              </a:ext>
            </a:extLst>
          </p:cNvPr>
          <p:cNvSpPr txBox="1"/>
          <p:nvPr/>
        </p:nvSpPr>
        <p:spPr>
          <a:xfrm>
            <a:off x="278710" y="1686560"/>
            <a:ext cx="6142409" cy="32669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solidFill>
                  <a:schemeClr val="accent1"/>
                </a:solidFill>
              </a:rPr>
              <a:t>emotional literacy can be developed by discussing emotions</a:t>
            </a:r>
          </a:p>
          <a:p>
            <a:pPr marL="285750" indent="-285750">
              <a:lnSpc>
                <a:spcPct val="150000"/>
              </a:lnSpc>
              <a:buFont typeface="Arial" panose="020B0604020202020204" pitchFamily="34" charset="0"/>
              <a:buChar char="•"/>
            </a:pPr>
            <a:r>
              <a:rPr lang="en-GB" sz="2000" dirty="0">
                <a:solidFill>
                  <a:schemeClr val="accent1"/>
                </a:solidFill>
              </a:rPr>
              <a:t>name emotions you are experiencing and positive ways you can manage them</a:t>
            </a:r>
          </a:p>
          <a:p>
            <a:pPr marL="285750" indent="-285750">
              <a:lnSpc>
                <a:spcPct val="150000"/>
              </a:lnSpc>
              <a:buFont typeface="Arial" panose="020B0604020202020204" pitchFamily="34" charset="0"/>
              <a:buChar char="•"/>
            </a:pPr>
            <a:r>
              <a:rPr lang="en-GB" sz="2000" dirty="0">
                <a:solidFill>
                  <a:schemeClr val="accent1"/>
                </a:solidFill>
              </a:rPr>
              <a:t>when your child experiences difficulties explore their emotions with them and how they could manage them</a:t>
            </a:r>
          </a:p>
        </p:txBody>
      </p:sp>
      <p:pic>
        <p:nvPicPr>
          <p:cNvPr id="5" name="Picture 4">
            <a:extLst>
              <a:ext uri="{FF2B5EF4-FFF2-40B4-BE49-F238E27FC236}">
                <a16:creationId xmlns:a16="http://schemas.microsoft.com/office/drawing/2014/main" id="{8479C105-6A19-73B0-B54E-0183E002CC4F}"/>
              </a:ext>
            </a:extLst>
          </p:cNvPr>
          <p:cNvPicPr>
            <a:picLocks noChangeAspect="1"/>
          </p:cNvPicPr>
          <p:nvPr/>
        </p:nvPicPr>
        <p:blipFill rotWithShape="1">
          <a:blip r:embed="rId2"/>
          <a:srcRect l="18202" t="26784" r="19435" b="23327"/>
          <a:stretch/>
        </p:blipFill>
        <p:spPr>
          <a:xfrm>
            <a:off x="6776721" y="1686560"/>
            <a:ext cx="4927600" cy="2956560"/>
          </a:xfrm>
          <a:prstGeom prst="rect">
            <a:avLst/>
          </a:prstGeom>
        </p:spPr>
      </p:pic>
      <p:sp>
        <p:nvSpPr>
          <p:cNvPr id="6" name="TextBox 5">
            <a:extLst>
              <a:ext uri="{FF2B5EF4-FFF2-40B4-BE49-F238E27FC236}">
                <a16:creationId xmlns:a16="http://schemas.microsoft.com/office/drawing/2014/main" id="{6CE728F6-E97E-AFE6-4BCA-15BD56FC83FB}"/>
              </a:ext>
            </a:extLst>
          </p:cNvPr>
          <p:cNvSpPr txBox="1"/>
          <p:nvPr/>
        </p:nvSpPr>
        <p:spPr>
          <a:xfrm>
            <a:off x="1124663" y="885321"/>
            <a:ext cx="9942667" cy="496996"/>
          </a:xfrm>
          <a:prstGeom prst="rect">
            <a:avLst/>
          </a:prstGeom>
          <a:noFill/>
        </p:spPr>
        <p:txBody>
          <a:bodyPr wrap="square" numCol="1" rtlCol="0">
            <a:spAutoFit/>
          </a:bodyPr>
          <a:lstStyle/>
          <a:p>
            <a:pPr algn="ctr">
              <a:lnSpc>
                <a:spcPct val="150000"/>
              </a:lnSpc>
            </a:pPr>
            <a:r>
              <a:rPr lang="en-GB" sz="2000" b="1" dirty="0">
                <a:solidFill>
                  <a:schemeClr val="accent1"/>
                </a:solidFill>
              </a:rPr>
              <a:t>Emotions and resilience are linked.</a:t>
            </a:r>
          </a:p>
        </p:txBody>
      </p:sp>
      <p:sp>
        <p:nvSpPr>
          <p:cNvPr id="3" name="Speech Bubble: Rectangle with Corners Rounded 2">
            <a:extLst>
              <a:ext uri="{FF2B5EF4-FFF2-40B4-BE49-F238E27FC236}">
                <a16:creationId xmlns:a16="http://schemas.microsoft.com/office/drawing/2014/main" id="{DB33DECC-7B75-6CC9-CB53-5F010035BDAE}"/>
              </a:ext>
            </a:extLst>
          </p:cNvPr>
          <p:cNvSpPr/>
          <p:nvPr/>
        </p:nvSpPr>
        <p:spPr>
          <a:xfrm>
            <a:off x="1124662" y="4989093"/>
            <a:ext cx="4189017" cy="1066800"/>
          </a:xfrm>
          <a:prstGeom prst="wedgeRoundRectCallout">
            <a:avLst>
              <a:gd name="adj1" fmla="val 37134"/>
              <a:gd name="adj2" fmla="val 7964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 can see that you are looking tense and hot – perhaps you are feeling angry?</a:t>
            </a:r>
          </a:p>
        </p:txBody>
      </p:sp>
      <p:sp>
        <p:nvSpPr>
          <p:cNvPr id="7" name="Speech Bubble: Rectangle with Corners Rounded 6">
            <a:extLst>
              <a:ext uri="{FF2B5EF4-FFF2-40B4-BE49-F238E27FC236}">
                <a16:creationId xmlns:a16="http://schemas.microsoft.com/office/drawing/2014/main" id="{C5A0CFF6-9EDE-BBE1-3817-91EC1B8D5076}"/>
              </a:ext>
            </a:extLst>
          </p:cNvPr>
          <p:cNvSpPr/>
          <p:nvPr/>
        </p:nvSpPr>
        <p:spPr>
          <a:xfrm>
            <a:off x="5544262" y="4989093"/>
            <a:ext cx="4788458" cy="1066800"/>
          </a:xfrm>
          <a:prstGeom prst="wedgeRoundRectCallout">
            <a:avLst>
              <a:gd name="adj1" fmla="val -36355"/>
              <a:gd name="adj2" fmla="val 8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 can understand you feeling angry when someone takes something from you… how can we help you feel better?</a:t>
            </a:r>
          </a:p>
        </p:txBody>
      </p:sp>
    </p:spTree>
    <p:extLst>
      <p:ext uri="{BB962C8B-B14F-4D97-AF65-F5344CB8AC3E}">
        <p14:creationId xmlns:p14="http://schemas.microsoft.com/office/powerpoint/2010/main" val="40049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66A4-1A1D-1081-7C6B-2B13E7FEBB64}"/>
            </a:ext>
          </a:extLst>
        </p:cNvPr>
        <p:cNvGrpSpPr/>
        <p:nvPr/>
      </p:nvGrpSpPr>
      <p:grpSpPr>
        <a:xfrm>
          <a:off x="0" y="0"/>
          <a:ext cx="0" cy="0"/>
          <a:chOff x="0" y="0"/>
          <a:chExt cx="0" cy="0"/>
        </a:xfrm>
      </p:grpSpPr>
      <p:sp>
        <p:nvSpPr>
          <p:cNvPr id="12" name="Text Placeholder 3">
            <a:extLst>
              <a:ext uri="{FF2B5EF4-FFF2-40B4-BE49-F238E27FC236}">
                <a16:creationId xmlns:a16="http://schemas.microsoft.com/office/drawing/2014/main" id="{0A09071B-1EEE-6C8B-369A-8A6B59247851}"/>
              </a:ext>
            </a:extLst>
          </p:cNvPr>
          <p:cNvSpPr txBox="1">
            <a:spLocks/>
          </p:cNvSpPr>
          <p:nvPr/>
        </p:nvSpPr>
        <p:spPr>
          <a:xfrm>
            <a:off x="227350" y="986776"/>
            <a:ext cx="11710649" cy="4754457"/>
          </a:xfrm>
          <a:prstGeom prst="rect">
            <a:avLst/>
          </a:prstGeom>
        </p:spPr>
        <p:txBody>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rgbClr val="005EB8"/>
              </a:buClr>
              <a:buFont typeface="Wingdings" panose="05000000000000000000" pitchFamily="2" charset="2"/>
              <a:buChar char="§"/>
              <a:defRPr sz="2667" b="0" i="0" u="none" strike="noStrike" cap="none">
                <a:solidFill>
                  <a:srgbClr val="005EB8"/>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01598" marR="0" lvl="0" indent="0" algn="ctr" defTabSz="914400" rtl="0" eaLnBrk="1" fontAlgn="auto" latinLnBrk="0" hangingPunct="1">
              <a:lnSpc>
                <a:spcPct val="150000"/>
              </a:lnSpc>
              <a:spcBef>
                <a:spcPts val="0"/>
              </a:spcBef>
              <a:spcAft>
                <a:spcPts val="0"/>
              </a:spcAft>
              <a:buClr>
                <a:srgbClr val="005EB8"/>
              </a:buClr>
              <a:buSzTx/>
              <a:buFont typeface="Wingdings" panose="05000000000000000000" pitchFamily="2" charset="2"/>
              <a:buNone/>
              <a:tabLst/>
              <a:defRPr/>
            </a:pPr>
            <a:endPar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endParaRPr>
          </a:p>
        </p:txBody>
      </p:sp>
      <p:sp>
        <p:nvSpPr>
          <p:cNvPr id="5" name="Text Placeholder 11">
            <a:extLst>
              <a:ext uri="{FF2B5EF4-FFF2-40B4-BE49-F238E27FC236}">
                <a16:creationId xmlns:a16="http://schemas.microsoft.com/office/drawing/2014/main" id="{0E7EEE7E-1500-812E-C598-99F9CBBF0ADD}"/>
              </a:ext>
            </a:extLst>
          </p:cNvPr>
          <p:cNvSpPr>
            <a:spLocks noGrp="1"/>
          </p:cNvSpPr>
          <p:nvPr>
            <p:ph type="body" sz="quarter" idx="10" hasCustomPrompt="1"/>
          </p:nvPr>
        </p:nvSpPr>
        <p:spPr>
          <a:xfrm>
            <a:off x="3703442" y="472727"/>
            <a:ext cx="4648936" cy="1288079"/>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Support emotional regulation</a:t>
            </a:r>
            <a:endParaRPr lang="en-US" dirty="0"/>
          </a:p>
          <a:p>
            <a:pPr lvl="0" algn="ctr"/>
            <a:endParaRPr lang="en-GB" dirty="0"/>
          </a:p>
        </p:txBody>
      </p:sp>
      <p:sp>
        <p:nvSpPr>
          <p:cNvPr id="7" name="TextBox 6">
            <a:extLst>
              <a:ext uri="{FF2B5EF4-FFF2-40B4-BE49-F238E27FC236}">
                <a16:creationId xmlns:a16="http://schemas.microsoft.com/office/drawing/2014/main" id="{7A91BE59-5B38-A6AA-5134-D86FDF821CB7}"/>
              </a:ext>
            </a:extLst>
          </p:cNvPr>
          <p:cNvSpPr txBox="1"/>
          <p:nvPr/>
        </p:nvSpPr>
        <p:spPr>
          <a:xfrm>
            <a:off x="3502510" y="1760806"/>
            <a:ext cx="5160327" cy="3365024"/>
          </a:xfrm>
          <a:prstGeom prst="rect">
            <a:avLst/>
          </a:prstGeom>
          <a:noFill/>
        </p:spPr>
        <p:txBody>
          <a:bodyPr wrap="square" rtlCol="0">
            <a:spAutoFit/>
          </a:bodyPr>
          <a:lstStyle/>
          <a:p>
            <a:pPr algn="ctr">
              <a:lnSpc>
                <a:spcPct val="150000"/>
              </a:lnSpc>
            </a:pPr>
            <a:r>
              <a:rPr lang="en-GB" dirty="0">
                <a:solidFill>
                  <a:schemeClr val="accent1"/>
                </a:solidFill>
              </a:rPr>
              <a:t>All emotions are a valid part of the human experience, but some can lead us to make choices we are not happy with and limit our resilience. Mindfulness can support with emotion management, managing stress, promote improved sleep and provide a host of other benefits. There are many different options available – find the one you like best. </a:t>
            </a:r>
          </a:p>
        </p:txBody>
      </p:sp>
      <p:pic>
        <p:nvPicPr>
          <p:cNvPr id="2" name="Picture 1">
            <a:extLst>
              <a:ext uri="{FF2B5EF4-FFF2-40B4-BE49-F238E27FC236}">
                <a16:creationId xmlns:a16="http://schemas.microsoft.com/office/drawing/2014/main" id="{6A99661B-6D6C-C593-F10E-33A69AFBD97E}"/>
              </a:ext>
            </a:extLst>
          </p:cNvPr>
          <p:cNvPicPr>
            <a:picLocks noChangeAspect="1"/>
          </p:cNvPicPr>
          <p:nvPr/>
        </p:nvPicPr>
        <p:blipFill>
          <a:blip r:embed="rId2"/>
          <a:stretch>
            <a:fillRect/>
          </a:stretch>
        </p:blipFill>
        <p:spPr>
          <a:xfrm>
            <a:off x="9481521" y="3196857"/>
            <a:ext cx="2268855" cy="2268855"/>
          </a:xfrm>
          <a:prstGeom prst="rect">
            <a:avLst/>
          </a:prstGeom>
        </p:spPr>
      </p:pic>
      <p:pic>
        <p:nvPicPr>
          <p:cNvPr id="3" name="Picture 2">
            <a:extLst>
              <a:ext uri="{FF2B5EF4-FFF2-40B4-BE49-F238E27FC236}">
                <a16:creationId xmlns:a16="http://schemas.microsoft.com/office/drawing/2014/main" id="{77AAFCDC-1E15-7E8A-7D1E-2FDA672C9509}"/>
              </a:ext>
            </a:extLst>
          </p:cNvPr>
          <p:cNvPicPr>
            <a:picLocks noChangeAspect="1"/>
          </p:cNvPicPr>
          <p:nvPr/>
        </p:nvPicPr>
        <p:blipFill>
          <a:blip r:embed="rId3"/>
          <a:stretch>
            <a:fillRect/>
          </a:stretch>
        </p:blipFill>
        <p:spPr>
          <a:xfrm>
            <a:off x="62865" y="3164407"/>
            <a:ext cx="2971809" cy="2971809"/>
          </a:xfrm>
          <a:prstGeom prst="rect">
            <a:avLst/>
          </a:prstGeom>
        </p:spPr>
      </p:pic>
      <p:pic>
        <p:nvPicPr>
          <p:cNvPr id="4" name="Picture 3">
            <a:extLst>
              <a:ext uri="{FF2B5EF4-FFF2-40B4-BE49-F238E27FC236}">
                <a16:creationId xmlns:a16="http://schemas.microsoft.com/office/drawing/2014/main" id="{B53C8E2E-7115-5B5B-012E-6F61EBC30472}"/>
              </a:ext>
            </a:extLst>
          </p:cNvPr>
          <p:cNvPicPr>
            <a:picLocks noChangeAspect="1"/>
          </p:cNvPicPr>
          <p:nvPr/>
        </p:nvPicPr>
        <p:blipFill>
          <a:blip r:embed="rId4"/>
          <a:stretch>
            <a:fillRect/>
          </a:stretch>
        </p:blipFill>
        <p:spPr>
          <a:xfrm>
            <a:off x="9282719" y="110826"/>
            <a:ext cx="2810510" cy="2810510"/>
          </a:xfrm>
          <a:prstGeom prst="rect">
            <a:avLst/>
          </a:prstGeom>
        </p:spPr>
      </p:pic>
      <p:pic>
        <p:nvPicPr>
          <p:cNvPr id="6" name="Picture 5">
            <a:extLst>
              <a:ext uri="{FF2B5EF4-FFF2-40B4-BE49-F238E27FC236}">
                <a16:creationId xmlns:a16="http://schemas.microsoft.com/office/drawing/2014/main" id="{F07D4264-7854-B77A-773E-C3C8E550112A}"/>
              </a:ext>
            </a:extLst>
          </p:cNvPr>
          <p:cNvPicPr>
            <a:picLocks noChangeAspect="1"/>
          </p:cNvPicPr>
          <p:nvPr/>
        </p:nvPicPr>
        <p:blipFill>
          <a:blip r:embed="rId5"/>
          <a:stretch>
            <a:fillRect/>
          </a:stretch>
        </p:blipFill>
        <p:spPr>
          <a:xfrm>
            <a:off x="70831" y="136948"/>
            <a:ext cx="2963843" cy="2963843"/>
          </a:xfrm>
          <a:prstGeom prst="rect">
            <a:avLst/>
          </a:prstGeom>
        </p:spPr>
      </p:pic>
    </p:spTree>
    <p:extLst>
      <p:ext uri="{BB962C8B-B14F-4D97-AF65-F5344CB8AC3E}">
        <p14:creationId xmlns:p14="http://schemas.microsoft.com/office/powerpoint/2010/main" val="407732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89BF-2E28-1149-91C5-FEF0EB23B69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CDA842C-80EF-C2FB-7D87-818DB1D11653}"/>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4: Don’t shield them!</a:t>
            </a:r>
            <a:endParaRPr lang="en-US" dirty="0"/>
          </a:p>
          <a:p>
            <a:pPr lvl="0" algn="ctr"/>
            <a:endParaRPr lang="en-GB" dirty="0"/>
          </a:p>
        </p:txBody>
      </p:sp>
      <p:sp>
        <p:nvSpPr>
          <p:cNvPr id="4" name="TextBox 3">
            <a:extLst>
              <a:ext uri="{FF2B5EF4-FFF2-40B4-BE49-F238E27FC236}">
                <a16:creationId xmlns:a16="http://schemas.microsoft.com/office/drawing/2014/main" id="{740AF523-455E-9EDF-3C49-7EC51F69B190}"/>
              </a:ext>
            </a:extLst>
          </p:cNvPr>
          <p:cNvSpPr txBox="1"/>
          <p:nvPr/>
        </p:nvSpPr>
        <p:spPr>
          <a:xfrm>
            <a:off x="735864" y="2234060"/>
            <a:ext cx="5133474" cy="1420325"/>
          </a:xfrm>
          <a:prstGeom prst="rect">
            <a:avLst/>
          </a:prstGeom>
          <a:noFill/>
        </p:spPr>
        <p:txBody>
          <a:bodyPr wrap="square" numCol="1" rtlCol="0">
            <a:spAutoFit/>
          </a:bodyPr>
          <a:lstStyle/>
          <a:p>
            <a:pPr algn="ctr">
              <a:lnSpc>
                <a:spcPct val="150000"/>
              </a:lnSpc>
            </a:pPr>
            <a:r>
              <a:rPr lang="en-GB" sz="2000" dirty="0">
                <a:solidFill>
                  <a:schemeClr val="accent1"/>
                </a:solidFill>
              </a:rPr>
              <a:t>Allow children to experience stressful situations and give them space to try and manage it themselves. </a:t>
            </a:r>
          </a:p>
        </p:txBody>
      </p:sp>
      <p:pic>
        <p:nvPicPr>
          <p:cNvPr id="5" name="Picture Placeholder 3">
            <a:extLst>
              <a:ext uri="{FF2B5EF4-FFF2-40B4-BE49-F238E27FC236}">
                <a16:creationId xmlns:a16="http://schemas.microsoft.com/office/drawing/2014/main" id="{7587F0E3-AD6E-2B81-B61D-B946D3FDBDB3}"/>
              </a:ext>
            </a:extLst>
          </p:cNvPr>
          <p:cNvPicPr>
            <a:picLocks noChangeAspect="1"/>
          </p:cNvPicPr>
          <p:nvPr/>
        </p:nvPicPr>
        <p:blipFill>
          <a:blip r:embed="rId2"/>
          <a:srcRect t="9366" b="9366"/>
          <a:stretch>
            <a:fillRect/>
          </a:stretch>
        </p:blipFill>
        <p:spPr>
          <a:xfrm>
            <a:off x="6194545" y="1701428"/>
            <a:ext cx="5500308" cy="2979988"/>
          </a:xfrm>
          <a:prstGeom prst="rect">
            <a:avLst/>
          </a:prstGeom>
        </p:spPr>
      </p:pic>
    </p:spTree>
    <p:extLst>
      <p:ext uri="{BB962C8B-B14F-4D97-AF65-F5344CB8AC3E}">
        <p14:creationId xmlns:p14="http://schemas.microsoft.com/office/powerpoint/2010/main" val="4242108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44DD-FD55-51B4-FF9B-DABCD29A14B9}"/>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853B2BC-43F1-4CED-1A8C-1684E9EA7EC2}"/>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4: Don’t shield them!</a:t>
            </a:r>
            <a:endParaRPr lang="en-US" dirty="0"/>
          </a:p>
          <a:p>
            <a:pPr lvl="0" algn="ctr"/>
            <a:endParaRPr lang="en-GB" dirty="0"/>
          </a:p>
        </p:txBody>
      </p:sp>
      <p:sp>
        <p:nvSpPr>
          <p:cNvPr id="4" name="TextBox 3">
            <a:extLst>
              <a:ext uri="{FF2B5EF4-FFF2-40B4-BE49-F238E27FC236}">
                <a16:creationId xmlns:a16="http://schemas.microsoft.com/office/drawing/2014/main" id="{69A97C10-A8F0-AF29-92E0-70F933F986A6}"/>
              </a:ext>
            </a:extLst>
          </p:cNvPr>
          <p:cNvSpPr txBox="1"/>
          <p:nvPr/>
        </p:nvSpPr>
        <p:spPr>
          <a:xfrm>
            <a:off x="5913118" y="2295020"/>
            <a:ext cx="5659121" cy="1881990"/>
          </a:xfrm>
          <a:prstGeom prst="rect">
            <a:avLst/>
          </a:prstGeom>
          <a:noFill/>
        </p:spPr>
        <p:txBody>
          <a:bodyPr wrap="square" numCol="1" rtlCol="0">
            <a:spAutoFit/>
          </a:bodyPr>
          <a:lstStyle/>
          <a:p>
            <a:pPr algn="ctr">
              <a:lnSpc>
                <a:spcPct val="150000"/>
              </a:lnSpc>
            </a:pPr>
            <a:r>
              <a:rPr lang="en-GB" sz="2000" dirty="0">
                <a:solidFill>
                  <a:schemeClr val="accent1"/>
                </a:solidFill>
              </a:rPr>
              <a:t>Additionally, allow children to make mistakes. </a:t>
            </a:r>
          </a:p>
          <a:p>
            <a:pPr algn="ctr">
              <a:lnSpc>
                <a:spcPct val="150000"/>
              </a:lnSpc>
            </a:pPr>
            <a:endParaRPr lang="en-GB" sz="2000" dirty="0">
              <a:solidFill>
                <a:schemeClr val="accent1"/>
              </a:solidFill>
            </a:endParaRPr>
          </a:p>
          <a:p>
            <a:pPr algn="ctr">
              <a:lnSpc>
                <a:spcPct val="150000"/>
              </a:lnSpc>
            </a:pPr>
            <a:r>
              <a:rPr lang="en-GB" sz="2000" dirty="0">
                <a:solidFill>
                  <a:schemeClr val="accent1"/>
                </a:solidFill>
              </a:rPr>
              <a:t>Making mistakes is an important step in the learning process!</a:t>
            </a:r>
          </a:p>
        </p:txBody>
      </p:sp>
      <p:pic>
        <p:nvPicPr>
          <p:cNvPr id="3" name="Picture 2">
            <a:extLst>
              <a:ext uri="{FF2B5EF4-FFF2-40B4-BE49-F238E27FC236}">
                <a16:creationId xmlns:a16="http://schemas.microsoft.com/office/drawing/2014/main" id="{0ABD80E2-165E-FDAE-08EF-0225738E9F6B}"/>
              </a:ext>
            </a:extLst>
          </p:cNvPr>
          <p:cNvPicPr>
            <a:picLocks noChangeAspect="1"/>
          </p:cNvPicPr>
          <p:nvPr/>
        </p:nvPicPr>
        <p:blipFill>
          <a:blip r:embed="rId2"/>
          <a:stretch>
            <a:fillRect/>
          </a:stretch>
        </p:blipFill>
        <p:spPr>
          <a:xfrm>
            <a:off x="1402080" y="1309511"/>
            <a:ext cx="4253747" cy="4238977"/>
          </a:xfrm>
          <a:prstGeom prst="rect">
            <a:avLst/>
          </a:prstGeom>
        </p:spPr>
      </p:pic>
    </p:spTree>
    <p:extLst>
      <p:ext uri="{BB962C8B-B14F-4D97-AF65-F5344CB8AC3E}">
        <p14:creationId xmlns:p14="http://schemas.microsoft.com/office/powerpoint/2010/main" val="194882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431A-D349-3612-8185-E50A82D5BF35}"/>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9044D40-1179-9234-6A89-7D03A987B79A}"/>
              </a:ext>
            </a:extLst>
          </p:cNvPr>
          <p:cNvSpPr>
            <a:spLocks noGrp="1"/>
          </p:cNvSpPr>
          <p:nvPr>
            <p:ph type="body" sz="quarter" idx="10" hasCustomPrompt="1"/>
          </p:nvPr>
        </p:nvSpPr>
        <p:spPr>
          <a:xfrm>
            <a:off x="735864" y="188212"/>
            <a:ext cx="10720271" cy="716028"/>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5: Problem-Solving</a:t>
            </a:r>
            <a:endParaRPr lang="en-US" dirty="0"/>
          </a:p>
          <a:p>
            <a:pPr lvl="0" algn="ctr"/>
            <a:endParaRPr lang="en-GB" dirty="0"/>
          </a:p>
        </p:txBody>
      </p:sp>
      <p:pic>
        <p:nvPicPr>
          <p:cNvPr id="4" name="Picture 3">
            <a:extLst>
              <a:ext uri="{FF2B5EF4-FFF2-40B4-BE49-F238E27FC236}">
                <a16:creationId xmlns:a16="http://schemas.microsoft.com/office/drawing/2014/main" id="{05A1EC42-4962-F2C2-D610-CA15C01213F7}"/>
              </a:ext>
            </a:extLst>
          </p:cNvPr>
          <p:cNvPicPr>
            <a:picLocks noChangeAspect="1"/>
          </p:cNvPicPr>
          <p:nvPr/>
        </p:nvPicPr>
        <p:blipFill>
          <a:blip r:embed="rId2"/>
          <a:stretch>
            <a:fillRect/>
          </a:stretch>
        </p:blipFill>
        <p:spPr>
          <a:xfrm>
            <a:off x="7205261" y="1565946"/>
            <a:ext cx="3389862" cy="3373179"/>
          </a:xfrm>
          <a:prstGeom prst="rect">
            <a:avLst/>
          </a:prstGeom>
        </p:spPr>
      </p:pic>
      <p:sp>
        <p:nvSpPr>
          <p:cNvPr id="6" name="TextBox 5">
            <a:extLst>
              <a:ext uri="{FF2B5EF4-FFF2-40B4-BE49-F238E27FC236}">
                <a16:creationId xmlns:a16="http://schemas.microsoft.com/office/drawing/2014/main" id="{2621AF14-5CBE-C64F-9E71-2BC9E7C3D7EE}"/>
              </a:ext>
            </a:extLst>
          </p:cNvPr>
          <p:cNvSpPr txBox="1"/>
          <p:nvPr/>
        </p:nvSpPr>
        <p:spPr>
          <a:xfrm>
            <a:off x="655373" y="1672140"/>
            <a:ext cx="5133474" cy="3266985"/>
          </a:xfrm>
          <a:prstGeom prst="rect">
            <a:avLst/>
          </a:prstGeom>
          <a:noFill/>
        </p:spPr>
        <p:txBody>
          <a:bodyPr wrap="square" numCol="1" rtlCol="0">
            <a:spAutoFit/>
          </a:bodyPr>
          <a:lstStyle/>
          <a:p>
            <a:pPr marL="342900" indent="-342900">
              <a:lnSpc>
                <a:spcPct val="150000"/>
              </a:lnSpc>
              <a:buFont typeface="Arial" panose="020B0604020202020204" pitchFamily="34" charset="0"/>
              <a:buChar char="•"/>
            </a:pPr>
            <a:r>
              <a:rPr lang="en-GB" sz="2000" dirty="0">
                <a:solidFill>
                  <a:schemeClr val="accent1"/>
                </a:solidFill>
              </a:rPr>
              <a:t>Name the  problem</a:t>
            </a:r>
          </a:p>
          <a:p>
            <a:pPr marL="342900" indent="-342900">
              <a:lnSpc>
                <a:spcPct val="150000"/>
              </a:lnSpc>
              <a:buFont typeface="Arial" panose="020B0604020202020204" pitchFamily="34" charset="0"/>
              <a:buChar char="•"/>
            </a:pPr>
            <a:r>
              <a:rPr lang="en-GB" sz="2000" dirty="0">
                <a:solidFill>
                  <a:schemeClr val="accent1"/>
                </a:solidFill>
              </a:rPr>
              <a:t>Consider all possible solutions</a:t>
            </a:r>
          </a:p>
          <a:p>
            <a:pPr marL="342900" indent="-342900">
              <a:lnSpc>
                <a:spcPct val="150000"/>
              </a:lnSpc>
              <a:buFont typeface="Arial" panose="020B0604020202020204" pitchFamily="34" charset="0"/>
              <a:buChar char="•"/>
            </a:pPr>
            <a:r>
              <a:rPr lang="en-GB" sz="2000" dirty="0">
                <a:solidFill>
                  <a:schemeClr val="accent1"/>
                </a:solidFill>
              </a:rPr>
              <a:t>Pros and Cons of each solution</a:t>
            </a:r>
          </a:p>
          <a:p>
            <a:pPr marL="342900" indent="-342900">
              <a:lnSpc>
                <a:spcPct val="150000"/>
              </a:lnSpc>
              <a:buFont typeface="Arial" panose="020B0604020202020204" pitchFamily="34" charset="0"/>
              <a:buChar char="•"/>
            </a:pPr>
            <a:r>
              <a:rPr lang="en-GB" sz="2000" dirty="0">
                <a:solidFill>
                  <a:schemeClr val="accent1"/>
                </a:solidFill>
              </a:rPr>
              <a:t>Pick the best option</a:t>
            </a:r>
          </a:p>
          <a:p>
            <a:pPr marL="342900" indent="-342900">
              <a:lnSpc>
                <a:spcPct val="150000"/>
              </a:lnSpc>
              <a:buFont typeface="Arial" panose="020B0604020202020204" pitchFamily="34" charset="0"/>
              <a:buChar char="•"/>
            </a:pPr>
            <a:r>
              <a:rPr lang="en-GB" sz="2000" dirty="0">
                <a:solidFill>
                  <a:schemeClr val="accent1"/>
                </a:solidFill>
              </a:rPr>
              <a:t>Plan it out</a:t>
            </a:r>
          </a:p>
          <a:p>
            <a:pPr marL="342900" indent="-342900">
              <a:lnSpc>
                <a:spcPct val="150000"/>
              </a:lnSpc>
              <a:buFont typeface="Arial" panose="020B0604020202020204" pitchFamily="34" charset="0"/>
              <a:buChar char="•"/>
            </a:pPr>
            <a:r>
              <a:rPr lang="en-GB" sz="2000" dirty="0">
                <a:solidFill>
                  <a:schemeClr val="accent1"/>
                </a:solidFill>
              </a:rPr>
              <a:t>Carry it out</a:t>
            </a:r>
          </a:p>
          <a:p>
            <a:pPr marL="342900" indent="-342900">
              <a:lnSpc>
                <a:spcPct val="150000"/>
              </a:lnSpc>
              <a:buFont typeface="Arial" panose="020B0604020202020204" pitchFamily="34" charset="0"/>
              <a:buChar char="•"/>
            </a:pPr>
            <a:r>
              <a:rPr lang="en-GB" sz="2000" dirty="0">
                <a:solidFill>
                  <a:schemeClr val="accent1"/>
                </a:solidFill>
              </a:rPr>
              <a:t>Reflect on the outcome</a:t>
            </a:r>
          </a:p>
        </p:txBody>
      </p:sp>
    </p:spTree>
    <p:extLst>
      <p:ext uri="{BB962C8B-B14F-4D97-AF65-F5344CB8AC3E}">
        <p14:creationId xmlns:p14="http://schemas.microsoft.com/office/powerpoint/2010/main" val="1124611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7318-059A-077A-7E6D-624961AA8B68}"/>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DE24E7BB-FFDA-5D8F-3A66-99103ED5B079}"/>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Problem-Solving</a:t>
            </a:r>
            <a:endParaRPr lang="en-US" dirty="0"/>
          </a:p>
          <a:p>
            <a:pPr lvl="0" algn="ctr"/>
            <a:endParaRPr lang="en-GB" dirty="0"/>
          </a:p>
        </p:txBody>
      </p:sp>
      <p:sp>
        <p:nvSpPr>
          <p:cNvPr id="5" name="Content Placeholder 4">
            <a:extLst>
              <a:ext uri="{FF2B5EF4-FFF2-40B4-BE49-F238E27FC236}">
                <a16:creationId xmlns:a16="http://schemas.microsoft.com/office/drawing/2014/main" id="{2CB455BC-44EE-AB2C-1D33-D3AB2DB81BF9}"/>
              </a:ext>
            </a:extLst>
          </p:cNvPr>
          <p:cNvSpPr txBox="1">
            <a:spLocks/>
          </p:cNvSpPr>
          <p:nvPr/>
        </p:nvSpPr>
        <p:spPr>
          <a:xfrm>
            <a:off x="8164804" y="1209040"/>
            <a:ext cx="3570267" cy="4085206"/>
          </a:xfrm>
          <a:prstGeom prst="rect">
            <a:avLst/>
          </a:prstGeom>
        </p:spPr>
        <p:txBody>
          <a:bodyPr rtlCol="0">
            <a:normAutofit/>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rgbClr val="005EB8"/>
              </a:buClr>
              <a:buFont typeface="Wingdings" panose="05000000000000000000" pitchFamily="2" charset="2"/>
              <a:buChar char="§"/>
              <a:defRPr sz="2667" b="0" i="0" u="none" strike="noStrike" cap="none">
                <a:solidFill>
                  <a:srgbClr val="005EB8"/>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lnSpc>
                <a:spcPct val="150000"/>
              </a:lnSpc>
              <a:buFont typeface="Wingdings" panose="05000000000000000000" pitchFamily="2" charset="2"/>
              <a:buNone/>
            </a:pPr>
            <a:r>
              <a:rPr lang="en-GB" sz="2000" b="1" i="1" kern="0" dirty="0">
                <a:solidFill>
                  <a:schemeClr val="accent1"/>
                </a:solidFill>
              </a:rPr>
              <a:t>This takes time and practice. </a:t>
            </a:r>
          </a:p>
          <a:p>
            <a:pPr marL="0" indent="0" algn="ctr">
              <a:lnSpc>
                <a:spcPct val="150000"/>
              </a:lnSpc>
              <a:buFont typeface="Wingdings" panose="05000000000000000000" pitchFamily="2" charset="2"/>
              <a:buNone/>
            </a:pPr>
            <a:r>
              <a:rPr lang="en-GB" sz="2000" b="1" i="1" kern="0" dirty="0">
                <a:solidFill>
                  <a:schemeClr val="accent1"/>
                </a:solidFill>
              </a:rPr>
              <a:t>Can develop resilience as child begins to recognise, they can cope with challenges and manage their feelings in difficult situations.</a:t>
            </a:r>
          </a:p>
        </p:txBody>
      </p:sp>
      <p:pic>
        <p:nvPicPr>
          <p:cNvPr id="7" name="docs-internal-guid-cfab4d5a-7fff-abe2-7ee4-744e1244f82f" descr="https://docs.google.com/drawings/d/solUKoK31Url9drTATKYypg/image?w=743&amp;h=1029&amp;rev=1&amp;ac=1&amp;parent=17TvWndurTgXkOjARPdrAujVXLb2NrEfIOU9qEWifMRg">
            <a:extLst>
              <a:ext uri="{FF2B5EF4-FFF2-40B4-BE49-F238E27FC236}">
                <a16:creationId xmlns:a16="http://schemas.microsoft.com/office/drawing/2014/main" id="{50E05083-D466-A675-40D5-3F01DF81EB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85070" y="-345327"/>
            <a:ext cx="4844122" cy="7428939"/>
          </a:xfrm>
          <a:prstGeom prst="rect">
            <a:avLst/>
          </a:prstGeom>
          <a:noFill/>
          <a:ln>
            <a:noFill/>
          </a:ln>
        </p:spPr>
      </p:pic>
    </p:spTree>
    <p:extLst>
      <p:ext uri="{BB962C8B-B14F-4D97-AF65-F5344CB8AC3E}">
        <p14:creationId xmlns:p14="http://schemas.microsoft.com/office/powerpoint/2010/main" val="145204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7D3C8-319F-E602-77BA-3353CC28D7E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6E81F60-C45B-BBCF-3184-376390378386}"/>
              </a:ext>
            </a:extLst>
          </p:cNvPr>
          <p:cNvSpPr>
            <a:spLocks noGrp="1"/>
          </p:cNvSpPr>
          <p:nvPr>
            <p:ph type="body" sz="quarter" idx="10" hasCustomPrompt="1"/>
          </p:nvPr>
        </p:nvSpPr>
        <p:spPr>
          <a:xfrm>
            <a:off x="735864" y="188044"/>
            <a:ext cx="10720271" cy="629838"/>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6: Constructive Self-Talk</a:t>
            </a:r>
            <a:endParaRPr lang="en-US" dirty="0"/>
          </a:p>
          <a:p>
            <a:pPr lvl="0" algn="ctr"/>
            <a:endParaRPr lang="en-GB" dirty="0"/>
          </a:p>
        </p:txBody>
      </p:sp>
      <p:sp>
        <p:nvSpPr>
          <p:cNvPr id="4" name="TextBox 3">
            <a:extLst>
              <a:ext uri="{FF2B5EF4-FFF2-40B4-BE49-F238E27FC236}">
                <a16:creationId xmlns:a16="http://schemas.microsoft.com/office/drawing/2014/main" id="{4FF90B86-7A9E-7EF0-4C38-6286C6BF00F0}"/>
              </a:ext>
            </a:extLst>
          </p:cNvPr>
          <p:cNvSpPr txBox="1"/>
          <p:nvPr/>
        </p:nvSpPr>
        <p:spPr>
          <a:xfrm>
            <a:off x="385387" y="1417426"/>
            <a:ext cx="6148786" cy="3266985"/>
          </a:xfrm>
          <a:prstGeom prst="rect">
            <a:avLst/>
          </a:prstGeom>
          <a:noFill/>
        </p:spPr>
        <p:txBody>
          <a:bodyPr wrap="square" numCol="1" rtlCol="0">
            <a:spAutoFit/>
          </a:bodyPr>
          <a:lstStyle/>
          <a:p>
            <a:pPr>
              <a:lnSpc>
                <a:spcPct val="150000"/>
              </a:lnSpc>
            </a:pPr>
            <a:r>
              <a:rPr lang="en-GB" sz="2000" dirty="0">
                <a:solidFill>
                  <a:schemeClr val="accent1"/>
                </a:solidFill>
              </a:rPr>
              <a:t>Practising the use of positive self-talk can boost resilience when faced with a threatening or stressful situation.</a:t>
            </a:r>
          </a:p>
          <a:p>
            <a:pPr>
              <a:lnSpc>
                <a:spcPct val="150000"/>
              </a:lnSpc>
            </a:pPr>
            <a:endParaRPr lang="en-GB" sz="2000" dirty="0">
              <a:solidFill>
                <a:schemeClr val="accent1"/>
              </a:solidFill>
            </a:endParaRPr>
          </a:p>
          <a:p>
            <a:pPr>
              <a:lnSpc>
                <a:spcPct val="150000"/>
              </a:lnSpc>
            </a:pPr>
            <a:r>
              <a:rPr lang="en-GB" sz="2000" dirty="0">
                <a:solidFill>
                  <a:schemeClr val="accent1"/>
                </a:solidFill>
              </a:rPr>
              <a:t>Replace a worrying thought with a thought which supports resilience. Importantly, these should be realistic and focus on what can be achieved. </a:t>
            </a:r>
          </a:p>
        </p:txBody>
      </p:sp>
      <p:pic>
        <p:nvPicPr>
          <p:cNvPr id="5" name="Picture 4">
            <a:extLst>
              <a:ext uri="{FF2B5EF4-FFF2-40B4-BE49-F238E27FC236}">
                <a16:creationId xmlns:a16="http://schemas.microsoft.com/office/drawing/2014/main" id="{8D845923-AD4C-C893-D792-A4A325ACB224}"/>
              </a:ext>
            </a:extLst>
          </p:cNvPr>
          <p:cNvPicPr>
            <a:picLocks noChangeAspect="1"/>
          </p:cNvPicPr>
          <p:nvPr/>
        </p:nvPicPr>
        <p:blipFill>
          <a:blip r:embed="rId2"/>
          <a:stretch>
            <a:fillRect/>
          </a:stretch>
        </p:blipFill>
        <p:spPr>
          <a:xfrm>
            <a:off x="6942289" y="1682827"/>
            <a:ext cx="4864324" cy="2736182"/>
          </a:xfrm>
          <a:prstGeom prst="rect">
            <a:avLst/>
          </a:prstGeom>
        </p:spPr>
      </p:pic>
      <p:sp>
        <p:nvSpPr>
          <p:cNvPr id="6" name="Speech Bubble: Oval 5">
            <a:extLst>
              <a:ext uri="{FF2B5EF4-FFF2-40B4-BE49-F238E27FC236}">
                <a16:creationId xmlns:a16="http://schemas.microsoft.com/office/drawing/2014/main" id="{0F75FE48-ADD6-8451-08AA-88C3BC4E0313}"/>
              </a:ext>
            </a:extLst>
          </p:cNvPr>
          <p:cNvSpPr/>
          <p:nvPr/>
        </p:nvSpPr>
        <p:spPr>
          <a:xfrm>
            <a:off x="5049519" y="4800218"/>
            <a:ext cx="2092960" cy="10160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Yet!</a:t>
            </a:r>
          </a:p>
        </p:txBody>
      </p:sp>
      <p:sp>
        <p:nvSpPr>
          <p:cNvPr id="7" name="Speech Bubble: Oval 6">
            <a:extLst>
              <a:ext uri="{FF2B5EF4-FFF2-40B4-BE49-F238E27FC236}">
                <a16:creationId xmlns:a16="http://schemas.microsoft.com/office/drawing/2014/main" id="{E12137A8-934E-F64F-2558-797D6A9BCB1A}"/>
              </a:ext>
            </a:extLst>
          </p:cNvPr>
          <p:cNvSpPr/>
          <p:nvPr/>
        </p:nvSpPr>
        <p:spPr>
          <a:xfrm>
            <a:off x="847422" y="4937273"/>
            <a:ext cx="3223729" cy="1016000"/>
          </a:xfrm>
          <a:prstGeom prst="wedgeEllipseCallout">
            <a:avLst>
              <a:gd name="adj1" fmla="val -46361"/>
              <a:gd name="adj2" fmla="val 64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I’ve done this before I can do it again!</a:t>
            </a:r>
          </a:p>
        </p:txBody>
      </p:sp>
      <p:sp>
        <p:nvSpPr>
          <p:cNvPr id="8" name="Speech Bubble: Oval 7">
            <a:extLst>
              <a:ext uri="{FF2B5EF4-FFF2-40B4-BE49-F238E27FC236}">
                <a16:creationId xmlns:a16="http://schemas.microsoft.com/office/drawing/2014/main" id="{E27A4705-C730-E4F0-FD87-CA82794D8745}"/>
              </a:ext>
            </a:extLst>
          </p:cNvPr>
          <p:cNvSpPr/>
          <p:nvPr/>
        </p:nvSpPr>
        <p:spPr>
          <a:xfrm>
            <a:off x="8120847" y="4937273"/>
            <a:ext cx="2092960" cy="1016000"/>
          </a:xfrm>
          <a:prstGeom prst="wedgeEllipseCallout">
            <a:avLst>
              <a:gd name="adj1" fmla="val 45186"/>
              <a:gd name="adj2" fmla="val 68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It’s normal to feel this way!</a:t>
            </a:r>
          </a:p>
        </p:txBody>
      </p:sp>
    </p:spTree>
    <p:extLst>
      <p:ext uri="{BB962C8B-B14F-4D97-AF65-F5344CB8AC3E}">
        <p14:creationId xmlns:p14="http://schemas.microsoft.com/office/powerpoint/2010/main" val="33915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72E9-0BA9-E9BF-EB72-D26BA5A9D964}"/>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16DD76A-A916-739D-1F1F-993D398E61CB}"/>
              </a:ext>
            </a:extLst>
          </p:cNvPr>
          <p:cNvSpPr>
            <a:spLocks noGrp="1"/>
          </p:cNvSpPr>
          <p:nvPr>
            <p:ph type="body" sz="quarter" idx="10" hasCustomPrompt="1"/>
          </p:nvPr>
        </p:nvSpPr>
        <p:spPr>
          <a:xfrm>
            <a:off x="735864" y="188044"/>
            <a:ext cx="10720271" cy="629838"/>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7: Promote Independence</a:t>
            </a:r>
            <a:endParaRPr lang="en-US" dirty="0"/>
          </a:p>
          <a:p>
            <a:pPr lvl="0" algn="ctr"/>
            <a:endParaRPr lang="en-GB" dirty="0"/>
          </a:p>
        </p:txBody>
      </p:sp>
      <p:sp>
        <p:nvSpPr>
          <p:cNvPr id="4" name="TextBox 3">
            <a:extLst>
              <a:ext uri="{FF2B5EF4-FFF2-40B4-BE49-F238E27FC236}">
                <a16:creationId xmlns:a16="http://schemas.microsoft.com/office/drawing/2014/main" id="{CFE0EAEC-2AEF-FBB1-24E0-16B9201E2A1E}"/>
              </a:ext>
            </a:extLst>
          </p:cNvPr>
          <p:cNvSpPr txBox="1"/>
          <p:nvPr/>
        </p:nvSpPr>
        <p:spPr>
          <a:xfrm>
            <a:off x="385387" y="1043935"/>
            <a:ext cx="6148786" cy="4190314"/>
          </a:xfrm>
          <a:prstGeom prst="rect">
            <a:avLst/>
          </a:prstGeom>
          <a:noFill/>
        </p:spPr>
        <p:txBody>
          <a:bodyPr wrap="square" numCol="1" rtlCol="0">
            <a:spAutoFit/>
          </a:bodyPr>
          <a:lstStyle/>
          <a:p>
            <a:pPr>
              <a:lnSpc>
                <a:spcPct val="150000"/>
              </a:lnSpc>
            </a:pPr>
            <a:r>
              <a:rPr lang="en-GB" sz="2000" dirty="0">
                <a:solidFill>
                  <a:schemeClr val="accent1"/>
                </a:solidFill>
              </a:rPr>
              <a:t>Encouraging children to complete tasks themselves shows them they can take care of themselves independently and be helpful to others. It can also be an opportunity to face fears/worries.</a:t>
            </a:r>
          </a:p>
          <a:p>
            <a:pPr>
              <a:lnSpc>
                <a:spcPct val="150000"/>
              </a:lnSpc>
            </a:pPr>
            <a:endParaRPr lang="en-GB" sz="2000" dirty="0">
              <a:solidFill>
                <a:schemeClr val="accent1"/>
              </a:solidFill>
            </a:endParaRPr>
          </a:p>
          <a:p>
            <a:pPr marL="342900" indent="-342900">
              <a:lnSpc>
                <a:spcPct val="150000"/>
              </a:lnSpc>
              <a:buFont typeface="Arial" panose="020B0604020202020204" pitchFamily="34" charset="0"/>
              <a:buChar char="•"/>
            </a:pPr>
            <a:r>
              <a:rPr lang="en-GB" sz="2000" dirty="0">
                <a:solidFill>
                  <a:schemeClr val="accent1"/>
                </a:solidFill>
              </a:rPr>
              <a:t>Consider tasks which are age appropriate.</a:t>
            </a:r>
          </a:p>
          <a:p>
            <a:pPr marL="342900" indent="-342900">
              <a:lnSpc>
                <a:spcPct val="150000"/>
              </a:lnSpc>
              <a:buFont typeface="Arial" panose="020B0604020202020204" pitchFamily="34" charset="0"/>
              <a:buChar char="•"/>
            </a:pPr>
            <a:r>
              <a:rPr lang="en-GB" sz="2000" dirty="0">
                <a:solidFill>
                  <a:schemeClr val="accent1"/>
                </a:solidFill>
              </a:rPr>
              <a:t>Show your child how to do them (at a time when you are both calm and have time available)</a:t>
            </a:r>
          </a:p>
          <a:p>
            <a:pPr marL="342900" indent="-342900">
              <a:lnSpc>
                <a:spcPct val="150000"/>
              </a:lnSpc>
              <a:buFont typeface="Arial" panose="020B0604020202020204" pitchFamily="34" charset="0"/>
              <a:buChar char="•"/>
            </a:pPr>
            <a:r>
              <a:rPr lang="en-GB" sz="2000" dirty="0">
                <a:solidFill>
                  <a:schemeClr val="accent1"/>
                </a:solidFill>
              </a:rPr>
              <a:t>Remember to praise the effort put into the task!</a:t>
            </a:r>
          </a:p>
        </p:txBody>
      </p:sp>
      <p:sp>
        <p:nvSpPr>
          <p:cNvPr id="3" name="Rectangle: Rounded Corners 2">
            <a:extLst>
              <a:ext uri="{FF2B5EF4-FFF2-40B4-BE49-F238E27FC236}">
                <a16:creationId xmlns:a16="http://schemas.microsoft.com/office/drawing/2014/main" id="{20CBDC05-4F19-86A4-BEC6-2810E6D4A51B}"/>
              </a:ext>
            </a:extLst>
          </p:cNvPr>
          <p:cNvSpPr/>
          <p:nvPr/>
        </p:nvSpPr>
        <p:spPr>
          <a:xfrm>
            <a:off x="6807200" y="1173550"/>
            <a:ext cx="1696720"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Making bed.</a:t>
            </a:r>
          </a:p>
        </p:txBody>
      </p:sp>
      <p:sp>
        <p:nvSpPr>
          <p:cNvPr id="9" name="Rectangle: Rounded Corners 8">
            <a:extLst>
              <a:ext uri="{FF2B5EF4-FFF2-40B4-BE49-F238E27FC236}">
                <a16:creationId xmlns:a16="http://schemas.microsoft.com/office/drawing/2014/main" id="{0ED330BD-7EAE-0308-114D-EA0FEFD22B2D}"/>
              </a:ext>
            </a:extLst>
          </p:cNvPr>
          <p:cNvSpPr/>
          <p:nvPr/>
        </p:nvSpPr>
        <p:spPr>
          <a:xfrm>
            <a:off x="6807200" y="2156321"/>
            <a:ext cx="2418080"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Clearing the table. </a:t>
            </a:r>
          </a:p>
        </p:txBody>
      </p:sp>
      <p:sp>
        <p:nvSpPr>
          <p:cNvPr id="10" name="Rectangle: Rounded Corners 9">
            <a:extLst>
              <a:ext uri="{FF2B5EF4-FFF2-40B4-BE49-F238E27FC236}">
                <a16:creationId xmlns:a16="http://schemas.microsoft.com/office/drawing/2014/main" id="{0DB82458-2168-13EC-90B4-D564959FD709}"/>
              </a:ext>
            </a:extLst>
          </p:cNvPr>
          <p:cNvSpPr/>
          <p:nvPr/>
        </p:nvSpPr>
        <p:spPr>
          <a:xfrm>
            <a:off x="8621495" y="3139092"/>
            <a:ext cx="2834640"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Asking a member of staff a question. </a:t>
            </a:r>
          </a:p>
        </p:txBody>
      </p:sp>
      <p:sp>
        <p:nvSpPr>
          <p:cNvPr id="11" name="Rectangle: Rounded Corners 10">
            <a:extLst>
              <a:ext uri="{FF2B5EF4-FFF2-40B4-BE49-F238E27FC236}">
                <a16:creationId xmlns:a16="http://schemas.microsoft.com/office/drawing/2014/main" id="{6706AD77-CC61-CF7D-22DA-3C790A75FB6B}"/>
              </a:ext>
            </a:extLst>
          </p:cNvPr>
          <p:cNvSpPr/>
          <p:nvPr/>
        </p:nvSpPr>
        <p:spPr>
          <a:xfrm>
            <a:off x="8621495" y="1201421"/>
            <a:ext cx="2834640" cy="7696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Getting ready for school.</a:t>
            </a:r>
          </a:p>
        </p:txBody>
      </p:sp>
      <p:sp>
        <p:nvSpPr>
          <p:cNvPr id="12" name="Rectangle: Rounded Corners 11">
            <a:extLst>
              <a:ext uri="{FF2B5EF4-FFF2-40B4-BE49-F238E27FC236}">
                <a16:creationId xmlns:a16="http://schemas.microsoft.com/office/drawing/2014/main" id="{B9C6153B-093E-D7D0-1EF3-C557E4A23FBB}"/>
              </a:ext>
            </a:extLst>
          </p:cNvPr>
          <p:cNvSpPr/>
          <p:nvPr/>
        </p:nvSpPr>
        <p:spPr>
          <a:xfrm>
            <a:off x="9347200" y="2156321"/>
            <a:ext cx="2108935"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Making a packed lunch.</a:t>
            </a:r>
          </a:p>
        </p:txBody>
      </p:sp>
      <p:sp>
        <p:nvSpPr>
          <p:cNvPr id="13" name="Rectangle: Rounded Corners 12">
            <a:extLst>
              <a:ext uri="{FF2B5EF4-FFF2-40B4-BE49-F238E27FC236}">
                <a16:creationId xmlns:a16="http://schemas.microsoft.com/office/drawing/2014/main" id="{4B04ACCE-BBBB-39E0-B86F-6C70040F14FB}"/>
              </a:ext>
            </a:extLst>
          </p:cNvPr>
          <p:cNvSpPr/>
          <p:nvPr/>
        </p:nvSpPr>
        <p:spPr>
          <a:xfrm>
            <a:off x="6807200" y="3139092"/>
            <a:ext cx="1696720"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Watering the plants.</a:t>
            </a:r>
          </a:p>
        </p:txBody>
      </p:sp>
      <p:sp>
        <p:nvSpPr>
          <p:cNvPr id="14" name="Rectangle: Rounded Corners 13">
            <a:extLst>
              <a:ext uri="{FF2B5EF4-FFF2-40B4-BE49-F238E27FC236}">
                <a16:creationId xmlns:a16="http://schemas.microsoft.com/office/drawing/2014/main" id="{3395C3AE-30C3-30E1-12D8-03E57D2146B4}"/>
              </a:ext>
            </a:extLst>
          </p:cNvPr>
          <p:cNvSpPr/>
          <p:nvPr/>
        </p:nvSpPr>
        <p:spPr>
          <a:xfrm>
            <a:off x="6807200" y="4121863"/>
            <a:ext cx="2418080"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Making their bed.</a:t>
            </a:r>
          </a:p>
        </p:txBody>
      </p:sp>
      <p:sp>
        <p:nvSpPr>
          <p:cNvPr id="5" name="Rectangle: Rounded Corners 4">
            <a:extLst>
              <a:ext uri="{FF2B5EF4-FFF2-40B4-BE49-F238E27FC236}">
                <a16:creationId xmlns:a16="http://schemas.microsoft.com/office/drawing/2014/main" id="{E4C9CA53-046F-0003-8FCE-FD1339AFA571}"/>
              </a:ext>
            </a:extLst>
          </p:cNvPr>
          <p:cNvSpPr/>
          <p:nvPr/>
        </p:nvSpPr>
        <p:spPr>
          <a:xfrm>
            <a:off x="9347199" y="4113616"/>
            <a:ext cx="2108935" cy="797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Feeding/caring for pets.</a:t>
            </a:r>
          </a:p>
        </p:txBody>
      </p:sp>
    </p:spTree>
    <p:extLst>
      <p:ext uri="{BB962C8B-B14F-4D97-AF65-F5344CB8AC3E}">
        <p14:creationId xmlns:p14="http://schemas.microsoft.com/office/powerpoint/2010/main" val="2389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197B3-AE54-0521-F5F6-4BA380CE0D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DE344C-1736-278E-2DA2-5FFAF16ACDE8}"/>
              </a:ext>
            </a:extLst>
          </p:cNvPr>
          <p:cNvSpPr txBox="1"/>
          <p:nvPr/>
        </p:nvSpPr>
        <p:spPr>
          <a:xfrm>
            <a:off x="465421" y="457877"/>
            <a:ext cx="51565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EB8"/>
                </a:solidFill>
                <a:effectLst/>
                <a:uLnTx/>
                <a:uFillTx/>
                <a:latin typeface="Arial" panose="020B0604020202020204"/>
                <a:ea typeface="+mn-ea"/>
                <a:cs typeface="+mn-cs"/>
              </a:rPr>
              <a:t>Housekeeping</a:t>
            </a:r>
          </a:p>
        </p:txBody>
      </p:sp>
      <p:grpSp>
        <p:nvGrpSpPr>
          <p:cNvPr id="19" name="Group 18">
            <a:extLst>
              <a:ext uri="{FF2B5EF4-FFF2-40B4-BE49-F238E27FC236}">
                <a16:creationId xmlns:a16="http://schemas.microsoft.com/office/drawing/2014/main" id="{E08738E8-652C-49FC-6224-074D16A27CE2}"/>
              </a:ext>
            </a:extLst>
          </p:cNvPr>
          <p:cNvGrpSpPr/>
          <p:nvPr/>
        </p:nvGrpSpPr>
        <p:grpSpPr>
          <a:xfrm>
            <a:off x="4969965" y="1104208"/>
            <a:ext cx="6666403" cy="3466055"/>
            <a:chOff x="4421325" y="1287145"/>
            <a:chExt cx="6666403" cy="3466055"/>
          </a:xfrm>
        </p:grpSpPr>
        <p:grpSp>
          <p:nvGrpSpPr>
            <p:cNvPr id="6" name="Group 5">
              <a:extLst>
                <a:ext uri="{FF2B5EF4-FFF2-40B4-BE49-F238E27FC236}">
                  <a16:creationId xmlns:a16="http://schemas.microsoft.com/office/drawing/2014/main" id="{DB5B9567-BCEE-640D-85AF-95F7041D711C}"/>
                </a:ext>
              </a:extLst>
            </p:cNvPr>
            <p:cNvGrpSpPr/>
            <p:nvPr/>
          </p:nvGrpSpPr>
          <p:grpSpPr>
            <a:xfrm>
              <a:off x="5499810" y="1290915"/>
              <a:ext cx="5587918" cy="1023423"/>
              <a:chOff x="0" y="53565"/>
              <a:chExt cx="5587918" cy="1023423"/>
            </a:xfrm>
            <a:scene3d>
              <a:camera prst="orthographicFront"/>
              <a:lightRig rig="flat" dir="t"/>
            </a:scene3d>
          </p:grpSpPr>
          <p:sp>
            <p:nvSpPr>
              <p:cNvPr id="7" name="Rectangle: Rounded Corners 6">
                <a:extLst>
                  <a:ext uri="{FF2B5EF4-FFF2-40B4-BE49-F238E27FC236}">
                    <a16:creationId xmlns:a16="http://schemas.microsoft.com/office/drawing/2014/main" id="{1FB4C61D-0906-9443-62B0-D5BC06B791F5}"/>
                  </a:ext>
                </a:extLst>
              </p:cNvPr>
              <p:cNvSpPr/>
              <p:nvPr/>
            </p:nvSpPr>
            <p:spPr>
              <a:xfrm>
                <a:off x="0" y="53565"/>
                <a:ext cx="5587918" cy="1023423"/>
              </a:xfrm>
              <a:prstGeom prst="roundRect">
                <a:avLst/>
              </a:prstGeom>
              <a:solidFill>
                <a:schemeClr val="accent5"/>
              </a:solidFill>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Rectangle: Rounded Corners 4">
                <a:extLst>
                  <a:ext uri="{FF2B5EF4-FFF2-40B4-BE49-F238E27FC236}">
                    <a16:creationId xmlns:a16="http://schemas.microsoft.com/office/drawing/2014/main" id="{D2E82CE7-F5BA-5845-06D4-77CDC77E51DC}"/>
                  </a:ext>
                </a:extLst>
              </p:cNvPr>
              <p:cNvSpPr txBox="1"/>
              <p:nvPr/>
            </p:nvSpPr>
            <p:spPr>
              <a:xfrm>
                <a:off x="49959" y="103524"/>
                <a:ext cx="5488000" cy="92350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Arial" panose="020B0604020202020204"/>
                    <a:ea typeface="+mn-ea"/>
                    <a:cs typeface="+mn-cs"/>
                  </a:rPr>
                  <a:t>Respect -  help us to create a safe space</a:t>
                </a:r>
              </a:p>
            </p:txBody>
          </p:sp>
        </p:grpSp>
        <p:grpSp>
          <p:nvGrpSpPr>
            <p:cNvPr id="9" name="Group 8">
              <a:extLst>
                <a:ext uri="{FF2B5EF4-FFF2-40B4-BE49-F238E27FC236}">
                  <a16:creationId xmlns:a16="http://schemas.microsoft.com/office/drawing/2014/main" id="{FFF36898-E7BB-17D8-51E3-AC4A445180F4}"/>
                </a:ext>
              </a:extLst>
            </p:cNvPr>
            <p:cNvGrpSpPr/>
            <p:nvPr/>
          </p:nvGrpSpPr>
          <p:grpSpPr>
            <a:xfrm>
              <a:off x="5499810" y="2510346"/>
              <a:ext cx="5587918" cy="1023423"/>
              <a:chOff x="0" y="1169050"/>
              <a:chExt cx="5587918" cy="1251205"/>
            </a:xfrm>
            <a:scene3d>
              <a:camera prst="orthographicFront"/>
              <a:lightRig rig="flat" dir="t"/>
            </a:scene3d>
          </p:grpSpPr>
          <p:sp>
            <p:nvSpPr>
              <p:cNvPr id="10" name="Rectangle: Rounded Corners 9">
                <a:extLst>
                  <a:ext uri="{FF2B5EF4-FFF2-40B4-BE49-F238E27FC236}">
                    <a16:creationId xmlns:a16="http://schemas.microsoft.com/office/drawing/2014/main" id="{102AAD2C-3132-B47D-2C8F-72B3299DAFB3}"/>
                  </a:ext>
                </a:extLst>
              </p:cNvPr>
              <p:cNvSpPr/>
              <p:nvPr/>
            </p:nvSpPr>
            <p:spPr>
              <a:xfrm>
                <a:off x="0" y="1169050"/>
                <a:ext cx="5587918" cy="1251205"/>
              </a:xfrm>
              <a:prstGeom prst="roundRect">
                <a:avLst/>
              </a:prstGeom>
              <a:solidFill>
                <a:schemeClr val="accent3"/>
              </a:solidFill>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Rounded Corners 4">
                <a:extLst>
                  <a:ext uri="{FF2B5EF4-FFF2-40B4-BE49-F238E27FC236}">
                    <a16:creationId xmlns:a16="http://schemas.microsoft.com/office/drawing/2014/main" id="{1C7AB8A0-78E5-BFFF-4337-7F66B8D16770}"/>
                  </a:ext>
                </a:extLst>
              </p:cNvPr>
              <p:cNvSpPr txBox="1"/>
              <p:nvPr/>
            </p:nvSpPr>
            <p:spPr>
              <a:xfrm>
                <a:off x="61079" y="1230129"/>
                <a:ext cx="5465760" cy="1129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Arial" panose="020B0604020202020204"/>
                    <a:ea typeface="+mn-ea"/>
                    <a:cs typeface="+mn-cs"/>
                  </a:rPr>
                  <a:t>Confidentiality</a:t>
                </a:r>
              </a:p>
            </p:txBody>
          </p:sp>
        </p:grpSp>
        <p:grpSp>
          <p:nvGrpSpPr>
            <p:cNvPr id="12" name="Group 11">
              <a:extLst>
                <a:ext uri="{FF2B5EF4-FFF2-40B4-BE49-F238E27FC236}">
                  <a16:creationId xmlns:a16="http://schemas.microsoft.com/office/drawing/2014/main" id="{25FA27EE-3034-E424-CA34-E590A27E56E2}"/>
                </a:ext>
              </a:extLst>
            </p:cNvPr>
            <p:cNvGrpSpPr/>
            <p:nvPr/>
          </p:nvGrpSpPr>
          <p:grpSpPr>
            <a:xfrm>
              <a:off x="5499810" y="3729777"/>
              <a:ext cx="5587918" cy="1023423"/>
              <a:chOff x="0" y="2515295"/>
              <a:chExt cx="5587918" cy="1251205"/>
            </a:xfrm>
            <a:scene3d>
              <a:camera prst="orthographicFront"/>
              <a:lightRig rig="flat" dir="t"/>
            </a:scene3d>
          </p:grpSpPr>
          <p:sp>
            <p:nvSpPr>
              <p:cNvPr id="13" name="Rectangle: Rounded Corners 12">
                <a:extLst>
                  <a:ext uri="{FF2B5EF4-FFF2-40B4-BE49-F238E27FC236}">
                    <a16:creationId xmlns:a16="http://schemas.microsoft.com/office/drawing/2014/main" id="{80D28BEB-3C99-FC82-4B76-3372CF8868E9}"/>
                  </a:ext>
                </a:extLst>
              </p:cNvPr>
              <p:cNvSpPr/>
              <p:nvPr/>
            </p:nvSpPr>
            <p:spPr>
              <a:xfrm>
                <a:off x="0" y="2515295"/>
                <a:ext cx="5587918" cy="1251205"/>
              </a:xfrm>
              <a:prstGeom prst="roundRect">
                <a:avLst/>
              </a:prstGeom>
              <a:solidFill>
                <a:schemeClr val="accent6"/>
              </a:solidFill>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Rectangle: Rounded Corners 4">
                <a:extLst>
                  <a:ext uri="{FF2B5EF4-FFF2-40B4-BE49-F238E27FC236}">
                    <a16:creationId xmlns:a16="http://schemas.microsoft.com/office/drawing/2014/main" id="{CFCA9DAC-AFCF-7452-334B-F3BC8C90246E}"/>
                  </a:ext>
                </a:extLst>
              </p:cNvPr>
              <p:cNvSpPr txBox="1"/>
              <p:nvPr/>
            </p:nvSpPr>
            <p:spPr>
              <a:xfrm>
                <a:off x="61079" y="2576374"/>
                <a:ext cx="5465760" cy="1129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5730" tIns="125730" rIns="125730" bIns="12573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Arial" panose="020B0604020202020204"/>
                    <a:ea typeface="+mn-ea"/>
                    <a:cs typeface="+mn-cs"/>
                  </a:rPr>
                  <a:t>Any other boundaries we would like to set?</a:t>
                </a:r>
              </a:p>
            </p:txBody>
          </p:sp>
        </p:grpSp>
        <p:pic>
          <p:nvPicPr>
            <p:cNvPr id="15" name="Graphic 14" descr="Care with solid fill">
              <a:extLst>
                <a:ext uri="{FF2B5EF4-FFF2-40B4-BE49-F238E27FC236}">
                  <a16:creationId xmlns:a16="http://schemas.microsoft.com/office/drawing/2014/main" id="{733FC49A-35AD-DC85-D136-0D181731E1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1325" y="2514600"/>
              <a:ext cx="914400" cy="914400"/>
            </a:xfrm>
            <a:prstGeom prst="rect">
              <a:avLst/>
            </a:prstGeom>
          </p:spPr>
        </p:pic>
        <p:pic>
          <p:nvPicPr>
            <p:cNvPr id="16" name="Graphic 15" descr="Care with solid fill">
              <a:extLst>
                <a:ext uri="{FF2B5EF4-FFF2-40B4-BE49-F238E27FC236}">
                  <a16:creationId xmlns:a16="http://schemas.microsoft.com/office/drawing/2014/main" id="{746460B9-2FBF-E694-2C25-45973C71C4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1325" y="1287145"/>
              <a:ext cx="914400" cy="914400"/>
            </a:xfrm>
            <a:prstGeom prst="rect">
              <a:avLst/>
            </a:prstGeom>
          </p:spPr>
        </p:pic>
        <p:pic>
          <p:nvPicPr>
            <p:cNvPr id="17" name="Graphic 16" descr="Badge Question Mark with solid fill">
              <a:extLst>
                <a:ext uri="{FF2B5EF4-FFF2-40B4-BE49-F238E27FC236}">
                  <a16:creationId xmlns:a16="http://schemas.microsoft.com/office/drawing/2014/main" id="{7B590AA3-F136-26AB-9335-DBA91C0D06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21325" y="3729777"/>
              <a:ext cx="914400" cy="914400"/>
            </a:xfrm>
            <a:prstGeom prst="rect">
              <a:avLst/>
            </a:prstGeom>
          </p:spPr>
        </p:pic>
      </p:grpSp>
      <p:sp>
        <p:nvSpPr>
          <p:cNvPr id="18" name="TextBox 17">
            <a:extLst>
              <a:ext uri="{FF2B5EF4-FFF2-40B4-BE49-F238E27FC236}">
                <a16:creationId xmlns:a16="http://schemas.microsoft.com/office/drawing/2014/main" id="{4E150769-DCBB-9CCB-58B8-C656F24E307C}"/>
              </a:ext>
            </a:extLst>
          </p:cNvPr>
          <p:cNvSpPr txBox="1"/>
          <p:nvPr/>
        </p:nvSpPr>
        <p:spPr>
          <a:xfrm>
            <a:off x="93989" y="3814800"/>
            <a:ext cx="471189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EB8"/>
                </a:solidFill>
                <a:effectLst/>
                <a:uLnTx/>
                <a:uFillTx/>
                <a:latin typeface="Arial" panose="020B0604020202020204"/>
                <a:ea typeface="+mn-ea"/>
                <a:cs typeface="+mn-cs"/>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5EB8"/>
                </a:solidFill>
                <a:effectLst/>
                <a:uLnTx/>
                <a:uFillTx/>
                <a:latin typeface="Arial" panose="020B0604020202020204"/>
                <a:ea typeface="+mn-ea"/>
                <a:cs typeface="+mn-cs"/>
              </a:rPr>
              <a:t>The tools and suggestions we speak about are not a one-size-fits-all.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5EB8"/>
                </a:solidFill>
                <a:effectLst/>
                <a:uLnTx/>
                <a:uFillTx/>
                <a:latin typeface="Arial" panose="020B0604020202020204"/>
                <a:ea typeface="+mn-ea"/>
                <a:cs typeface="+mn-cs"/>
              </a:rPr>
              <a:t>All children, young people, and families are unique, and we need to try to use a person-centred approach to find the best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814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49DC-1169-0B7D-451E-0451357C9719}"/>
            </a:ext>
          </a:extLst>
        </p:cNvPr>
        <p:cNvGrpSpPr/>
        <p:nvPr/>
      </p:nvGrpSpPr>
      <p:grpSpPr>
        <a:xfrm>
          <a:off x="0" y="0"/>
          <a:ext cx="0" cy="0"/>
          <a:chOff x="0" y="0"/>
          <a:chExt cx="0" cy="0"/>
        </a:xfrm>
      </p:grpSpPr>
      <p:pic>
        <p:nvPicPr>
          <p:cNvPr id="2" name="Picture 2" descr="Why Asking for Help is a Super Brave Thing to Do! 💪❤️ | by Namrah S. |  Medium">
            <a:extLst>
              <a:ext uri="{FF2B5EF4-FFF2-40B4-BE49-F238E27FC236}">
                <a16:creationId xmlns:a16="http://schemas.microsoft.com/office/drawing/2014/main" id="{F02458A5-7892-BF5B-DB16-655642757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152" y="986776"/>
            <a:ext cx="3298497" cy="3735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A14C37-645D-5ED3-0072-8B1B716C7C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3867" r="96133">
                        <a14:foregroundMark x1="5600" y1="28800" x2="5600" y2="28800"/>
                        <a14:foregroundMark x1="3867" y1="22000" x2="3867" y2="22000"/>
                        <a14:foregroundMark x1="13467" y1="17300" x2="13467" y2="17300"/>
                        <a14:foregroundMark x1="96133" y1="42500" x2="96133" y2="42500"/>
                        <a14:foregroundMark x1="72267" y1="22700" x2="72267" y2="22700"/>
                        <a14:foregroundMark x1="63200" y1="15000" x2="63200" y2="15000"/>
                        <a14:foregroundMark x1="40400" y1="22200" x2="40400" y2="22200"/>
                      </a14:backgroundRemoval>
                    </a14:imgEffect>
                  </a14:imgLayer>
                </a14:imgProps>
              </a:ext>
            </a:extLst>
          </a:blip>
          <a:stretch>
            <a:fillRect/>
          </a:stretch>
        </p:blipFill>
        <p:spPr>
          <a:xfrm>
            <a:off x="7952736" y="3858679"/>
            <a:ext cx="1782921" cy="2377229"/>
          </a:xfrm>
          <a:prstGeom prst="rect">
            <a:avLst/>
          </a:prstGeom>
        </p:spPr>
      </p:pic>
      <p:sp>
        <p:nvSpPr>
          <p:cNvPr id="4" name="TextBox 3">
            <a:extLst>
              <a:ext uri="{FF2B5EF4-FFF2-40B4-BE49-F238E27FC236}">
                <a16:creationId xmlns:a16="http://schemas.microsoft.com/office/drawing/2014/main" id="{8AF659D8-5A28-0B15-42DC-2630AB38F2E6}"/>
              </a:ext>
            </a:extLst>
          </p:cNvPr>
          <p:cNvSpPr txBox="1"/>
          <p:nvPr/>
        </p:nvSpPr>
        <p:spPr>
          <a:xfrm>
            <a:off x="0" y="383594"/>
            <a:ext cx="1219200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EA72E"/>
                </a:solidFill>
                <a:effectLst/>
                <a:uLnTx/>
                <a:uFillTx/>
                <a:latin typeface="Arial" panose="020B0604020202020204"/>
                <a:ea typeface="+mn-ea"/>
                <a:cs typeface="+mn-cs"/>
              </a:rPr>
              <a:t>IT’S OK TO NOT BE OK. YOU ARE NOT ALONE. HELP IS OUT THERE.</a:t>
            </a: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EA72E"/>
                </a:solidFill>
                <a:effectLst/>
                <a:uLnTx/>
                <a:uFillTx/>
                <a:latin typeface="Arial" panose="020B0604020202020204"/>
                <a:ea typeface="+mn-ea"/>
                <a:cs typeface="+mn-cs"/>
              </a:rPr>
              <a:t> </a:t>
            </a:r>
          </a:p>
        </p:txBody>
      </p:sp>
      <p:sp>
        <p:nvSpPr>
          <p:cNvPr id="12" name="Text Placeholder 3">
            <a:extLst>
              <a:ext uri="{FF2B5EF4-FFF2-40B4-BE49-F238E27FC236}">
                <a16:creationId xmlns:a16="http://schemas.microsoft.com/office/drawing/2014/main" id="{8EA24CB4-64DA-03AE-2E0E-E9BFC183EA0D}"/>
              </a:ext>
            </a:extLst>
          </p:cNvPr>
          <p:cNvSpPr txBox="1">
            <a:spLocks/>
          </p:cNvSpPr>
          <p:nvPr/>
        </p:nvSpPr>
        <p:spPr>
          <a:xfrm>
            <a:off x="227351" y="986776"/>
            <a:ext cx="8616846" cy="4754457"/>
          </a:xfrm>
          <a:prstGeom prst="rect">
            <a:avLst/>
          </a:prstGeom>
        </p:spPr>
        <p:txBody>
          <a:bodyPr/>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rgbClr val="005EB8"/>
              </a:buClr>
              <a:buFont typeface="Wingdings" panose="05000000000000000000" pitchFamily="2" charset="2"/>
              <a:buChar char="§"/>
              <a:defRPr sz="2667" b="0" i="0" u="none" strike="noStrike" cap="none">
                <a:solidFill>
                  <a:srgbClr val="005EB8"/>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01598" marR="0" lvl="0" indent="0" algn="ctr" defTabSz="914400" rtl="0" eaLnBrk="1" fontAlgn="auto" latinLnBrk="0" hangingPunct="1">
              <a:lnSpc>
                <a:spcPct val="150000"/>
              </a:lnSpc>
              <a:spcBef>
                <a:spcPts val="0"/>
              </a:spcBef>
              <a:spcAft>
                <a:spcPts val="0"/>
              </a:spcAft>
              <a:buClr>
                <a:srgbClr val="005EB8"/>
              </a:buClr>
              <a:buSzTx/>
              <a:buFont typeface="Wingdings" panose="05000000000000000000" pitchFamily="2" charset="2"/>
              <a:buNone/>
              <a:tabLst/>
              <a:defRPr/>
            </a:pPr>
            <a:r>
              <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rPr>
              <a:t>Trust your instincts – if you feel your child needs further support reach out!</a:t>
            </a:r>
          </a:p>
          <a:p>
            <a:pPr marL="609585" marR="0" lvl="0" indent="-507987" algn="l" defTabSz="914400" rtl="0" eaLnBrk="1" fontAlgn="auto" latinLnBrk="0" hangingPunct="1">
              <a:lnSpc>
                <a:spcPct val="150000"/>
              </a:lnSpc>
              <a:spcBef>
                <a:spcPts val="0"/>
              </a:spcBef>
              <a:spcAft>
                <a:spcPts val="0"/>
              </a:spcAft>
              <a:buClr>
                <a:srgbClr val="005EB8"/>
              </a:buClr>
              <a:buSzTx/>
              <a:buFont typeface="Wingdings" panose="05000000000000000000" pitchFamily="2" charset="2"/>
              <a:buChar char="§"/>
              <a:tabLst/>
              <a:defRPr/>
            </a:pPr>
            <a:r>
              <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rPr>
              <a:t>GP</a:t>
            </a:r>
          </a:p>
          <a:p>
            <a:pPr marL="609585" marR="0" lvl="0" indent="-507987" algn="l" defTabSz="914400" rtl="0" eaLnBrk="1" fontAlgn="auto" latinLnBrk="0" hangingPunct="1">
              <a:lnSpc>
                <a:spcPct val="150000"/>
              </a:lnSpc>
              <a:spcBef>
                <a:spcPts val="0"/>
              </a:spcBef>
              <a:spcAft>
                <a:spcPts val="0"/>
              </a:spcAft>
              <a:buClr>
                <a:srgbClr val="005EB8"/>
              </a:buClr>
              <a:buSzTx/>
              <a:buFont typeface="Wingdings" panose="05000000000000000000" pitchFamily="2" charset="2"/>
              <a:buChar char="§"/>
              <a:tabLst/>
              <a:defRPr/>
            </a:pPr>
            <a:r>
              <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rPr>
              <a:t>School – Class teacher/ Mental Health Lead</a:t>
            </a:r>
          </a:p>
          <a:p>
            <a:pPr marL="609585" marR="0" lvl="0" indent="-507987" algn="l" defTabSz="914400" rtl="0" eaLnBrk="1" fontAlgn="auto" latinLnBrk="0" hangingPunct="1">
              <a:lnSpc>
                <a:spcPct val="150000"/>
              </a:lnSpc>
              <a:spcBef>
                <a:spcPts val="0"/>
              </a:spcBef>
              <a:spcAft>
                <a:spcPts val="0"/>
              </a:spcAft>
              <a:buClr>
                <a:srgbClr val="005EB8"/>
              </a:buClr>
              <a:buSzTx/>
              <a:buFont typeface="Wingdings" panose="05000000000000000000" pitchFamily="2" charset="2"/>
              <a:buChar char="§"/>
              <a:tabLst/>
              <a:defRPr/>
            </a:pPr>
            <a:r>
              <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rPr>
              <a:t>Websites/helplines: ChildLine, Young Minds &amp; Sandbox</a:t>
            </a:r>
          </a:p>
          <a:p>
            <a:pPr marL="609585" marR="0" lvl="0" indent="-507987" algn="l" defTabSz="914400" rtl="0" eaLnBrk="1" fontAlgn="auto" latinLnBrk="0" hangingPunct="1">
              <a:lnSpc>
                <a:spcPct val="150000"/>
              </a:lnSpc>
              <a:spcBef>
                <a:spcPts val="0"/>
              </a:spcBef>
              <a:spcAft>
                <a:spcPts val="0"/>
              </a:spcAft>
              <a:buClr>
                <a:srgbClr val="005EB8"/>
              </a:buClr>
              <a:buSzTx/>
              <a:buFont typeface="Wingdings" panose="05000000000000000000" pitchFamily="2" charset="2"/>
              <a:buChar char="§"/>
              <a:tabLst/>
              <a:defRPr/>
            </a:pPr>
            <a:r>
              <a:rPr kumimoji="0" lang="en-GB" sz="2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rPr>
              <a:t>Apps: Calm &amp; Lumi Nova (7+)</a:t>
            </a:r>
          </a:p>
          <a:p>
            <a:pPr marL="101598" marR="0" lvl="0" indent="0" algn="l" defTabSz="914400" rtl="0" eaLnBrk="1" fontAlgn="auto" latinLnBrk="0" hangingPunct="1">
              <a:lnSpc>
                <a:spcPct val="100000"/>
              </a:lnSpc>
              <a:spcBef>
                <a:spcPts val="0"/>
              </a:spcBef>
              <a:spcAft>
                <a:spcPts val="0"/>
              </a:spcAft>
              <a:buClr>
                <a:srgbClr val="005EB8"/>
              </a:buClr>
              <a:buSzTx/>
              <a:buFont typeface="Wingdings" panose="05000000000000000000" pitchFamily="2" charset="2"/>
              <a:buNone/>
              <a:tabLst/>
              <a:defRPr/>
            </a:pPr>
            <a:endParaRPr kumimoji="0" lang="en-GB" sz="1800" b="0" i="0" u="none" strike="noStrike" kern="0" cap="none" spc="0" normalizeH="0" baseline="0" noProof="0" dirty="0">
              <a:ln>
                <a:noFill/>
              </a:ln>
              <a:solidFill>
                <a:srgbClr val="005EB8"/>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563378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D353-62A7-7D1A-D0F4-7A8F7AA36E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D7C6C9-794A-E31A-FF1F-DE82BA4275FB}"/>
              </a:ext>
            </a:extLst>
          </p:cNvPr>
          <p:cNvPicPr>
            <a:picLocks noChangeAspect="1"/>
          </p:cNvPicPr>
          <p:nvPr/>
        </p:nvPicPr>
        <p:blipFill>
          <a:blip r:embed="rId2"/>
          <a:stretch>
            <a:fillRect/>
          </a:stretch>
        </p:blipFill>
        <p:spPr>
          <a:xfrm>
            <a:off x="-821275" y="294200"/>
            <a:ext cx="6062150" cy="6062150"/>
          </a:xfrm>
          <a:prstGeom prst="rect">
            <a:avLst/>
          </a:prstGeom>
        </p:spPr>
      </p:pic>
      <p:sp>
        <p:nvSpPr>
          <p:cNvPr id="3" name="TextBox 2">
            <a:extLst>
              <a:ext uri="{FF2B5EF4-FFF2-40B4-BE49-F238E27FC236}">
                <a16:creationId xmlns:a16="http://schemas.microsoft.com/office/drawing/2014/main" id="{213B4864-655A-CB8A-CB78-B99ED0B0CDC2}"/>
              </a:ext>
            </a:extLst>
          </p:cNvPr>
          <p:cNvSpPr txBox="1"/>
          <p:nvPr/>
        </p:nvSpPr>
        <p:spPr>
          <a:xfrm>
            <a:off x="3170970" y="2802055"/>
            <a:ext cx="4624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panose="020B0604020202020204"/>
                <a:ea typeface="+mn-ea"/>
                <a:cs typeface="+mn-cs"/>
              </a:rPr>
              <a:t>Any Questions?</a:t>
            </a:r>
          </a:p>
        </p:txBody>
      </p:sp>
      <p:sp>
        <p:nvSpPr>
          <p:cNvPr id="4" name="TextBox 3">
            <a:extLst>
              <a:ext uri="{FF2B5EF4-FFF2-40B4-BE49-F238E27FC236}">
                <a16:creationId xmlns:a16="http://schemas.microsoft.com/office/drawing/2014/main" id="{A6EC5C73-0FD5-FE3A-A6D0-F55DFAB7896A}"/>
              </a:ext>
            </a:extLst>
          </p:cNvPr>
          <p:cNvSpPr txBox="1"/>
          <p:nvPr/>
        </p:nvSpPr>
        <p:spPr>
          <a:xfrm>
            <a:off x="5899765" y="3795680"/>
            <a:ext cx="5065986" cy="17030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5EB8"/>
                </a:solidFill>
                <a:effectLst/>
                <a:uLnTx/>
                <a:uFillTx/>
                <a:latin typeface="Arial" panose="020B0604020202020204"/>
                <a:ea typeface="+mn-ea"/>
                <a:cs typeface="+mn-cs"/>
              </a:rPr>
              <a:t>Feedback is very important to our service to continually improve the service we provide. Please take a few minutes to complete the questionnaire using the QR code. Thank you!</a:t>
            </a:r>
          </a:p>
        </p:txBody>
      </p:sp>
      <p:pic>
        <p:nvPicPr>
          <p:cNvPr id="5" name="Picture 5">
            <a:extLst>
              <a:ext uri="{FF2B5EF4-FFF2-40B4-BE49-F238E27FC236}">
                <a16:creationId xmlns:a16="http://schemas.microsoft.com/office/drawing/2014/main" id="{1E42597E-2EDF-3956-7CA2-F967035B1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001" y="732345"/>
            <a:ext cx="2737513" cy="269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17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81BB-25F6-85C0-7391-958F9DA6CC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1F3AE0-069D-FE76-30A7-6D11B3197AB1}"/>
              </a:ext>
            </a:extLst>
          </p:cNvPr>
          <p:cNvSpPr txBox="1"/>
          <p:nvPr/>
        </p:nvSpPr>
        <p:spPr>
          <a:xfrm>
            <a:off x="358105" y="231531"/>
            <a:ext cx="51565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EB8"/>
                </a:solidFill>
                <a:effectLst/>
                <a:uLnTx/>
                <a:uFillTx/>
                <a:latin typeface="Arial" panose="020B0604020202020204"/>
                <a:ea typeface="+mn-ea"/>
                <a:cs typeface="+mn-cs"/>
              </a:rPr>
              <a:t>Who Am I? </a:t>
            </a:r>
          </a:p>
        </p:txBody>
      </p:sp>
      <p:grpSp>
        <p:nvGrpSpPr>
          <p:cNvPr id="24" name="Group 23">
            <a:extLst>
              <a:ext uri="{FF2B5EF4-FFF2-40B4-BE49-F238E27FC236}">
                <a16:creationId xmlns:a16="http://schemas.microsoft.com/office/drawing/2014/main" id="{327FACC2-D652-21C5-5522-CFF860E146F8}"/>
              </a:ext>
            </a:extLst>
          </p:cNvPr>
          <p:cNvGrpSpPr/>
          <p:nvPr/>
        </p:nvGrpSpPr>
        <p:grpSpPr>
          <a:xfrm>
            <a:off x="4488307" y="1580665"/>
            <a:ext cx="6725920" cy="2820955"/>
            <a:chOff x="3708400" y="1275865"/>
            <a:chExt cx="6725920" cy="2820955"/>
          </a:xfrm>
        </p:grpSpPr>
        <p:sp>
          <p:nvSpPr>
            <p:cNvPr id="4" name="Rectangle: Rounded Corners 3">
              <a:extLst>
                <a:ext uri="{FF2B5EF4-FFF2-40B4-BE49-F238E27FC236}">
                  <a16:creationId xmlns:a16="http://schemas.microsoft.com/office/drawing/2014/main" id="{02BD0333-BBD5-1FF3-897A-9338C40A1C41}"/>
                </a:ext>
              </a:extLst>
            </p:cNvPr>
            <p:cNvSpPr/>
            <p:nvPr/>
          </p:nvSpPr>
          <p:spPr>
            <a:xfrm>
              <a:off x="3708400" y="1275865"/>
              <a:ext cx="6725920" cy="1335640"/>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Arial" panose="020B0604020202020204"/>
                  <a:ea typeface="+mn-ea"/>
                  <a:cs typeface="+mn-cs"/>
                </a:rPr>
                <a:t>Beth Cullen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0" i="0" u="none" strike="noStrike" kern="1200" cap="none" spc="0" normalizeH="0" baseline="0" noProof="0" dirty="0">
                  <a:ln>
                    <a:noFill/>
                  </a:ln>
                  <a:solidFill>
                    <a:prstClr val="white"/>
                  </a:solidFill>
                  <a:effectLst/>
                  <a:uLnTx/>
                  <a:uFillTx/>
                  <a:latin typeface="Arial" panose="020B0604020202020204"/>
                  <a:ea typeface="+mn-ea"/>
                  <a:cs typeface="+mn-cs"/>
                </a:rPr>
                <a:t>Senior Practitioner</a:t>
              </a:r>
            </a:p>
          </p:txBody>
        </p:sp>
        <p:sp>
          <p:nvSpPr>
            <p:cNvPr id="20" name="Rectangle: Rounded Corners 19">
              <a:extLst>
                <a:ext uri="{FF2B5EF4-FFF2-40B4-BE49-F238E27FC236}">
                  <a16:creationId xmlns:a16="http://schemas.microsoft.com/office/drawing/2014/main" id="{F4208517-06F3-3113-7CAE-86123203EF41}"/>
                </a:ext>
              </a:extLst>
            </p:cNvPr>
            <p:cNvSpPr/>
            <p:nvPr/>
          </p:nvSpPr>
          <p:spPr>
            <a:xfrm>
              <a:off x="3708400" y="2761180"/>
              <a:ext cx="6725920" cy="1335640"/>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Arial" panose="020B0604020202020204"/>
                  <a:ea typeface="+mn-ea"/>
                  <a:cs typeface="+mn-cs"/>
                </a:rPr>
                <a:t>Hertsmere</a:t>
              </a: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GB" sz="2800" b="0" i="0" u="none" strike="noStrike" kern="1200" cap="none" spc="0" normalizeH="0" baseline="0" noProof="0" dirty="0">
                  <a:ln>
                    <a:noFill/>
                  </a:ln>
                  <a:solidFill>
                    <a:srgbClr val="FFB81C"/>
                  </a:solidFill>
                  <a:effectLst/>
                  <a:uLnTx/>
                  <a:uFillTx/>
                  <a:latin typeface="Arial" panose="020B0604020202020204"/>
                  <a:ea typeface="+mn-ea"/>
                  <a:cs typeface="+mn-cs"/>
                </a:rPr>
                <a:t>Mental </a:t>
              </a:r>
              <a:r>
                <a:rPr kumimoji="0" lang="en-GB" sz="2800" b="0" i="0" u="none" strike="noStrike" kern="1200" cap="none" spc="0" normalizeH="0" baseline="0" noProof="0" dirty="0">
                  <a:ln>
                    <a:noFill/>
                  </a:ln>
                  <a:solidFill>
                    <a:srgbClr val="FFFF00"/>
                  </a:solidFill>
                  <a:effectLst/>
                  <a:uLnTx/>
                  <a:uFillTx/>
                  <a:latin typeface="Arial" panose="020B0604020202020204"/>
                  <a:ea typeface="+mn-ea"/>
                  <a:cs typeface="+mn-cs"/>
                </a:rPr>
                <a:t>Health</a:t>
              </a: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GB" sz="2800" b="0" i="0" u="none" strike="noStrike" kern="1200" cap="none" spc="0" normalizeH="0" baseline="0" noProof="0" dirty="0">
                  <a:ln>
                    <a:noFill/>
                  </a:ln>
                  <a:solidFill>
                    <a:srgbClr val="4EA72E"/>
                  </a:solidFill>
                  <a:effectLst/>
                  <a:uLnTx/>
                  <a:uFillTx/>
                  <a:latin typeface="Arial" panose="020B0604020202020204"/>
                  <a:ea typeface="+mn-ea"/>
                  <a:cs typeface="+mn-cs"/>
                </a:rPr>
                <a:t>Support </a:t>
              </a:r>
              <a:r>
                <a:rPr kumimoji="0" lang="en-GB" sz="2800" b="0" i="0" u="none" strike="noStrike" kern="1200" cap="none" spc="0" normalizeH="0" baseline="0" noProof="0" dirty="0">
                  <a:ln>
                    <a:noFill/>
                  </a:ln>
                  <a:solidFill>
                    <a:srgbClr val="005EB8">
                      <a:lumMod val="75000"/>
                    </a:srgbClr>
                  </a:solidFill>
                  <a:effectLst/>
                  <a:uLnTx/>
                  <a:uFillTx/>
                  <a:latin typeface="Arial" panose="020B0604020202020204"/>
                  <a:ea typeface="+mn-ea"/>
                  <a:cs typeface="+mn-cs"/>
                </a:rPr>
                <a:t>Team</a:t>
              </a:r>
            </a:p>
          </p:txBody>
        </p:sp>
      </p:grpSp>
      <p:pic>
        <p:nvPicPr>
          <p:cNvPr id="23" name="Picture 22" descr="A person smiling at the camera&#10;&#10;AI-generated content may be incorrect.">
            <a:extLst>
              <a:ext uri="{FF2B5EF4-FFF2-40B4-BE49-F238E27FC236}">
                <a16:creationId xmlns:a16="http://schemas.microsoft.com/office/drawing/2014/main" id="{0E3B52B4-7FE6-88FF-2618-5AB05A2E87C6}"/>
              </a:ext>
            </a:extLst>
          </p:cNvPr>
          <p:cNvPicPr>
            <a:picLocks noChangeAspect="1"/>
          </p:cNvPicPr>
          <p:nvPr/>
        </p:nvPicPr>
        <p:blipFill>
          <a:blip r:embed="rId2">
            <a:extLst>
              <a:ext uri="{28A0092B-C50C-407E-A947-70E740481C1C}">
                <a14:useLocalDpi xmlns:a14="http://schemas.microsoft.com/office/drawing/2010/main" val="0"/>
              </a:ext>
            </a:extLst>
          </a:blip>
          <a:srcRect t="9481" b="11902"/>
          <a:stretch/>
        </p:blipFill>
        <p:spPr>
          <a:xfrm>
            <a:off x="977773" y="1275865"/>
            <a:ext cx="2354846" cy="4116676"/>
          </a:xfrm>
          <a:prstGeom prst="rect">
            <a:avLst/>
          </a:prstGeom>
        </p:spPr>
      </p:pic>
    </p:spTree>
    <p:extLst>
      <p:ext uri="{BB962C8B-B14F-4D97-AF65-F5344CB8AC3E}">
        <p14:creationId xmlns:p14="http://schemas.microsoft.com/office/powerpoint/2010/main" val="183348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B184-D854-52FC-E4F8-EE8F1C47F5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AF7DD-BF7A-8ACC-FBD7-6073CDDA34C7}"/>
              </a:ext>
            </a:extLst>
          </p:cNvPr>
          <p:cNvSpPr txBox="1"/>
          <p:nvPr/>
        </p:nvSpPr>
        <p:spPr>
          <a:xfrm>
            <a:off x="6860849" y="440821"/>
            <a:ext cx="49898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EB8"/>
                </a:solidFill>
                <a:effectLst/>
                <a:uLnTx/>
                <a:uFillTx/>
                <a:latin typeface="Arial" panose="020B0604020202020204"/>
                <a:ea typeface="+mn-ea"/>
                <a:cs typeface="+mn-cs"/>
              </a:rPr>
              <a:t>What is the </a:t>
            </a:r>
            <a:r>
              <a:rPr kumimoji="0" lang="en-US" sz="2800" b="1" i="0" u="none" strike="noStrike" kern="1200" cap="none" spc="0" normalizeH="0" baseline="0" noProof="0" dirty="0">
                <a:ln>
                  <a:noFill/>
                </a:ln>
                <a:solidFill>
                  <a:srgbClr val="A02B93"/>
                </a:solidFill>
                <a:effectLst/>
                <a:uLnTx/>
                <a:uFillTx/>
                <a:latin typeface="Arial" panose="020B0604020202020204"/>
                <a:ea typeface="+mn-ea"/>
                <a:cs typeface="+mn-cs"/>
              </a:rPr>
              <a:t>Mental Health Support Team</a:t>
            </a:r>
            <a:r>
              <a:rPr kumimoji="0" lang="en-US" sz="2800" b="0" i="0" u="none" strike="noStrike" kern="1200" cap="none" spc="0" normalizeH="0" baseline="0" noProof="0" dirty="0">
                <a:ln>
                  <a:noFill/>
                </a:ln>
                <a:solidFill>
                  <a:srgbClr val="A02B93"/>
                </a:solidFill>
                <a:effectLst/>
                <a:uLnTx/>
                <a:uFillTx/>
                <a:latin typeface="Arial" panose="020B0604020202020204"/>
                <a:ea typeface="+mn-ea"/>
                <a:cs typeface="+mn-cs"/>
              </a:rPr>
              <a:t> </a:t>
            </a:r>
            <a:r>
              <a:rPr kumimoji="0" lang="en-US" sz="2800" b="0" i="0" u="none" strike="noStrike" kern="1200" cap="none" spc="0" normalizeH="0" baseline="0" noProof="0" dirty="0">
                <a:ln>
                  <a:noFill/>
                </a:ln>
                <a:solidFill>
                  <a:srgbClr val="005EB8"/>
                </a:solidFill>
                <a:effectLst/>
                <a:uLnTx/>
                <a:uFillTx/>
                <a:latin typeface="Arial" panose="020B0604020202020204"/>
                <a:ea typeface="+mn-ea"/>
                <a:cs typeface="+mn-cs"/>
              </a:rPr>
              <a:t>(</a:t>
            </a:r>
            <a:r>
              <a:rPr kumimoji="0" lang="en-US" sz="2800" b="1" i="0" u="none" strike="noStrike" kern="1200" cap="none" spc="0" normalizeH="0" baseline="0" noProof="0" dirty="0">
                <a:ln>
                  <a:noFill/>
                </a:ln>
                <a:solidFill>
                  <a:srgbClr val="FFB81C"/>
                </a:solidFill>
                <a:effectLst/>
                <a:uLnTx/>
                <a:uFillTx/>
                <a:latin typeface="Arial" panose="020B0604020202020204"/>
                <a:ea typeface="+mn-ea"/>
                <a:cs typeface="+mn-cs"/>
              </a:rPr>
              <a:t>M</a:t>
            </a:r>
            <a:r>
              <a:rPr kumimoji="0" lang="en-US" sz="2800" b="1" i="0" u="none" strike="noStrike" kern="1200" cap="none" spc="0" normalizeH="0" baseline="0" noProof="0" dirty="0">
                <a:ln>
                  <a:noFill/>
                </a:ln>
                <a:solidFill>
                  <a:srgbClr val="009639"/>
                </a:solidFill>
                <a:effectLst/>
                <a:uLnTx/>
                <a:uFillTx/>
                <a:latin typeface="Arial" panose="020B0604020202020204"/>
                <a:ea typeface="+mn-ea"/>
                <a:cs typeface="+mn-cs"/>
              </a:rPr>
              <a:t>H</a:t>
            </a:r>
            <a:r>
              <a:rPr kumimoji="0" lang="en-US" sz="2800" b="1" i="0" u="none" strike="noStrike" kern="1200" cap="none" spc="0" normalizeH="0" baseline="0" noProof="0" dirty="0">
                <a:ln>
                  <a:noFill/>
                </a:ln>
                <a:solidFill>
                  <a:srgbClr val="A02B93"/>
                </a:solidFill>
                <a:effectLst/>
                <a:uLnTx/>
                <a:uFillTx/>
                <a:latin typeface="Arial" panose="020B0604020202020204"/>
                <a:ea typeface="+mn-ea"/>
                <a:cs typeface="+mn-cs"/>
              </a:rPr>
              <a:t>S</a:t>
            </a:r>
            <a:r>
              <a:rPr kumimoji="0" lang="en-US" sz="2800" b="1" i="0" u="none" strike="noStrike" kern="1200" cap="none" spc="0" normalizeH="0" baseline="0" noProof="0" dirty="0">
                <a:ln>
                  <a:noFill/>
                </a:ln>
                <a:solidFill>
                  <a:srgbClr val="005EB8"/>
                </a:solidFill>
                <a:effectLst/>
                <a:uLnTx/>
                <a:uFillTx/>
                <a:latin typeface="Arial" panose="020B0604020202020204"/>
                <a:ea typeface="+mn-ea"/>
                <a:cs typeface="+mn-cs"/>
              </a:rPr>
              <a:t>T</a:t>
            </a:r>
            <a:r>
              <a:rPr kumimoji="0" lang="en-US" sz="2800" b="0" i="0" u="none" strike="noStrike" kern="1200" cap="none" spc="0" normalizeH="0" baseline="0" noProof="0" dirty="0">
                <a:ln>
                  <a:noFill/>
                </a:ln>
                <a:solidFill>
                  <a:srgbClr val="005EB8"/>
                </a:solidFill>
                <a:effectLst/>
                <a:uLnTx/>
                <a:uFillTx/>
                <a:latin typeface="Arial" panose="020B0604020202020204"/>
                <a:ea typeface="+mn-ea"/>
                <a:cs typeface="+mn-cs"/>
              </a:rPr>
              <a:t>)? </a:t>
            </a:r>
            <a:endParaRPr kumimoji="0" lang="en-GB" sz="2800" b="0" i="0" u="none" strike="noStrike" kern="1200" cap="none" spc="0" normalizeH="0" baseline="0" noProof="0" dirty="0">
              <a:ln>
                <a:noFill/>
              </a:ln>
              <a:solidFill>
                <a:srgbClr val="005EB8"/>
              </a:solidFill>
              <a:effectLst/>
              <a:uLnTx/>
              <a:uFillTx/>
              <a:latin typeface="Arial" panose="020B0604020202020204"/>
              <a:ea typeface="+mn-ea"/>
              <a:cs typeface="+mn-cs"/>
            </a:endParaRPr>
          </a:p>
        </p:txBody>
      </p:sp>
      <p:graphicFrame>
        <p:nvGraphicFramePr>
          <p:cNvPr id="9" name="Diagram 8">
            <a:extLst>
              <a:ext uri="{FF2B5EF4-FFF2-40B4-BE49-F238E27FC236}">
                <a16:creationId xmlns:a16="http://schemas.microsoft.com/office/drawing/2014/main" id="{DB3F85C3-E7DF-3FA8-56F9-115933CB04EF}"/>
              </a:ext>
            </a:extLst>
          </p:cNvPr>
          <p:cNvGraphicFramePr/>
          <p:nvPr/>
        </p:nvGraphicFramePr>
        <p:xfrm>
          <a:off x="8194836" y="1420610"/>
          <a:ext cx="3784906" cy="3737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89C1245F-C04A-ECFF-70D0-8EAF0A527972}"/>
              </a:ext>
            </a:extLst>
          </p:cNvPr>
          <p:cNvGrpSpPr/>
          <p:nvPr/>
        </p:nvGrpSpPr>
        <p:grpSpPr>
          <a:xfrm>
            <a:off x="522396" y="423465"/>
            <a:ext cx="5715844" cy="1048320"/>
            <a:chOff x="0" y="3"/>
            <a:chExt cx="5715844" cy="1048320"/>
          </a:xfrm>
        </p:grpSpPr>
        <p:sp>
          <p:nvSpPr>
            <p:cNvPr id="12" name="Rectangle: Rounded Corners 11">
              <a:extLst>
                <a:ext uri="{FF2B5EF4-FFF2-40B4-BE49-F238E27FC236}">
                  <a16:creationId xmlns:a16="http://schemas.microsoft.com/office/drawing/2014/main" id="{146F477E-158F-7A23-0BFC-30DFCACED4FB}"/>
                </a:ext>
              </a:extLst>
            </p:cNvPr>
            <p:cNvSpPr/>
            <p:nvPr/>
          </p:nvSpPr>
          <p:spPr>
            <a:xfrm>
              <a:off x="0" y="3"/>
              <a:ext cx="5715844" cy="10483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4">
              <a:extLst>
                <a:ext uri="{FF2B5EF4-FFF2-40B4-BE49-F238E27FC236}">
                  <a16:creationId xmlns:a16="http://schemas.microsoft.com/office/drawing/2014/main" id="{F0043EC6-1CB3-D6C4-AC4C-0BFCA54D9D0D}"/>
                </a:ext>
              </a:extLst>
            </p:cNvPr>
            <p:cNvSpPr txBox="1"/>
            <p:nvPr/>
          </p:nvSpPr>
          <p:spPr>
            <a:xfrm>
              <a:off x="51175" y="51178"/>
              <a:ext cx="5613494" cy="945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a:ea typeface="+mn-ea"/>
                  <a:cs typeface="+mn-cs"/>
                </a:rPr>
                <a:t>The MHST service has three core functions:</a:t>
              </a:r>
            </a:p>
          </p:txBody>
        </p:sp>
      </p:grpSp>
      <p:graphicFrame>
        <p:nvGraphicFramePr>
          <p:cNvPr id="14" name="Diagram 13">
            <a:extLst>
              <a:ext uri="{FF2B5EF4-FFF2-40B4-BE49-F238E27FC236}">
                <a16:creationId xmlns:a16="http://schemas.microsoft.com/office/drawing/2014/main" id="{3E56F70A-5231-E50F-3B22-690DEA34F458}"/>
              </a:ext>
            </a:extLst>
          </p:cNvPr>
          <p:cNvGraphicFramePr/>
          <p:nvPr/>
        </p:nvGraphicFramePr>
        <p:xfrm>
          <a:off x="529168" y="1730676"/>
          <a:ext cx="7665668" cy="4443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7481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6D801-4EF2-F7BF-5DCF-A0282DA6897B}"/>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8EF30C1-596F-42ED-AB5A-232CB8C9980A}"/>
              </a:ext>
            </a:extLst>
          </p:cNvPr>
          <p:cNvSpPr>
            <a:spLocks noGrp="1"/>
          </p:cNvSpPr>
          <p:nvPr>
            <p:ph type="body" sz="quarter" idx="10" hasCustomPrompt="1"/>
          </p:nvPr>
        </p:nvSpPr>
        <p:spPr>
          <a:xfrm>
            <a:off x="1080704" y="970183"/>
            <a:ext cx="4802187" cy="557854"/>
          </a:xfrm>
        </p:spPr>
        <p:txBody>
          <a:bodyPr/>
          <a:lstStyle>
            <a:lvl1pPr marL="0" indent="0">
              <a:buFont typeface="Wingdings" panose="05000000000000000000" pitchFamily="2" charset="2"/>
              <a:buNone/>
              <a:defRPr>
                <a:solidFill>
                  <a:schemeClr val="accent1"/>
                </a:solidFill>
              </a:defRPr>
            </a:lvl1pPr>
          </a:lstStyle>
          <a:p>
            <a:pPr lvl="0"/>
            <a:r>
              <a:rPr lang="en-US" sz="3300" b="1" dirty="0"/>
              <a:t>Agenda</a:t>
            </a:r>
          </a:p>
          <a:p>
            <a:pPr lvl="0"/>
            <a:endParaRPr lang="en-US" dirty="0"/>
          </a:p>
          <a:p>
            <a:pPr lvl="0"/>
            <a:endParaRPr lang="en-GB" dirty="0"/>
          </a:p>
        </p:txBody>
      </p:sp>
      <p:sp>
        <p:nvSpPr>
          <p:cNvPr id="5" name="TextBox 4">
            <a:extLst>
              <a:ext uri="{FF2B5EF4-FFF2-40B4-BE49-F238E27FC236}">
                <a16:creationId xmlns:a16="http://schemas.microsoft.com/office/drawing/2014/main" id="{DB95C211-E949-B619-70E9-2A97E1D5D38D}"/>
              </a:ext>
            </a:extLst>
          </p:cNvPr>
          <p:cNvSpPr txBox="1"/>
          <p:nvPr/>
        </p:nvSpPr>
        <p:spPr>
          <a:xfrm>
            <a:off x="1080704" y="1854263"/>
            <a:ext cx="6571380" cy="2349426"/>
          </a:xfrm>
          <a:prstGeom prst="rect">
            <a:avLst/>
          </a:prstGeom>
          <a:noFill/>
        </p:spPr>
        <p:txBody>
          <a:bodyPr wrap="square" rtlCol="0">
            <a:spAutoFit/>
          </a:bodyPr>
          <a:lstStyle/>
          <a:p>
            <a:pPr marL="457200" marR="0" lvl="0" indent="-457200" algn="l" defTabSz="1219170" rtl="0" eaLnBrk="1" fontAlgn="auto" latinLnBrk="0" hangingPunct="1">
              <a:lnSpc>
                <a:spcPct val="150000"/>
              </a:lnSpc>
              <a:spcBef>
                <a:spcPts val="0"/>
              </a:spcBef>
              <a:spcAft>
                <a:spcPts val="0"/>
              </a:spcAft>
              <a:buClr>
                <a:srgbClr val="005EB8"/>
              </a:buClr>
              <a:buSzTx/>
              <a:buFont typeface="Arial" panose="020B0604020202020204" pitchFamily="34" charset="0"/>
              <a:buChar char="•"/>
              <a:tabLst/>
              <a:defRPr/>
            </a:pPr>
            <a:r>
              <a:rPr lang="en-GB" sz="2000" kern="0" dirty="0">
                <a:solidFill>
                  <a:srgbClr val="005EB8"/>
                </a:solidFill>
                <a:latin typeface="Arial"/>
                <a:cs typeface="Arial"/>
                <a:sym typeface="Arial"/>
              </a:rPr>
              <a:t>u</a:t>
            </a:r>
            <a:r>
              <a:rPr kumimoji="0" lang="en-GB" sz="2000" b="0" i="0" u="none" strike="noStrike" kern="0" cap="none" spc="0" normalizeH="0" baseline="0" noProof="0" dirty="0" err="1">
                <a:ln>
                  <a:noFill/>
                </a:ln>
                <a:solidFill>
                  <a:srgbClr val="005EB8"/>
                </a:solidFill>
                <a:effectLst/>
                <a:uLnTx/>
                <a:uFillTx/>
                <a:latin typeface="Arial"/>
                <a:ea typeface="+mn-ea"/>
                <a:cs typeface="Arial"/>
                <a:sym typeface="Arial"/>
              </a:rPr>
              <a:t>nderstanding</a:t>
            </a:r>
            <a:r>
              <a:rPr kumimoji="0" lang="en-GB" sz="2000" b="0" i="0" u="none" strike="noStrike" kern="0" cap="none" spc="0" normalizeH="0" baseline="0" noProof="0" dirty="0">
                <a:ln>
                  <a:noFill/>
                </a:ln>
                <a:solidFill>
                  <a:srgbClr val="005EB8"/>
                </a:solidFill>
                <a:effectLst/>
                <a:uLnTx/>
                <a:uFillTx/>
                <a:latin typeface="Arial"/>
                <a:ea typeface="+mn-ea"/>
                <a:cs typeface="Arial"/>
                <a:sym typeface="Arial"/>
              </a:rPr>
              <a:t> resilience</a:t>
            </a:r>
          </a:p>
          <a:p>
            <a:pPr marL="457200" marR="0" lvl="0" indent="-457200" algn="l" defTabSz="1219170" rtl="0" eaLnBrk="1" fontAlgn="auto" latinLnBrk="0" hangingPunct="1">
              <a:lnSpc>
                <a:spcPct val="150000"/>
              </a:lnSpc>
              <a:spcBef>
                <a:spcPts val="0"/>
              </a:spcBef>
              <a:spcAft>
                <a:spcPts val="0"/>
              </a:spcAft>
              <a:buClr>
                <a:srgbClr val="005EB8"/>
              </a:buClr>
              <a:buSzTx/>
              <a:buFont typeface="Arial" panose="020B0604020202020204" pitchFamily="34" charset="0"/>
              <a:buChar char="•"/>
              <a:tabLst/>
              <a:defRPr/>
            </a:pPr>
            <a:r>
              <a:rPr lang="en-GB" sz="2000" kern="0" dirty="0">
                <a:solidFill>
                  <a:srgbClr val="005EB8"/>
                </a:solidFill>
                <a:latin typeface="Arial"/>
                <a:cs typeface="Arial"/>
                <a:sym typeface="Arial"/>
              </a:rPr>
              <a:t>7 t</a:t>
            </a:r>
            <a:r>
              <a:rPr kumimoji="0" lang="en-GB" sz="2000" b="0" i="0" u="none" strike="noStrike" kern="0" cap="none" spc="0" normalizeH="0" baseline="0" noProof="0" dirty="0" err="1">
                <a:ln>
                  <a:noFill/>
                </a:ln>
                <a:solidFill>
                  <a:srgbClr val="005EB8"/>
                </a:solidFill>
                <a:effectLst/>
                <a:uLnTx/>
                <a:uFillTx/>
                <a:latin typeface="Arial"/>
                <a:ea typeface="+mn-ea"/>
                <a:cs typeface="Arial"/>
                <a:sym typeface="Arial"/>
              </a:rPr>
              <a:t>ips</a:t>
            </a:r>
            <a:r>
              <a:rPr kumimoji="0" lang="en-GB" sz="2000" b="0" i="0" u="none" strike="noStrike" kern="0" cap="none" spc="0" normalizeH="0" baseline="0" noProof="0" dirty="0">
                <a:ln>
                  <a:noFill/>
                </a:ln>
                <a:solidFill>
                  <a:srgbClr val="005EB8"/>
                </a:solidFill>
                <a:effectLst/>
                <a:uLnTx/>
                <a:uFillTx/>
                <a:latin typeface="Arial"/>
                <a:ea typeface="+mn-ea"/>
                <a:cs typeface="Arial"/>
                <a:sym typeface="Arial"/>
              </a:rPr>
              <a:t> </a:t>
            </a:r>
            <a:r>
              <a:rPr lang="en-GB" sz="2000" kern="0" dirty="0">
                <a:solidFill>
                  <a:srgbClr val="005EB8"/>
                </a:solidFill>
                <a:latin typeface="Arial"/>
                <a:cs typeface="Arial"/>
                <a:sym typeface="Arial"/>
              </a:rPr>
              <a:t>for promoting resilience in children</a:t>
            </a:r>
          </a:p>
          <a:p>
            <a:pPr marL="457200" marR="0" lvl="0" indent="-457200" algn="l" defTabSz="1219170" rtl="0" eaLnBrk="1" fontAlgn="auto" latinLnBrk="0" hangingPunct="1">
              <a:lnSpc>
                <a:spcPct val="150000"/>
              </a:lnSpc>
              <a:spcBef>
                <a:spcPts val="0"/>
              </a:spcBef>
              <a:spcAft>
                <a:spcPts val="0"/>
              </a:spcAft>
              <a:buClr>
                <a:srgbClr val="005EB8"/>
              </a:buClr>
              <a:buSzTx/>
              <a:buFont typeface="Arial" panose="020B0604020202020204" pitchFamily="34" charset="0"/>
              <a:buChar char="•"/>
              <a:tabLst/>
              <a:defRPr/>
            </a:pPr>
            <a:r>
              <a:rPr lang="en-GB" sz="2000" kern="0" dirty="0">
                <a:solidFill>
                  <a:srgbClr val="005EB8"/>
                </a:solidFill>
                <a:latin typeface="Arial"/>
                <a:cs typeface="Arial"/>
                <a:sym typeface="Arial"/>
              </a:rPr>
              <a:t>signposting</a:t>
            </a:r>
          </a:p>
          <a:p>
            <a:pPr marL="457200" marR="0" lvl="0" indent="-457200" algn="l" defTabSz="1219170" rtl="0" eaLnBrk="1" fontAlgn="auto" latinLnBrk="0" hangingPunct="1">
              <a:lnSpc>
                <a:spcPct val="150000"/>
              </a:lnSpc>
              <a:spcBef>
                <a:spcPts val="0"/>
              </a:spcBef>
              <a:spcAft>
                <a:spcPts val="0"/>
              </a:spcAft>
              <a:buClr>
                <a:srgbClr val="005EB8"/>
              </a:buClr>
              <a:buSzTx/>
              <a:buFont typeface="Arial" panose="020B0604020202020204" pitchFamily="34" charset="0"/>
              <a:buChar char="•"/>
              <a:tabLst/>
              <a:defRPr/>
            </a:pPr>
            <a:r>
              <a:rPr lang="en-GB" sz="2000" kern="0" dirty="0">
                <a:solidFill>
                  <a:srgbClr val="005EB8"/>
                </a:solidFill>
                <a:latin typeface="Arial"/>
                <a:cs typeface="Arial"/>
                <a:sym typeface="Arial"/>
              </a:rPr>
              <a:t>feedback</a:t>
            </a:r>
            <a:endParaRPr kumimoji="0" lang="en-GB" sz="2000" b="0" i="0" u="none" strike="noStrike" kern="0" cap="none" spc="0" normalizeH="0" baseline="0" noProof="0" dirty="0">
              <a:ln>
                <a:noFill/>
              </a:ln>
              <a:solidFill>
                <a:srgbClr val="005EB8"/>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2667"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3" name="Picture 2" descr="Resilience Images – Browse 1,536,240 Stock Photos, Vectors ...">
            <a:extLst>
              <a:ext uri="{FF2B5EF4-FFF2-40B4-BE49-F238E27FC236}">
                <a16:creationId xmlns:a16="http://schemas.microsoft.com/office/drawing/2014/main" id="{5BB13E48-E0AF-6817-B0FE-D0661B4F2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5"/>
          <a:stretch/>
        </p:blipFill>
        <p:spPr bwMode="auto">
          <a:xfrm>
            <a:off x="7652084" y="1528037"/>
            <a:ext cx="4210778" cy="300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23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BF388-7457-61C4-CBAD-2C4159E476CB}"/>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AC3C94D8-3E50-32A2-8DCF-D118C53CAB20}"/>
              </a:ext>
            </a:extLst>
          </p:cNvPr>
          <p:cNvSpPr>
            <a:spLocks noGrp="1"/>
          </p:cNvSpPr>
          <p:nvPr>
            <p:ph type="body" sz="quarter" idx="10" hasCustomPrompt="1"/>
          </p:nvPr>
        </p:nvSpPr>
        <p:spPr>
          <a:xfrm>
            <a:off x="392001" y="685142"/>
            <a:ext cx="4802187" cy="557854"/>
          </a:xfrm>
        </p:spPr>
        <p:txBody>
          <a:bodyPr/>
          <a:lstStyle>
            <a:lvl1pPr marL="0" indent="0">
              <a:buFont typeface="Wingdings" panose="05000000000000000000" pitchFamily="2" charset="2"/>
              <a:buNone/>
              <a:defRPr>
                <a:solidFill>
                  <a:schemeClr val="accent1"/>
                </a:solidFill>
              </a:defRPr>
            </a:lvl1pPr>
          </a:lstStyle>
          <a:p>
            <a:pPr lvl="0"/>
            <a:r>
              <a:rPr lang="en-US" sz="3300" b="1" dirty="0"/>
              <a:t>Resilience</a:t>
            </a:r>
          </a:p>
          <a:p>
            <a:pPr lvl="0"/>
            <a:endParaRPr lang="en-US" dirty="0"/>
          </a:p>
          <a:p>
            <a:pPr lvl="0"/>
            <a:endParaRPr lang="en-GB" dirty="0"/>
          </a:p>
        </p:txBody>
      </p:sp>
      <p:sp>
        <p:nvSpPr>
          <p:cNvPr id="3" name="Rectangle: Rounded Corners 2">
            <a:extLst>
              <a:ext uri="{FF2B5EF4-FFF2-40B4-BE49-F238E27FC236}">
                <a16:creationId xmlns:a16="http://schemas.microsoft.com/office/drawing/2014/main" id="{FB03C4BA-1DA8-DD0C-5E78-9E080A181A4B}"/>
              </a:ext>
            </a:extLst>
          </p:cNvPr>
          <p:cNvSpPr/>
          <p:nvPr/>
        </p:nvSpPr>
        <p:spPr>
          <a:xfrm>
            <a:off x="392001" y="1534078"/>
            <a:ext cx="7796960" cy="3627202"/>
          </a:xfrm>
          <a:prstGeom prst="roundRect">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chemeClr val="bg1"/>
              </a:buClr>
            </a:pPr>
            <a:endParaRPr lang="en-GB" sz="2000" b="1" kern="0" dirty="0">
              <a:solidFill>
                <a:srgbClr val="FFFFFF"/>
              </a:solidFill>
              <a:latin typeface="Arial"/>
              <a:cs typeface="Arial"/>
              <a:sym typeface="Arial"/>
            </a:endParaRPr>
          </a:p>
          <a:p>
            <a:pPr algn="ctr" defTabSz="1219170">
              <a:lnSpc>
                <a:spcPct val="150000"/>
              </a:lnSpc>
              <a:buClr>
                <a:schemeClr val="bg1"/>
              </a:buClr>
            </a:pPr>
            <a:r>
              <a:rPr lang="en-GB" sz="2000" b="1" kern="0" dirty="0">
                <a:solidFill>
                  <a:srgbClr val="FFFFFF"/>
                </a:solidFill>
                <a:latin typeface="Arial"/>
                <a:cs typeface="Arial"/>
                <a:sym typeface="Arial"/>
              </a:rPr>
              <a:t>“positive adaptation and development in the context of significant adversity”</a:t>
            </a:r>
          </a:p>
          <a:p>
            <a:pPr marL="285750" indent="-285750" algn="ctr" defTabSz="1219170">
              <a:lnSpc>
                <a:spcPct val="150000"/>
              </a:lnSpc>
              <a:buClr>
                <a:schemeClr val="bg1"/>
              </a:buClr>
              <a:buFontTx/>
              <a:buChar char="-"/>
            </a:pPr>
            <a:r>
              <a:rPr lang="en-GB" sz="2000" b="1" kern="0" dirty="0">
                <a:solidFill>
                  <a:srgbClr val="FFFFFF"/>
                </a:solidFill>
                <a:latin typeface="Arial"/>
                <a:cs typeface="Arial"/>
                <a:sym typeface="Arial"/>
              </a:rPr>
              <a:t>BPS</a:t>
            </a:r>
          </a:p>
          <a:p>
            <a:pPr algn="ctr" defTabSz="1219170">
              <a:lnSpc>
                <a:spcPct val="150000"/>
              </a:lnSpc>
              <a:buClr>
                <a:schemeClr val="bg1"/>
              </a:buClr>
            </a:pPr>
            <a:endParaRPr lang="en-GB" sz="2000" b="1" kern="0" dirty="0">
              <a:solidFill>
                <a:srgbClr val="FFFFFF"/>
              </a:solidFill>
              <a:latin typeface="Arial"/>
              <a:cs typeface="Arial"/>
              <a:sym typeface="Arial"/>
            </a:endParaRPr>
          </a:p>
          <a:p>
            <a:pPr marL="285750" indent="-285750" defTabSz="1219170">
              <a:lnSpc>
                <a:spcPct val="150000"/>
              </a:lnSpc>
              <a:buClr>
                <a:schemeClr val="bg1"/>
              </a:buClr>
              <a:buFont typeface="Arial" panose="020B0604020202020204" pitchFamily="34" charset="0"/>
              <a:buChar char="•"/>
            </a:pPr>
            <a:r>
              <a:rPr lang="en-GB" sz="2000" kern="0" dirty="0">
                <a:solidFill>
                  <a:srgbClr val="FFFFFF"/>
                </a:solidFill>
                <a:latin typeface="Arial"/>
                <a:cs typeface="Arial"/>
                <a:sym typeface="Arial"/>
              </a:rPr>
              <a:t>ability to cope with and bounce back from challenging times</a:t>
            </a:r>
          </a:p>
          <a:p>
            <a:pPr marL="285750" indent="-285750" defTabSz="1219170">
              <a:lnSpc>
                <a:spcPct val="150000"/>
              </a:lnSpc>
              <a:buClr>
                <a:schemeClr val="bg1"/>
              </a:buClr>
              <a:buFont typeface="Arial" panose="020B0604020202020204" pitchFamily="34" charset="0"/>
              <a:buChar char="•"/>
            </a:pPr>
            <a:r>
              <a:rPr lang="en-GB" sz="2000" kern="0" dirty="0">
                <a:solidFill>
                  <a:srgbClr val="FFFFFF"/>
                </a:solidFill>
                <a:latin typeface="Arial"/>
                <a:cs typeface="Arial"/>
                <a:sym typeface="Arial"/>
              </a:rPr>
              <a:t>inner strength</a:t>
            </a:r>
          </a:p>
          <a:p>
            <a:pPr marL="285750" indent="-285750" defTabSz="1219170">
              <a:lnSpc>
                <a:spcPct val="150000"/>
              </a:lnSpc>
              <a:buClr>
                <a:schemeClr val="bg1"/>
              </a:buClr>
              <a:buFont typeface="Arial" panose="020B0604020202020204" pitchFamily="34" charset="0"/>
              <a:buChar char="•"/>
            </a:pPr>
            <a:r>
              <a:rPr lang="en-GB" sz="2000" kern="0" dirty="0">
                <a:solidFill>
                  <a:srgbClr val="FFFFFF"/>
                </a:solidFill>
                <a:latin typeface="Arial"/>
                <a:cs typeface="Arial"/>
                <a:sym typeface="Arial"/>
              </a:rPr>
              <a:t>able to manage stressful situations</a:t>
            </a:r>
          </a:p>
          <a:p>
            <a:pPr algn="ctr" defTabSz="1219170">
              <a:lnSpc>
                <a:spcPct val="150000"/>
              </a:lnSpc>
              <a:buClr>
                <a:schemeClr val="bg1"/>
              </a:buClr>
            </a:pPr>
            <a:endParaRPr lang="en-GB" sz="1800" b="1" kern="0" dirty="0">
              <a:solidFill>
                <a:srgbClr val="FFFFFF"/>
              </a:solidFill>
              <a:latin typeface="Arial"/>
              <a:cs typeface="Arial"/>
              <a:sym typeface="Arial"/>
            </a:endParaRPr>
          </a:p>
        </p:txBody>
      </p:sp>
      <p:pic>
        <p:nvPicPr>
          <p:cNvPr id="4" name="Picture 3">
            <a:extLst>
              <a:ext uri="{FF2B5EF4-FFF2-40B4-BE49-F238E27FC236}">
                <a16:creationId xmlns:a16="http://schemas.microsoft.com/office/drawing/2014/main" id="{E65CF5E4-3CFC-0112-79A3-6E665056E161}"/>
              </a:ext>
            </a:extLst>
          </p:cNvPr>
          <p:cNvPicPr>
            <a:picLocks noChangeAspect="1"/>
          </p:cNvPicPr>
          <p:nvPr/>
        </p:nvPicPr>
        <p:blipFill>
          <a:blip r:embed="rId2"/>
          <a:srcRect l="18276"/>
          <a:stretch/>
        </p:blipFill>
        <p:spPr>
          <a:xfrm>
            <a:off x="8737600" y="2001358"/>
            <a:ext cx="2932246" cy="2387761"/>
          </a:xfrm>
          <a:prstGeom prst="rect">
            <a:avLst/>
          </a:prstGeom>
        </p:spPr>
      </p:pic>
    </p:spTree>
    <p:extLst>
      <p:ext uri="{BB962C8B-B14F-4D97-AF65-F5344CB8AC3E}">
        <p14:creationId xmlns:p14="http://schemas.microsoft.com/office/powerpoint/2010/main" val="134789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C204-BBD5-2E1A-F179-3CE66E84AD6C}"/>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D1112B3-1892-6396-5735-46EAF348EF31}"/>
              </a:ext>
            </a:extLst>
          </p:cNvPr>
          <p:cNvSpPr>
            <a:spLocks noGrp="1"/>
          </p:cNvSpPr>
          <p:nvPr>
            <p:ph type="body" sz="quarter" idx="10" hasCustomPrompt="1"/>
          </p:nvPr>
        </p:nvSpPr>
        <p:spPr>
          <a:xfrm>
            <a:off x="752506" y="383073"/>
            <a:ext cx="8003306" cy="1032294"/>
          </a:xfrm>
        </p:spPr>
        <p:txBody>
          <a:bodyPr>
            <a:normAutofit/>
          </a:bodyPr>
          <a:lstStyle>
            <a:lvl1pPr marL="0" indent="0">
              <a:buFont typeface="Wingdings" panose="05000000000000000000" pitchFamily="2" charset="2"/>
              <a:buNone/>
              <a:defRPr>
                <a:solidFill>
                  <a:schemeClr val="accent1"/>
                </a:solidFill>
              </a:defRPr>
            </a:lvl1pPr>
          </a:lstStyle>
          <a:p>
            <a:pPr lvl="0"/>
            <a:r>
              <a:rPr lang="en-US" sz="3300" b="1" dirty="0"/>
              <a:t>What contributes to resilience?</a:t>
            </a:r>
          </a:p>
          <a:p>
            <a:pPr lvl="0"/>
            <a:endParaRPr lang="en-US" dirty="0"/>
          </a:p>
          <a:p>
            <a:pPr lvl="0"/>
            <a:endParaRPr lang="en-GB" dirty="0"/>
          </a:p>
        </p:txBody>
      </p:sp>
      <p:sp>
        <p:nvSpPr>
          <p:cNvPr id="5" name="TextBox 4">
            <a:extLst>
              <a:ext uri="{FF2B5EF4-FFF2-40B4-BE49-F238E27FC236}">
                <a16:creationId xmlns:a16="http://schemas.microsoft.com/office/drawing/2014/main" id="{3037FB75-F163-36D4-081F-1951B2A952DE}"/>
              </a:ext>
            </a:extLst>
          </p:cNvPr>
          <p:cNvSpPr txBox="1"/>
          <p:nvPr/>
        </p:nvSpPr>
        <p:spPr>
          <a:xfrm>
            <a:off x="752506" y="1447964"/>
            <a:ext cx="9517112" cy="326698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solidFill>
                  <a:schemeClr val="accent1"/>
                </a:solidFill>
              </a:rPr>
              <a:t>hopefulness</a:t>
            </a:r>
          </a:p>
          <a:p>
            <a:pPr marL="342900" indent="-342900">
              <a:lnSpc>
                <a:spcPct val="150000"/>
              </a:lnSpc>
              <a:buFont typeface="Arial" panose="020B0604020202020204" pitchFamily="34" charset="0"/>
              <a:buChar char="•"/>
            </a:pPr>
            <a:r>
              <a:rPr lang="en-GB" sz="2000" dirty="0">
                <a:solidFill>
                  <a:schemeClr val="accent1"/>
                </a:solidFill>
              </a:rPr>
              <a:t>strong social support networks</a:t>
            </a:r>
          </a:p>
          <a:p>
            <a:pPr marL="342900" indent="-342900">
              <a:lnSpc>
                <a:spcPct val="150000"/>
              </a:lnSpc>
              <a:buFont typeface="Arial" panose="020B0604020202020204" pitchFamily="34" charset="0"/>
              <a:buChar char="•"/>
            </a:pPr>
            <a:r>
              <a:rPr lang="en-GB" sz="2000" dirty="0">
                <a:solidFill>
                  <a:schemeClr val="accent1"/>
                </a:solidFill>
              </a:rPr>
              <a:t>presence of at least one unconditionally supportive parent/carer</a:t>
            </a:r>
          </a:p>
          <a:p>
            <a:pPr marL="342900" indent="-342900">
              <a:lnSpc>
                <a:spcPct val="150000"/>
              </a:lnSpc>
              <a:buFont typeface="Arial" panose="020B0604020202020204" pitchFamily="34" charset="0"/>
              <a:buChar char="•"/>
            </a:pPr>
            <a:r>
              <a:rPr lang="en-GB" sz="2000" dirty="0">
                <a:solidFill>
                  <a:schemeClr val="accent1"/>
                </a:solidFill>
              </a:rPr>
              <a:t>positive school/educational experiences</a:t>
            </a:r>
          </a:p>
          <a:p>
            <a:pPr marL="342900" indent="-342900">
              <a:lnSpc>
                <a:spcPct val="150000"/>
              </a:lnSpc>
              <a:buFont typeface="Arial" panose="020B0604020202020204" pitchFamily="34" charset="0"/>
              <a:buChar char="•"/>
            </a:pPr>
            <a:r>
              <a:rPr lang="en-GB" sz="2000" dirty="0">
                <a:solidFill>
                  <a:schemeClr val="accent1"/>
                </a:solidFill>
              </a:rPr>
              <a:t>sense of autonomy &amp; belief that they can make a difference</a:t>
            </a:r>
          </a:p>
          <a:p>
            <a:pPr marL="342900" indent="-342900">
              <a:lnSpc>
                <a:spcPct val="150000"/>
              </a:lnSpc>
              <a:buFont typeface="Arial" panose="020B0604020202020204" pitchFamily="34" charset="0"/>
              <a:buChar char="•"/>
            </a:pPr>
            <a:r>
              <a:rPr lang="en-GB" sz="2000" dirty="0">
                <a:solidFill>
                  <a:schemeClr val="accent1"/>
                </a:solidFill>
              </a:rPr>
              <a:t>participation in a range of activities/interests</a:t>
            </a:r>
          </a:p>
          <a:p>
            <a:pPr marL="342900" indent="-342900">
              <a:lnSpc>
                <a:spcPct val="150000"/>
              </a:lnSpc>
              <a:buFont typeface="Arial" panose="020B0604020202020204" pitchFamily="34" charset="0"/>
              <a:buChar char="•"/>
            </a:pPr>
            <a:r>
              <a:rPr lang="en-GB" sz="2000" dirty="0">
                <a:solidFill>
                  <a:schemeClr val="accent1"/>
                </a:solidFill>
              </a:rPr>
              <a:t>ability to reframe adversity</a:t>
            </a:r>
          </a:p>
        </p:txBody>
      </p:sp>
      <p:pic>
        <p:nvPicPr>
          <p:cNvPr id="6" name="Picture Placeholder 6">
            <a:extLst>
              <a:ext uri="{FF2B5EF4-FFF2-40B4-BE49-F238E27FC236}">
                <a16:creationId xmlns:a16="http://schemas.microsoft.com/office/drawing/2014/main" id="{C57ED1B1-44E5-7404-BF28-63B700C493A2}"/>
              </a:ext>
            </a:extLst>
          </p:cNvPr>
          <p:cNvPicPr>
            <a:picLocks noChangeAspect="1"/>
          </p:cNvPicPr>
          <p:nvPr/>
        </p:nvPicPr>
        <p:blipFill>
          <a:blip r:embed="rId2"/>
          <a:srcRect l="8356" r="8356"/>
          <a:stretch>
            <a:fillRect/>
          </a:stretch>
        </p:blipFill>
        <p:spPr>
          <a:xfrm>
            <a:off x="9914019" y="180883"/>
            <a:ext cx="2156319" cy="1436674"/>
          </a:xfrm>
          <a:prstGeom prst="rect">
            <a:avLst/>
          </a:prstGeom>
        </p:spPr>
      </p:pic>
      <p:pic>
        <p:nvPicPr>
          <p:cNvPr id="7" name="Picture 2" descr="Building resilience in children">
            <a:extLst>
              <a:ext uri="{FF2B5EF4-FFF2-40B4-BE49-F238E27FC236}">
                <a16:creationId xmlns:a16="http://schemas.microsoft.com/office/drawing/2014/main" id="{7C88BDD6-0A9A-D634-EA70-02495AE64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 b="65"/>
          <a:stretch>
            <a:fillRect/>
          </a:stretch>
        </p:blipFill>
        <p:spPr bwMode="auto">
          <a:xfrm>
            <a:off x="9914019" y="1914469"/>
            <a:ext cx="2156319" cy="1436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arent conversations: How do we teach children resilience? – FORWARD IN  CHRIST">
            <a:extLst>
              <a:ext uri="{FF2B5EF4-FFF2-40B4-BE49-F238E27FC236}">
                <a16:creationId xmlns:a16="http://schemas.microsoft.com/office/drawing/2014/main" id="{4FAEAF20-4EA0-AAA4-0498-FCC34CE48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77" r="12477"/>
          <a:stretch>
            <a:fillRect/>
          </a:stretch>
        </p:blipFill>
        <p:spPr bwMode="auto">
          <a:xfrm>
            <a:off x="9914018" y="3648056"/>
            <a:ext cx="2156319" cy="143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0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1A4E-566F-4D98-A85E-79B56F96FC67}"/>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DDFC3FE-D07A-2C84-6CC9-2671168F5C57}"/>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How can parents encourage resilience?</a:t>
            </a:r>
            <a:endParaRPr lang="en-US" dirty="0"/>
          </a:p>
          <a:p>
            <a:pPr lvl="0" algn="ctr"/>
            <a:endParaRPr lang="en-GB" dirty="0"/>
          </a:p>
        </p:txBody>
      </p:sp>
      <p:pic>
        <p:nvPicPr>
          <p:cNvPr id="3" name="Picture 2">
            <a:extLst>
              <a:ext uri="{FF2B5EF4-FFF2-40B4-BE49-F238E27FC236}">
                <a16:creationId xmlns:a16="http://schemas.microsoft.com/office/drawing/2014/main" id="{BC513E76-3B7C-0E21-06F1-0EB7C76C7BB0}"/>
              </a:ext>
            </a:extLst>
          </p:cNvPr>
          <p:cNvPicPr>
            <a:picLocks noChangeAspect="1"/>
          </p:cNvPicPr>
          <p:nvPr/>
        </p:nvPicPr>
        <p:blipFill>
          <a:blip r:embed="rId2"/>
          <a:stretch>
            <a:fillRect/>
          </a:stretch>
        </p:blipFill>
        <p:spPr>
          <a:xfrm>
            <a:off x="2609348" y="1310191"/>
            <a:ext cx="6973304" cy="4295646"/>
          </a:xfrm>
          <a:prstGeom prst="rect">
            <a:avLst/>
          </a:prstGeom>
        </p:spPr>
      </p:pic>
    </p:spTree>
    <p:extLst>
      <p:ext uri="{BB962C8B-B14F-4D97-AF65-F5344CB8AC3E}">
        <p14:creationId xmlns:p14="http://schemas.microsoft.com/office/powerpoint/2010/main" val="78441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CE50-9A56-120F-EEF9-1BD0E2A4D440}"/>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A69A6D1-0F1C-6423-5819-89DFFBFED8E7}"/>
              </a:ext>
            </a:extLst>
          </p:cNvPr>
          <p:cNvSpPr>
            <a:spLocks noGrp="1"/>
          </p:cNvSpPr>
          <p:nvPr>
            <p:ph type="body" sz="quarter" idx="10" hasCustomPrompt="1"/>
          </p:nvPr>
        </p:nvSpPr>
        <p:spPr>
          <a:xfrm>
            <a:off x="735864" y="269324"/>
            <a:ext cx="10720271" cy="1032294"/>
          </a:xfrm>
        </p:spPr>
        <p:txBody>
          <a:bodyPr>
            <a:normAutofit/>
          </a:bodyPr>
          <a:lstStyle>
            <a:lvl1pPr marL="0" indent="0">
              <a:buFont typeface="Wingdings" panose="05000000000000000000" pitchFamily="2" charset="2"/>
              <a:buNone/>
              <a:defRPr>
                <a:solidFill>
                  <a:schemeClr val="accent1"/>
                </a:solidFill>
              </a:defRPr>
            </a:lvl1pPr>
          </a:lstStyle>
          <a:p>
            <a:pPr lvl="0" algn="ctr"/>
            <a:r>
              <a:rPr lang="en-US" sz="3300" b="1" dirty="0"/>
              <a:t>Tip 1: Child-led Play</a:t>
            </a:r>
            <a:endParaRPr lang="en-US" dirty="0"/>
          </a:p>
          <a:p>
            <a:pPr lvl="0" algn="ctr"/>
            <a:endParaRPr lang="en-GB" dirty="0"/>
          </a:p>
        </p:txBody>
      </p:sp>
      <p:sp>
        <p:nvSpPr>
          <p:cNvPr id="8" name="TextBox 7">
            <a:extLst>
              <a:ext uri="{FF2B5EF4-FFF2-40B4-BE49-F238E27FC236}">
                <a16:creationId xmlns:a16="http://schemas.microsoft.com/office/drawing/2014/main" id="{26053A90-996C-2C80-1F1C-3032641C77A9}"/>
              </a:ext>
            </a:extLst>
          </p:cNvPr>
          <p:cNvSpPr txBox="1"/>
          <p:nvPr/>
        </p:nvSpPr>
        <p:spPr>
          <a:xfrm>
            <a:off x="406400" y="1123240"/>
            <a:ext cx="5516880" cy="4611519"/>
          </a:xfrm>
          <a:prstGeom prst="rect">
            <a:avLst/>
          </a:prstGeom>
          <a:noFill/>
        </p:spPr>
        <p:txBody>
          <a:bodyPr wrap="square" rtlCol="0">
            <a:spAutoFit/>
          </a:bodyPr>
          <a:lstStyle/>
          <a:p>
            <a:pPr>
              <a:lnSpc>
                <a:spcPct val="150000"/>
              </a:lnSpc>
            </a:pPr>
            <a:r>
              <a:rPr lang="en-GB" dirty="0">
                <a:solidFill>
                  <a:schemeClr val="accent1"/>
                </a:solidFill>
              </a:rPr>
              <a:t>Strong social support networks are a key contributor to resilience; development of positive relationships between parent and child can be supported by child-led play. This creates:</a:t>
            </a:r>
          </a:p>
          <a:p>
            <a:pPr>
              <a:lnSpc>
                <a:spcPct val="150000"/>
              </a:lnSpc>
            </a:pPr>
            <a:endParaRPr lang="en-GB" dirty="0">
              <a:solidFill>
                <a:schemeClr val="accent1"/>
              </a:solidFill>
            </a:endParaRPr>
          </a:p>
          <a:p>
            <a:pPr marL="285750" indent="-285750">
              <a:lnSpc>
                <a:spcPct val="150000"/>
              </a:lnSpc>
              <a:buFont typeface="Arial" panose="020B0604020202020204" pitchFamily="34" charset="0"/>
              <a:buChar char="•"/>
            </a:pPr>
            <a:r>
              <a:rPr lang="en-GB" dirty="0">
                <a:solidFill>
                  <a:schemeClr val="accent1"/>
                </a:solidFill>
              </a:rPr>
              <a:t>a safe-base where children know they can always return to for help when challenges arise</a:t>
            </a:r>
          </a:p>
          <a:p>
            <a:pPr marL="285750" indent="-285750">
              <a:lnSpc>
                <a:spcPct val="150000"/>
              </a:lnSpc>
              <a:buFont typeface="Arial" panose="020B0604020202020204" pitchFamily="34" charset="0"/>
              <a:buChar char="•"/>
            </a:pPr>
            <a:r>
              <a:rPr lang="en-GB" dirty="0">
                <a:solidFill>
                  <a:schemeClr val="accent1"/>
                </a:solidFill>
              </a:rPr>
              <a:t>a space to practise and learn about the world and relationships</a:t>
            </a:r>
          </a:p>
          <a:p>
            <a:pPr marL="285750" indent="-285750">
              <a:lnSpc>
                <a:spcPct val="150000"/>
              </a:lnSpc>
              <a:buFont typeface="Arial" panose="020B0604020202020204" pitchFamily="34" charset="0"/>
              <a:buChar char="•"/>
            </a:pPr>
            <a:r>
              <a:rPr lang="en-GB" dirty="0">
                <a:solidFill>
                  <a:schemeClr val="accent1"/>
                </a:solidFill>
              </a:rPr>
              <a:t>a sense of autonomy </a:t>
            </a:r>
          </a:p>
          <a:p>
            <a:pPr>
              <a:lnSpc>
                <a:spcPct val="150000"/>
              </a:lnSpc>
            </a:pPr>
            <a:endParaRPr lang="en-GB" dirty="0">
              <a:solidFill>
                <a:schemeClr val="accent1"/>
              </a:solidFill>
            </a:endParaRPr>
          </a:p>
        </p:txBody>
      </p:sp>
      <p:pic>
        <p:nvPicPr>
          <p:cNvPr id="1026" name="Picture 2" descr="Kids Building Blocks | Montessori Toy – Jaques of London">
            <a:extLst>
              <a:ext uri="{FF2B5EF4-FFF2-40B4-BE49-F238E27FC236}">
                <a16:creationId xmlns:a16="http://schemas.microsoft.com/office/drawing/2014/main" id="{E0B306E8-BF05-7D55-0DF5-5E4239258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040" y="1452319"/>
            <a:ext cx="2768600" cy="2768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972D479B-B8EC-BE2B-A12D-36C353A14923}"/>
              </a:ext>
            </a:extLst>
          </p:cNvPr>
          <p:cNvSpPr/>
          <p:nvPr/>
        </p:nvSpPr>
        <p:spPr>
          <a:xfrm>
            <a:off x="6252744" y="1282708"/>
            <a:ext cx="5374639" cy="35636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dirty="0">
                <a:solidFill>
                  <a:schemeClr val="bg1"/>
                </a:solidFill>
              </a:rPr>
              <a:t>can be for 10-15 minutes a day</a:t>
            </a:r>
          </a:p>
          <a:p>
            <a:pPr marL="285750" indent="-285750">
              <a:lnSpc>
                <a:spcPct val="150000"/>
              </a:lnSpc>
              <a:buFont typeface="Arial" panose="020B0604020202020204" pitchFamily="34" charset="0"/>
              <a:buChar char="•"/>
            </a:pPr>
            <a:r>
              <a:rPr lang="en-GB" dirty="0">
                <a:solidFill>
                  <a:schemeClr val="bg1"/>
                </a:solidFill>
              </a:rPr>
              <a:t>space where the child selects what you are going to be doing</a:t>
            </a:r>
          </a:p>
          <a:p>
            <a:pPr marL="285750" indent="-285750">
              <a:lnSpc>
                <a:spcPct val="150000"/>
              </a:lnSpc>
              <a:buFont typeface="Arial" panose="020B0604020202020204" pitchFamily="34" charset="0"/>
              <a:buChar char="•"/>
            </a:pPr>
            <a:r>
              <a:rPr lang="en-GB" dirty="0">
                <a:solidFill>
                  <a:schemeClr val="bg1"/>
                </a:solidFill>
              </a:rPr>
              <a:t>limited questioning from parent – just going along with play</a:t>
            </a:r>
          </a:p>
          <a:p>
            <a:pPr marL="285750" indent="-285750">
              <a:lnSpc>
                <a:spcPct val="150000"/>
              </a:lnSpc>
              <a:buFont typeface="Arial" panose="020B0604020202020204" pitchFamily="34" charset="0"/>
              <a:buChar char="•"/>
            </a:pPr>
            <a:r>
              <a:rPr lang="en-GB" dirty="0">
                <a:solidFill>
                  <a:schemeClr val="bg1"/>
                </a:solidFill>
              </a:rPr>
              <a:t>clear guidelines for when play time will be ending with a 5-minute warning</a:t>
            </a:r>
          </a:p>
          <a:p>
            <a:pPr algn="ctr"/>
            <a:endParaRPr lang="en-GB" dirty="0"/>
          </a:p>
        </p:txBody>
      </p:sp>
    </p:spTree>
    <p:extLst>
      <p:ext uri="{BB962C8B-B14F-4D97-AF65-F5344CB8AC3E}">
        <p14:creationId xmlns:p14="http://schemas.microsoft.com/office/powerpoint/2010/main" val="15483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MHST">
      <a:dk1>
        <a:sysClr val="windowText" lastClr="000000"/>
      </a:dk1>
      <a:lt1>
        <a:sysClr val="window" lastClr="FFFFFF"/>
      </a:lt1>
      <a:dk2>
        <a:srgbClr val="0E2841"/>
      </a:dk2>
      <a:lt2>
        <a:srgbClr val="E8E8E8"/>
      </a:lt2>
      <a:accent1>
        <a:srgbClr val="005EB8"/>
      </a:accent1>
      <a:accent2>
        <a:srgbClr val="41B6E6"/>
      </a:accent2>
      <a:accent3>
        <a:srgbClr val="FFB81C"/>
      </a:accent3>
      <a:accent4>
        <a:srgbClr val="009639"/>
      </a:accent4>
      <a:accent5>
        <a:srgbClr val="A02B93"/>
      </a:accent5>
      <a:accent6>
        <a:srgbClr val="4EA72E"/>
      </a:accent6>
      <a:hlink>
        <a:srgbClr val="AE2573"/>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 WSA Powerpoint Presentation Template v4" id="{65D53449-8173-4269-89FA-73F7837B9B3E}" vid="{9AD4DAFB-372E-42B5-90FE-4037455BBC77}"/>
    </a:ext>
  </a:extLst>
</a:theme>
</file>

<file path=docProps/app.xml><?xml version="1.0" encoding="utf-8"?>
<Properties xmlns="http://schemas.openxmlformats.org/officeDocument/2006/extended-properties" xmlns:vt="http://schemas.openxmlformats.org/officeDocument/2006/docPropsVTypes">
  <TotalTime>624</TotalTime>
  <Words>1033</Words>
  <Application>Microsoft Office PowerPoint</Application>
  <PresentationFormat>Widescreen</PresentationFormat>
  <Paragraphs>122</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Wingdings</vt:lpstr>
      <vt:lpstr>1_Office Theme</vt:lpstr>
      <vt:lpstr>Promoting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HBLICT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CULLEN, Bethany (HERTFORDSHIRE PARTNERSHIP UNIVERSITY NHS FOUNDATION TRUST)</dc:creator>
  <cp:lastModifiedBy>CULLEN, Bethany (HERTFORDSHIRE PARTNERSHIP UNIVERSITY NHS FOUNDATION TRUST)</cp:lastModifiedBy>
  <cp:revision>10</cp:revision>
  <dcterms:created xsi:type="dcterms:W3CDTF">2025-08-19T12:49:09Z</dcterms:created>
  <dcterms:modified xsi:type="dcterms:W3CDTF">2025-09-26T08:29:29Z</dcterms:modified>
</cp:coreProperties>
</file>