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76" r:id="rId4"/>
    <p:sldId id="291" r:id="rId5"/>
    <p:sldId id="258" r:id="rId6"/>
    <p:sldId id="275" r:id="rId7"/>
    <p:sldId id="265" r:id="rId8"/>
    <p:sldId id="301" r:id="rId9"/>
    <p:sldId id="269" r:id="rId10"/>
    <p:sldId id="280" r:id="rId11"/>
    <p:sldId id="313" r:id="rId12"/>
    <p:sldId id="279" r:id="rId13"/>
    <p:sldId id="305" r:id="rId14"/>
    <p:sldId id="270" r:id="rId15"/>
    <p:sldId id="282" r:id="rId16"/>
    <p:sldId id="307" r:id="rId17"/>
    <p:sldId id="287" r:id="rId18"/>
    <p:sldId id="283" r:id="rId19"/>
    <p:sldId id="308" r:id="rId20"/>
    <p:sldId id="284" r:id="rId21"/>
    <p:sldId id="323" r:id="rId22"/>
    <p:sldId id="285" r:id="rId23"/>
    <p:sldId id="286" r:id="rId24"/>
    <p:sldId id="288" r:id="rId25"/>
    <p:sldId id="289" r:id="rId26"/>
    <p:sldId id="309" r:id="rId27"/>
    <p:sldId id="329" r:id="rId28"/>
    <p:sldId id="330"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88452" autoAdjust="0"/>
  </p:normalViewPr>
  <p:slideViewPr>
    <p:cSldViewPr snapToGrid="0">
      <p:cViewPr varScale="1">
        <p:scale>
          <a:sx n="77" d="100"/>
          <a:sy n="77" d="100"/>
        </p:scale>
        <p:origin x="9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436A128F-5359-4CE1-BC46-FA69DEB3AE72}" type="datetimeFigureOut">
              <a:rPr lang="en-GB" smtClean="0"/>
              <a:t>25/09/2024</a:t>
            </a:fld>
            <a:endParaRPr lang="en-GB"/>
          </a:p>
        </p:txBody>
      </p:sp>
      <p:sp>
        <p:nvSpPr>
          <p:cNvPr id="4" name="Footer Placeholder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A7D4A242-4B41-43AD-A665-33F6C864D599}" type="slidenum">
              <a:rPr lang="en-GB" smtClean="0"/>
              <a:t>‹#›</a:t>
            </a:fld>
            <a:endParaRPr lang="en-GB"/>
          </a:p>
        </p:txBody>
      </p:sp>
    </p:spTree>
    <p:extLst>
      <p:ext uri="{BB962C8B-B14F-4D97-AF65-F5344CB8AC3E}">
        <p14:creationId xmlns:p14="http://schemas.microsoft.com/office/powerpoint/2010/main" val="1480101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98DCEA4-849A-4321-9FD5-FFB38066F3BE}" type="datetimeFigureOut">
              <a:rPr lang="en-GB" smtClean="0"/>
              <a:t>25/09/2024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3F1413F-810A-4DB7-BECC-0445045AB268}" type="slidenum">
              <a:rPr lang="en-GB" smtClean="0"/>
              <a:t>‹#›</a:t>
            </a:fld>
            <a:endParaRPr lang="en-GB"/>
          </a:p>
        </p:txBody>
      </p:sp>
    </p:spTree>
    <p:extLst>
      <p:ext uri="{BB962C8B-B14F-4D97-AF65-F5344CB8AC3E}">
        <p14:creationId xmlns:p14="http://schemas.microsoft.com/office/powerpoint/2010/main" val="140170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F1413F-810A-4DB7-BECC-0445045AB268}" type="slidenum">
              <a:rPr lang="en-GB" smtClean="0"/>
              <a:t>2</a:t>
            </a:fld>
            <a:endParaRPr lang="en-GB"/>
          </a:p>
        </p:txBody>
      </p:sp>
    </p:spTree>
    <p:extLst>
      <p:ext uri="{BB962C8B-B14F-4D97-AF65-F5344CB8AC3E}">
        <p14:creationId xmlns:p14="http://schemas.microsoft.com/office/powerpoint/2010/main" val="316237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C03857-BC4D-40C9-90BF-6E96983723DF}"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C8F0DF-DEAB-4517-9F3D-BA676226C807}" type="slidenum">
              <a:rPr lang="en-GB" smtClean="0"/>
              <a:t>‹#›</a:t>
            </a:fld>
            <a:endParaRPr lang="en-GB"/>
          </a:p>
        </p:txBody>
      </p:sp>
    </p:spTree>
    <p:extLst>
      <p:ext uri="{BB962C8B-B14F-4D97-AF65-F5344CB8AC3E}">
        <p14:creationId xmlns:p14="http://schemas.microsoft.com/office/powerpoint/2010/main" val="3574846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C03857-BC4D-40C9-90BF-6E96983723DF}"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C8F0DF-DEAB-4517-9F3D-BA676226C807}" type="slidenum">
              <a:rPr lang="en-GB" smtClean="0"/>
              <a:t>‹#›</a:t>
            </a:fld>
            <a:endParaRPr lang="en-GB"/>
          </a:p>
        </p:txBody>
      </p:sp>
    </p:spTree>
    <p:extLst>
      <p:ext uri="{BB962C8B-B14F-4D97-AF65-F5344CB8AC3E}">
        <p14:creationId xmlns:p14="http://schemas.microsoft.com/office/powerpoint/2010/main" val="114158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C03857-BC4D-40C9-90BF-6E96983723DF}"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C8F0DF-DEAB-4517-9F3D-BA676226C807}" type="slidenum">
              <a:rPr lang="en-GB" smtClean="0"/>
              <a:t>‹#›</a:t>
            </a:fld>
            <a:endParaRPr lang="en-GB"/>
          </a:p>
        </p:txBody>
      </p:sp>
    </p:spTree>
    <p:extLst>
      <p:ext uri="{BB962C8B-B14F-4D97-AF65-F5344CB8AC3E}">
        <p14:creationId xmlns:p14="http://schemas.microsoft.com/office/powerpoint/2010/main" val="293995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C03857-BC4D-40C9-90BF-6E96983723DF}"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C8F0DF-DEAB-4517-9F3D-BA676226C807}" type="slidenum">
              <a:rPr lang="en-GB" smtClean="0"/>
              <a:t>‹#›</a:t>
            </a:fld>
            <a:endParaRPr lang="en-GB"/>
          </a:p>
        </p:txBody>
      </p:sp>
    </p:spTree>
    <p:extLst>
      <p:ext uri="{BB962C8B-B14F-4D97-AF65-F5344CB8AC3E}">
        <p14:creationId xmlns:p14="http://schemas.microsoft.com/office/powerpoint/2010/main" val="348186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C03857-BC4D-40C9-90BF-6E96983723DF}"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C8F0DF-DEAB-4517-9F3D-BA676226C807}" type="slidenum">
              <a:rPr lang="en-GB" smtClean="0"/>
              <a:t>‹#›</a:t>
            </a:fld>
            <a:endParaRPr lang="en-GB"/>
          </a:p>
        </p:txBody>
      </p:sp>
    </p:spTree>
    <p:extLst>
      <p:ext uri="{BB962C8B-B14F-4D97-AF65-F5344CB8AC3E}">
        <p14:creationId xmlns:p14="http://schemas.microsoft.com/office/powerpoint/2010/main" val="202193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C03857-BC4D-40C9-90BF-6E96983723DF}" type="datetimeFigureOut">
              <a:rPr lang="en-GB" smtClean="0"/>
              <a:t>25/09/2024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C8F0DF-DEAB-4517-9F3D-BA676226C807}" type="slidenum">
              <a:rPr lang="en-GB" smtClean="0"/>
              <a:t>‹#›</a:t>
            </a:fld>
            <a:endParaRPr lang="en-GB"/>
          </a:p>
        </p:txBody>
      </p:sp>
    </p:spTree>
    <p:extLst>
      <p:ext uri="{BB962C8B-B14F-4D97-AF65-F5344CB8AC3E}">
        <p14:creationId xmlns:p14="http://schemas.microsoft.com/office/powerpoint/2010/main" val="4136380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DC03857-BC4D-40C9-90BF-6E96983723DF}" type="datetimeFigureOut">
              <a:rPr lang="en-GB" smtClean="0"/>
              <a:t>25/09/2024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C8F0DF-DEAB-4517-9F3D-BA676226C807}" type="slidenum">
              <a:rPr lang="en-GB" smtClean="0"/>
              <a:t>‹#›</a:t>
            </a:fld>
            <a:endParaRPr lang="en-GB"/>
          </a:p>
        </p:txBody>
      </p:sp>
    </p:spTree>
    <p:extLst>
      <p:ext uri="{BB962C8B-B14F-4D97-AF65-F5344CB8AC3E}">
        <p14:creationId xmlns:p14="http://schemas.microsoft.com/office/powerpoint/2010/main" val="162183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DC03857-BC4D-40C9-90BF-6E96983723DF}" type="datetimeFigureOut">
              <a:rPr lang="en-GB" smtClean="0"/>
              <a:t>25/09/2024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C8F0DF-DEAB-4517-9F3D-BA676226C807}" type="slidenum">
              <a:rPr lang="en-GB" smtClean="0"/>
              <a:t>‹#›</a:t>
            </a:fld>
            <a:endParaRPr lang="en-GB"/>
          </a:p>
        </p:txBody>
      </p:sp>
    </p:spTree>
    <p:extLst>
      <p:ext uri="{BB962C8B-B14F-4D97-AF65-F5344CB8AC3E}">
        <p14:creationId xmlns:p14="http://schemas.microsoft.com/office/powerpoint/2010/main" val="206625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03857-BC4D-40C9-90BF-6E96983723DF}" type="datetimeFigureOut">
              <a:rPr lang="en-GB" smtClean="0"/>
              <a:t>25/09/2024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C8F0DF-DEAB-4517-9F3D-BA676226C807}" type="slidenum">
              <a:rPr lang="en-GB" smtClean="0"/>
              <a:t>‹#›</a:t>
            </a:fld>
            <a:endParaRPr lang="en-GB"/>
          </a:p>
        </p:txBody>
      </p:sp>
    </p:spTree>
    <p:extLst>
      <p:ext uri="{BB962C8B-B14F-4D97-AF65-F5344CB8AC3E}">
        <p14:creationId xmlns:p14="http://schemas.microsoft.com/office/powerpoint/2010/main" val="23627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C03857-BC4D-40C9-90BF-6E96983723DF}" type="datetimeFigureOut">
              <a:rPr lang="en-GB" smtClean="0"/>
              <a:t>25/09/2024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C8F0DF-DEAB-4517-9F3D-BA676226C807}" type="slidenum">
              <a:rPr lang="en-GB" smtClean="0"/>
              <a:t>‹#›</a:t>
            </a:fld>
            <a:endParaRPr lang="en-GB"/>
          </a:p>
        </p:txBody>
      </p:sp>
    </p:spTree>
    <p:extLst>
      <p:ext uri="{BB962C8B-B14F-4D97-AF65-F5344CB8AC3E}">
        <p14:creationId xmlns:p14="http://schemas.microsoft.com/office/powerpoint/2010/main" val="363027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C03857-BC4D-40C9-90BF-6E96983723DF}" type="datetimeFigureOut">
              <a:rPr lang="en-GB" smtClean="0"/>
              <a:t>25/09/2024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C8F0DF-DEAB-4517-9F3D-BA676226C807}" type="slidenum">
              <a:rPr lang="en-GB" smtClean="0"/>
              <a:t>‹#›</a:t>
            </a:fld>
            <a:endParaRPr lang="en-GB"/>
          </a:p>
        </p:txBody>
      </p:sp>
    </p:spTree>
    <p:extLst>
      <p:ext uri="{BB962C8B-B14F-4D97-AF65-F5344CB8AC3E}">
        <p14:creationId xmlns:p14="http://schemas.microsoft.com/office/powerpoint/2010/main" val="256691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03857-BC4D-40C9-90BF-6E96983723DF}" type="datetimeFigureOut">
              <a:rPr lang="en-GB" smtClean="0"/>
              <a:t>25/09/2024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8F0DF-DEAB-4517-9F3D-BA676226C807}" type="slidenum">
              <a:rPr lang="en-GB" smtClean="0"/>
              <a:t>‹#›</a:t>
            </a:fld>
            <a:endParaRPr lang="en-GB"/>
          </a:p>
        </p:txBody>
      </p:sp>
    </p:spTree>
    <p:extLst>
      <p:ext uri="{BB962C8B-B14F-4D97-AF65-F5344CB8AC3E}">
        <p14:creationId xmlns:p14="http://schemas.microsoft.com/office/powerpoint/2010/main" val="1872080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2952205" y="3602038"/>
            <a:ext cx="9144000" cy="1655762"/>
          </a:xfrm>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142" y="1018305"/>
            <a:ext cx="8278761" cy="5585825"/>
          </a:xfrm>
          <a:prstGeom prst="rect">
            <a:avLst/>
          </a:prstGeom>
        </p:spPr>
      </p:pic>
    </p:spTree>
    <p:extLst>
      <p:ext uri="{BB962C8B-B14F-4D97-AF65-F5344CB8AC3E}">
        <p14:creationId xmlns:p14="http://schemas.microsoft.com/office/powerpoint/2010/main" val="311092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82305" y="207702"/>
            <a:ext cx="7229352" cy="3535083"/>
          </a:xfrm>
        </p:spPr>
        <p:txBody>
          <a:bodyPr anchor="t">
            <a:noAutofit/>
          </a:bodyPr>
          <a:lstStyle/>
          <a:p>
            <a:pPr marL="0" indent="0">
              <a:buNone/>
            </a:pPr>
            <a:r>
              <a:rPr lang="en-GB" dirty="0"/>
              <a:t>Early Years and KS1</a:t>
            </a:r>
          </a:p>
          <a:p>
            <a:r>
              <a:rPr lang="en-GB" dirty="0"/>
              <a:t>Work with parents’ initiatives to improve the home learning environment</a:t>
            </a:r>
          </a:p>
          <a:p>
            <a:r>
              <a:rPr lang="en-GB" dirty="0"/>
              <a:t>Develop communication hotspots in the learning environment</a:t>
            </a:r>
          </a:p>
          <a:p>
            <a:r>
              <a:rPr lang="en-GB" dirty="0"/>
              <a:t>Make time for conversations and train staff in the types of interaction that promote language development. ( Open questions, repeating back, expanding on, commenting on, explaining and ideas)</a:t>
            </a:r>
          </a:p>
          <a:p>
            <a:r>
              <a:rPr lang="en-GB" dirty="0"/>
              <a:t>Share more books with </a:t>
            </a:r>
            <a:r>
              <a:rPr lang="en-GB" dirty="0" smtClean="0"/>
              <a:t>children </a:t>
            </a:r>
            <a:r>
              <a:rPr lang="en-GB" dirty="0"/>
              <a:t>( Why do you think? Make comments, use of dramatic pauses inviting predictions).</a:t>
            </a:r>
          </a:p>
          <a:p>
            <a:r>
              <a:rPr lang="en-GB" dirty="0"/>
              <a:t>Deliberately choose useful vocabulary to teach </a:t>
            </a:r>
          </a:p>
          <a:p>
            <a:pPr marL="0" indent="0">
              <a:buNone/>
            </a:pPr>
            <a:r>
              <a:rPr lang="en-GB" dirty="0"/>
              <a:t>( football net metaphor)</a:t>
            </a:r>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ChangeAspect="1"/>
          </p:cNvPicPr>
          <p:nvPr/>
        </p:nvPicPr>
        <p:blipFill>
          <a:blip r:embed="rId2"/>
          <a:stretch>
            <a:fillRect/>
          </a:stretch>
        </p:blipFill>
        <p:spPr>
          <a:xfrm>
            <a:off x="8836618" y="106422"/>
            <a:ext cx="3321983" cy="5071731"/>
          </a:xfrm>
          <a:prstGeom prst="rect">
            <a:avLst/>
          </a:prstGeom>
        </p:spPr>
      </p:pic>
      <p:sp>
        <p:nvSpPr>
          <p:cNvPr id="6" name="Title 5">
            <a:extLst>
              <a:ext uri="{FF2B5EF4-FFF2-40B4-BE49-F238E27FC236}">
                <a16:creationId xmlns:a16="http://schemas.microsoft.com/office/drawing/2014/main" id="{7CA01ECC-C958-5E48-8C1C-AEB061FD45CD}"/>
              </a:ext>
            </a:extLst>
          </p:cNvPr>
          <p:cNvSpPr>
            <a:spLocks noGrp="1"/>
          </p:cNvSpPr>
          <p:nvPr>
            <p:ph type="title"/>
          </p:nvPr>
        </p:nvSpPr>
        <p:spPr>
          <a:xfrm>
            <a:off x="8870198" y="4992394"/>
            <a:ext cx="3611467" cy="2024867"/>
          </a:xfrm>
        </p:spPr>
        <p:txBody>
          <a:bodyPr/>
          <a:lstStyle/>
          <a:p>
            <a:r>
              <a:rPr lang="en-GB" sz="4400" b="1" dirty="0">
                <a:solidFill>
                  <a:schemeClr val="bg1">
                    <a:lumMod val="95000"/>
                  </a:schemeClr>
                </a:solidFill>
              </a:rPr>
              <a:t>Some Ideas</a:t>
            </a:r>
            <a:endParaRPr lang="en-GB" dirty="0">
              <a:solidFill>
                <a:schemeClr val="bg1">
                  <a:lumMod val="95000"/>
                </a:schemeClr>
              </a:solidFill>
            </a:endParaRPr>
          </a:p>
        </p:txBody>
      </p:sp>
    </p:spTree>
    <p:extLst>
      <p:ext uri="{BB962C8B-B14F-4D97-AF65-F5344CB8AC3E}">
        <p14:creationId xmlns:p14="http://schemas.microsoft.com/office/powerpoint/2010/main" val="1761621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ADAE4BE-89D9-C703-C1BE-3E10F6FF6112}"/>
              </a:ext>
            </a:extLst>
          </p:cNvPr>
          <p:cNvPicPr>
            <a:picLocks noGrp="1" noChangeAspect="1"/>
          </p:cNvPicPr>
          <p:nvPr>
            <p:ph idx="1"/>
          </p:nvPr>
        </p:nvPicPr>
        <p:blipFill>
          <a:blip r:embed="rId2"/>
          <a:stretch>
            <a:fillRect/>
          </a:stretch>
        </p:blipFill>
        <p:spPr>
          <a:xfrm>
            <a:off x="390363" y="4749800"/>
            <a:ext cx="2019300" cy="1743075"/>
          </a:xfrm>
        </p:spPr>
      </p:pic>
      <p:sp>
        <p:nvSpPr>
          <p:cNvPr id="6" name="TextBox 5">
            <a:extLst>
              <a:ext uri="{FF2B5EF4-FFF2-40B4-BE49-F238E27FC236}">
                <a16:creationId xmlns:a16="http://schemas.microsoft.com/office/drawing/2014/main" id="{61FB84F8-CE13-F83B-C9FD-C18A2925F135}"/>
              </a:ext>
            </a:extLst>
          </p:cNvPr>
          <p:cNvSpPr txBox="1"/>
          <p:nvPr/>
        </p:nvSpPr>
        <p:spPr>
          <a:xfrm>
            <a:off x="390363" y="3839956"/>
            <a:ext cx="3394129" cy="646331"/>
          </a:xfrm>
          <a:prstGeom prst="rect">
            <a:avLst/>
          </a:prstGeom>
          <a:noFill/>
        </p:spPr>
        <p:txBody>
          <a:bodyPr wrap="square" rtlCol="0">
            <a:spAutoFit/>
          </a:bodyPr>
          <a:lstStyle/>
          <a:p>
            <a:r>
              <a:rPr lang="en-GB" sz="3600" b="1" dirty="0"/>
              <a:t>Jean</a:t>
            </a:r>
            <a:r>
              <a:rPr lang="en-GB" sz="3600" dirty="0"/>
              <a:t> </a:t>
            </a:r>
            <a:r>
              <a:rPr lang="en-GB" sz="3600" b="1" dirty="0"/>
              <a:t>Gross</a:t>
            </a:r>
          </a:p>
        </p:txBody>
      </p:sp>
      <p:pic>
        <p:nvPicPr>
          <p:cNvPr id="8" name="Picture 7">
            <a:extLst>
              <a:ext uri="{FF2B5EF4-FFF2-40B4-BE49-F238E27FC236}">
                <a16:creationId xmlns:a16="http://schemas.microsoft.com/office/drawing/2014/main" id="{0DEC2937-FDC7-33F0-91C5-87ADCA834469}"/>
              </a:ext>
            </a:extLst>
          </p:cNvPr>
          <p:cNvPicPr>
            <a:picLocks noChangeAspect="1"/>
          </p:cNvPicPr>
          <p:nvPr/>
        </p:nvPicPr>
        <p:blipFill>
          <a:blip r:embed="rId3"/>
          <a:stretch>
            <a:fillRect/>
          </a:stretch>
        </p:blipFill>
        <p:spPr>
          <a:xfrm>
            <a:off x="3191520" y="147215"/>
            <a:ext cx="8494202" cy="6383933"/>
          </a:xfrm>
          <a:prstGeom prst="rect">
            <a:avLst/>
          </a:prstGeom>
        </p:spPr>
      </p:pic>
    </p:spTree>
    <p:extLst>
      <p:ext uri="{BB962C8B-B14F-4D97-AF65-F5344CB8AC3E}">
        <p14:creationId xmlns:p14="http://schemas.microsoft.com/office/powerpoint/2010/main" val="1767830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a:t>
            </a:r>
            <a:r>
              <a:rPr lang="en-GB" dirty="0" smtClean="0"/>
              <a:t>Our </a:t>
            </a:r>
            <a:r>
              <a:rPr lang="en-GB" dirty="0" err="1" smtClean="0"/>
              <a:t>Oracy</a:t>
            </a:r>
            <a:r>
              <a:rPr lang="en-GB" dirty="0" smtClean="0"/>
              <a:t> Project with Voices 21 </a:t>
            </a:r>
            <a:endParaRPr lang="en-GB" dirty="0"/>
          </a:p>
        </p:txBody>
      </p:sp>
      <p:pic>
        <p:nvPicPr>
          <p:cNvPr id="4" name="Content Placeholder 3"/>
          <p:cNvPicPr>
            <a:picLocks noGrp="1" noChangeAspect="1"/>
          </p:cNvPicPr>
          <p:nvPr>
            <p:ph idx="1"/>
          </p:nvPr>
        </p:nvPicPr>
        <p:blipFill>
          <a:blip r:embed="rId2"/>
          <a:stretch>
            <a:fillRect/>
          </a:stretch>
        </p:blipFill>
        <p:spPr>
          <a:xfrm>
            <a:off x="1786502" y="1825625"/>
            <a:ext cx="8618996" cy="4351338"/>
          </a:xfrm>
          <a:prstGeom prst="rect">
            <a:avLst/>
          </a:prstGeom>
        </p:spPr>
      </p:pic>
    </p:spTree>
    <p:extLst>
      <p:ext uri="{BB962C8B-B14F-4D97-AF65-F5344CB8AC3E}">
        <p14:creationId xmlns:p14="http://schemas.microsoft.com/office/powerpoint/2010/main" val="427002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C7FFF9B-4BBB-6261-0A64-9135C13BB3DA}"/>
              </a:ext>
            </a:extLst>
          </p:cNvPr>
          <p:cNvPicPr>
            <a:picLocks noGrp="1" noChangeAspect="1"/>
          </p:cNvPicPr>
          <p:nvPr>
            <p:ph idx="1"/>
          </p:nvPr>
        </p:nvPicPr>
        <p:blipFill>
          <a:blip r:embed="rId2"/>
          <a:stretch>
            <a:fillRect/>
          </a:stretch>
        </p:blipFill>
        <p:spPr>
          <a:xfrm>
            <a:off x="1850571" y="457200"/>
            <a:ext cx="8490858" cy="5943600"/>
          </a:xfrm>
          <a:prstGeom prst="rect">
            <a:avLst/>
          </a:prstGeom>
        </p:spPr>
      </p:pic>
    </p:spTree>
    <p:extLst>
      <p:ext uri="{BB962C8B-B14F-4D97-AF65-F5344CB8AC3E}">
        <p14:creationId xmlns:p14="http://schemas.microsoft.com/office/powerpoint/2010/main" val="2012101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D7B6173-1D58-48E2-83CF-37350F315F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803386D-8EC0-490A-9296-FAFCF1ADA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C4720EDA-E218-43A9-8817-08F09F4DB6C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8" name="Rectangle 17">
            <a:extLst>
              <a:ext uri="{FF2B5EF4-FFF2-40B4-BE49-F238E27FC236}">
                <a16:creationId xmlns:a16="http://schemas.microsoft.com/office/drawing/2014/main" id="{D87C4F29-0DC4-4901-A2FD-7C88889E6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6A781BA-2341-444F-811D-870633C4FB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p:cNvSpPr>
            <a:spLocks noGrp="1"/>
          </p:cNvSpPr>
          <p:nvPr>
            <p:ph type="title"/>
          </p:nvPr>
        </p:nvSpPr>
        <p:spPr>
          <a:xfrm>
            <a:off x="1984445" y="-1122724"/>
            <a:ext cx="4804659" cy="2228759"/>
          </a:xfrm>
        </p:spPr>
        <p:txBody>
          <a:bodyPr anchor="b">
            <a:normAutofit/>
          </a:bodyPr>
          <a:lstStyle/>
          <a:p>
            <a:r>
              <a:rPr lang="en-GB" sz="4800" b="1" dirty="0"/>
              <a:t>Self -Efficacy</a:t>
            </a:r>
          </a:p>
        </p:txBody>
      </p:sp>
      <p:sp>
        <p:nvSpPr>
          <p:cNvPr id="3" name="Content Placeholder 2"/>
          <p:cNvSpPr>
            <a:spLocks noGrp="1"/>
          </p:cNvSpPr>
          <p:nvPr>
            <p:ph idx="1"/>
          </p:nvPr>
        </p:nvSpPr>
        <p:spPr>
          <a:xfrm>
            <a:off x="1104879" y="3769626"/>
            <a:ext cx="7715006" cy="3341075"/>
          </a:xfrm>
        </p:spPr>
        <p:txBody>
          <a:bodyPr anchor="t">
            <a:normAutofit/>
          </a:bodyPr>
          <a:lstStyle/>
          <a:p>
            <a:pPr marL="0" indent="0">
              <a:buNone/>
            </a:pPr>
            <a:r>
              <a:rPr lang="en-GB" sz="1800" dirty="0"/>
              <a:t>Self-efficacy is the belief that you can make a difference to your own life and that of others- ‘the belief that things can get better and I can do something about it’ (Gilbert 2018)</a:t>
            </a:r>
          </a:p>
          <a:p>
            <a:pPr marL="0" indent="0">
              <a:buNone/>
            </a:pPr>
            <a:r>
              <a:rPr lang="en-GB" sz="1800" dirty="0"/>
              <a:t>It is the inner sense of self, of being a director rather than a spectator of your own life. It is also sometimes described as having a sense of agency, or having an internal rather than external locus of control.</a:t>
            </a:r>
          </a:p>
          <a:p>
            <a:pPr marL="0" indent="0">
              <a:buNone/>
            </a:pPr>
            <a:endParaRPr lang="en-GB" sz="1800" dirty="0"/>
          </a:p>
          <a:p>
            <a:pPr marL="0" indent="0">
              <a:buNone/>
            </a:pPr>
            <a:endParaRPr lang="en-GB" sz="1800" dirty="0"/>
          </a:p>
        </p:txBody>
      </p:sp>
      <p:pic>
        <p:nvPicPr>
          <p:cNvPr id="7" name="Content Placeholder 3"/>
          <p:cNvPicPr>
            <a:picLocks noChangeAspect="1"/>
          </p:cNvPicPr>
          <p:nvPr/>
        </p:nvPicPr>
        <p:blipFill>
          <a:blip r:embed="rId3"/>
          <a:stretch>
            <a:fillRect/>
          </a:stretch>
        </p:blipFill>
        <p:spPr>
          <a:xfrm>
            <a:off x="9326179" y="3374732"/>
            <a:ext cx="2077280" cy="317142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407885354"/>
              </p:ext>
            </p:extLst>
          </p:nvPr>
        </p:nvGraphicFramePr>
        <p:xfrm>
          <a:off x="1165839" y="1219625"/>
          <a:ext cx="8768575" cy="2015770"/>
        </p:xfrm>
        <a:graphic>
          <a:graphicData uri="http://schemas.openxmlformats.org/drawingml/2006/table">
            <a:tbl>
              <a:tblPr firstRow="1" bandRow="1">
                <a:tableStyleId>{5C22544A-7EE6-4342-B048-85BDC9FD1C3A}</a:tableStyleId>
              </a:tblPr>
              <a:tblGrid>
                <a:gridCol w="3018703">
                  <a:extLst>
                    <a:ext uri="{9D8B030D-6E8A-4147-A177-3AD203B41FA5}">
                      <a16:colId xmlns:a16="http://schemas.microsoft.com/office/drawing/2014/main" val="2485940383"/>
                    </a:ext>
                  </a:extLst>
                </a:gridCol>
                <a:gridCol w="2417198">
                  <a:extLst>
                    <a:ext uri="{9D8B030D-6E8A-4147-A177-3AD203B41FA5}">
                      <a16:colId xmlns:a16="http://schemas.microsoft.com/office/drawing/2014/main" val="3600186553"/>
                    </a:ext>
                  </a:extLst>
                </a:gridCol>
                <a:gridCol w="3332674">
                  <a:extLst>
                    <a:ext uri="{9D8B030D-6E8A-4147-A177-3AD203B41FA5}">
                      <a16:colId xmlns:a16="http://schemas.microsoft.com/office/drawing/2014/main" val="341864143"/>
                    </a:ext>
                  </a:extLst>
                </a:gridCol>
              </a:tblGrid>
              <a:tr h="1007885">
                <a:tc>
                  <a:txBody>
                    <a:bodyPr/>
                    <a:lstStyle/>
                    <a:p>
                      <a:r>
                        <a:rPr lang="en-GB" sz="1800" dirty="0"/>
                        <a:t>High Self-efficacy</a:t>
                      </a:r>
                      <a:r>
                        <a:rPr lang="en-GB" sz="1800" baseline="0" dirty="0"/>
                        <a:t> =</a:t>
                      </a:r>
                      <a:endParaRPr lang="en-GB" sz="1800" dirty="0"/>
                    </a:p>
                  </a:txBody>
                  <a:tcPr marL="91814" marR="91814" marT="45907" marB="45907"/>
                </a:tc>
                <a:tc>
                  <a:txBody>
                    <a:bodyPr/>
                    <a:lstStyle/>
                    <a:p>
                      <a:r>
                        <a:rPr lang="en-GB" sz="1800"/>
                        <a:t>High agency =</a:t>
                      </a:r>
                    </a:p>
                  </a:txBody>
                  <a:tcPr marL="91814" marR="91814" marT="45907" marB="45907"/>
                </a:tc>
                <a:tc>
                  <a:txBody>
                    <a:bodyPr/>
                    <a:lstStyle/>
                    <a:p>
                      <a:r>
                        <a:rPr lang="en-GB" sz="1800" dirty="0"/>
                        <a:t>Internal locus of control</a:t>
                      </a:r>
                    </a:p>
                  </a:txBody>
                  <a:tcPr marL="91814" marR="91814" marT="45907" marB="45907"/>
                </a:tc>
                <a:extLst>
                  <a:ext uri="{0D108BD9-81ED-4DB2-BD59-A6C34878D82A}">
                    <a16:rowId xmlns:a16="http://schemas.microsoft.com/office/drawing/2014/main" val="3743811887"/>
                  </a:ext>
                </a:extLst>
              </a:tr>
              <a:tr h="1007885">
                <a:tc>
                  <a:txBody>
                    <a:bodyPr/>
                    <a:lstStyle/>
                    <a:p>
                      <a:r>
                        <a:rPr lang="en-GB" sz="1800" dirty="0"/>
                        <a:t>Low Self-efficacy =</a:t>
                      </a:r>
                    </a:p>
                  </a:txBody>
                  <a:tcPr marL="91814" marR="91814" marT="45907" marB="45907"/>
                </a:tc>
                <a:tc>
                  <a:txBody>
                    <a:bodyPr/>
                    <a:lstStyle/>
                    <a:p>
                      <a:r>
                        <a:rPr lang="en-GB" sz="1800"/>
                        <a:t>Low agency =</a:t>
                      </a:r>
                    </a:p>
                  </a:txBody>
                  <a:tcPr marL="91814" marR="91814" marT="45907" marB="45907"/>
                </a:tc>
                <a:tc>
                  <a:txBody>
                    <a:bodyPr/>
                    <a:lstStyle/>
                    <a:p>
                      <a:r>
                        <a:rPr lang="en-GB" sz="1800" dirty="0"/>
                        <a:t>External</a:t>
                      </a:r>
                      <a:r>
                        <a:rPr lang="en-GB" sz="1800" baseline="0" dirty="0"/>
                        <a:t> locus of control</a:t>
                      </a:r>
                      <a:endParaRPr lang="en-GB" sz="1800" dirty="0"/>
                    </a:p>
                  </a:txBody>
                  <a:tcPr marL="91814" marR="91814" marT="45907" marB="45907"/>
                </a:tc>
                <a:extLst>
                  <a:ext uri="{0D108BD9-81ED-4DB2-BD59-A6C34878D82A}">
                    <a16:rowId xmlns:a16="http://schemas.microsoft.com/office/drawing/2014/main" val="2790990537"/>
                  </a:ext>
                </a:extLst>
              </a:tr>
            </a:tbl>
          </a:graphicData>
        </a:graphic>
      </p:graphicFrame>
    </p:spTree>
    <p:extLst>
      <p:ext uri="{BB962C8B-B14F-4D97-AF65-F5344CB8AC3E}">
        <p14:creationId xmlns:p14="http://schemas.microsoft.com/office/powerpoint/2010/main" val="731167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10834327" y="4938686"/>
            <a:ext cx="1100685" cy="167885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502428612"/>
              </p:ext>
            </p:extLst>
          </p:nvPr>
        </p:nvGraphicFramePr>
        <p:xfrm>
          <a:off x="992777" y="435430"/>
          <a:ext cx="9692640" cy="6033922"/>
        </p:xfrm>
        <a:graphic>
          <a:graphicData uri="http://schemas.openxmlformats.org/drawingml/2006/table">
            <a:tbl>
              <a:tblPr firstRow="1" bandRow="1">
                <a:tableStyleId>{5C22544A-7EE6-4342-B048-85BDC9FD1C3A}</a:tableStyleId>
              </a:tblPr>
              <a:tblGrid>
                <a:gridCol w="9692640">
                  <a:extLst>
                    <a:ext uri="{9D8B030D-6E8A-4147-A177-3AD203B41FA5}">
                      <a16:colId xmlns:a16="http://schemas.microsoft.com/office/drawing/2014/main" val="108044504"/>
                    </a:ext>
                  </a:extLst>
                </a:gridCol>
              </a:tblGrid>
              <a:tr h="7448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Self-Efficacy applies to failure as well as success.</a:t>
                      </a:r>
                    </a:p>
                    <a:p>
                      <a:endParaRPr lang="en-GB" dirty="0"/>
                    </a:p>
                  </a:txBody>
                  <a:tcPr/>
                </a:tc>
                <a:extLst>
                  <a:ext uri="{0D108BD9-81ED-4DB2-BD59-A6C34878D82A}">
                    <a16:rowId xmlns:a16="http://schemas.microsoft.com/office/drawing/2014/main" val="1961498110"/>
                  </a:ext>
                </a:extLst>
              </a:tr>
              <a:tr h="947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t>High Self-Efficacy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 “ If I had worked harder or tried different strategies I might have done better.”</a:t>
                      </a:r>
                    </a:p>
                    <a:p>
                      <a:endParaRPr lang="en-GB" dirty="0"/>
                    </a:p>
                  </a:txBody>
                  <a:tcPr/>
                </a:tc>
                <a:extLst>
                  <a:ext uri="{0D108BD9-81ED-4DB2-BD59-A6C34878D82A}">
                    <a16:rowId xmlns:a16="http://schemas.microsoft.com/office/drawing/2014/main" val="2893577027"/>
                  </a:ext>
                </a:extLst>
              </a:tr>
              <a:tr h="13547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t>Low Self-Efficacy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 It wasn’t my fault just bad luck.”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rPr>
                        <a:t>External</a:t>
                      </a:r>
                      <a:r>
                        <a:rPr lang="en-GB" sz="1800" baseline="0" dirty="0">
                          <a:solidFill>
                            <a:srgbClr val="FF0000"/>
                          </a:solidFill>
                        </a:rPr>
                        <a:t> locus of control</a:t>
                      </a:r>
                      <a:endParaRPr lang="en-GB" sz="18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4215229282"/>
                  </a:ext>
                </a:extLst>
              </a:tr>
              <a:tr h="28788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t>In Class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 It wasn’t may fault he just wound me up.</a:t>
                      </a:r>
                      <a:r>
                        <a:rPr lang="en-GB" baseline="0" dirty="0"/>
                        <a:t> “ </a:t>
                      </a:r>
                      <a:r>
                        <a:rPr lang="en-GB" sz="1800" dirty="0">
                          <a:solidFill>
                            <a:srgbClr val="FF0000"/>
                          </a:solidFill>
                        </a:rPr>
                        <a:t>External</a:t>
                      </a:r>
                      <a:r>
                        <a:rPr lang="en-GB" sz="1800" baseline="0" dirty="0">
                          <a:solidFill>
                            <a:srgbClr val="FF0000"/>
                          </a:solidFill>
                        </a:rPr>
                        <a:t> locus of control</a:t>
                      </a:r>
                      <a:endParaRPr lang="en-GB" sz="18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 “ He wound me up but I could have chosen to ignore him.” </a:t>
                      </a:r>
                      <a:r>
                        <a:rPr lang="en-GB" sz="1800" dirty="0">
                          <a:solidFill>
                            <a:srgbClr val="FF0000"/>
                          </a:solidFill>
                        </a:rPr>
                        <a:t>Internal locus of control</a:t>
                      </a:r>
                    </a:p>
                    <a:p>
                      <a:pPr algn="ctr"/>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“I’m in the bottom table group and we can’t do anything by ourselves so we always have to have an adult working with us.”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rPr>
                        <a:t>External</a:t>
                      </a:r>
                      <a:r>
                        <a:rPr lang="en-GB" sz="1800" baseline="0" dirty="0">
                          <a:solidFill>
                            <a:srgbClr val="FF0000"/>
                          </a:solidFill>
                        </a:rPr>
                        <a:t> locus of control</a:t>
                      </a:r>
                      <a:endParaRPr lang="en-GB" dirty="0"/>
                    </a:p>
                    <a:p>
                      <a:pPr algn="ctr"/>
                      <a:endParaRPr lang="en-GB" dirty="0"/>
                    </a:p>
                  </a:txBody>
                  <a:tcPr/>
                </a:tc>
                <a:extLst>
                  <a:ext uri="{0D108BD9-81ED-4DB2-BD59-A6C34878D82A}">
                    <a16:rowId xmlns:a16="http://schemas.microsoft.com/office/drawing/2014/main" val="75515438"/>
                  </a:ext>
                </a:extLst>
              </a:tr>
            </a:tbl>
          </a:graphicData>
        </a:graphic>
      </p:graphicFrame>
    </p:spTree>
    <p:extLst>
      <p:ext uri="{BB962C8B-B14F-4D97-AF65-F5344CB8AC3E}">
        <p14:creationId xmlns:p14="http://schemas.microsoft.com/office/powerpoint/2010/main" val="1563458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hild wearing pink hat and sunglasses&#10;&#10;Description automatically generated">
            <a:extLst>
              <a:ext uri="{FF2B5EF4-FFF2-40B4-BE49-F238E27FC236}">
                <a16:creationId xmlns:a16="http://schemas.microsoft.com/office/drawing/2014/main" id="{81FE854E-374A-A4C2-6A24-4E42FBBAAA03}"/>
              </a:ext>
            </a:extLst>
          </p:cNvPr>
          <p:cNvPicPr>
            <a:picLocks noGrp="1" noChangeAspect="1"/>
          </p:cNvPicPr>
          <p:nvPr>
            <p:ph idx="1"/>
          </p:nvPr>
        </p:nvPicPr>
        <p:blipFill>
          <a:blip r:embed="rId2"/>
          <a:stretch>
            <a:fillRect/>
          </a:stretch>
        </p:blipFill>
        <p:spPr>
          <a:xfrm>
            <a:off x="488830" y="457200"/>
            <a:ext cx="11214339" cy="5943600"/>
          </a:xfrm>
          <a:prstGeom prst="rect">
            <a:avLst/>
          </a:prstGeom>
        </p:spPr>
      </p:pic>
      <p:sp>
        <p:nvSpPr>
          <p:cNvPr id="6" name="Rectangle 5">
            <a:extLst>
              <a:ext uri="{FF2B5EF4-FFF2-40B4-BE49-F238E27FC236}">
                <a16:creationId xmlns:a16="http://schemas.microsoft.com/office/drawing/2014/main" id="{EE2E1099-9330-A4CA-3787-64D975AD1354}"/>
              </a:ext>
            </a:extLst>
          </p:cNvPr>
          <p:cNvSpPr/>
          <p:nvPr/>
        </p:nvSpPr>
        <p:spPr>
          <a:xfrm>
            <a:off x="10100603" y="5190978"/>
            <a:ext cx="1547446" cy="116761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843690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the research says about self-efficacy:</a:t>
            </a:r>
          </a:p>
        </p:txBody>
      </p:sp>
      <p:sp>
        <p:nvSpPr>
          <p:cNvPr id="3" name="Content Placeholder 2"/>
          <p:cNvSpPr>
            <a:spLocks noGrp="1"/>
          </p:cNvSpPr>
          <p:nvPr>
            <p:ph idx="1"/>
          </p:nvPr>
        </p:nvSpPr>
        <p:spPr>
          <a:xfrm>
            <a:off x="400594" y="1825625"/>
            <a:ext cx="10953206" cy="4351338"/>
          </a:xfrm>
        </p:spPr>
        <p:txBody>
          <a:bodyPr>
            <a:normAutofit/>
          </a:bodyPr>
          <a:lstStyle/>
          <a:p>
            <a:pPr marL="0" indent="0">
              <a:buNone/>
            </a:pPr>
            <a:r>
              <a:rPr lang="en-GB" dirty="0"/>
              <a:t>A large body of research (Feinstein 2000, Gutman and Schoon 2013) has shown that some </a:t>
            </a:r>
            <a:r>
              <a:rPr lang="en-GB" dirty="0">
                <a:solidFill>
                  <a:srgbClr val="FF0000"/>
                </a:solidFill>
              </a:rPr>
              <a:t>non- cognitive skills </a:t>
            </a:r>
            <a:r>
              <a:rPr lang="en-GB" dirty="0"/>
              <a:t>( </a:t>
            </a:r>
            <a:r>
              <a:rPr lang="en-GB" dirty="0">
                <a:solidFill>
                  <a:srgbClr val="FF0000"/>
                </a:solidFill>
              </a:rPr>
              <a:t>the ability to focus attention and have internal locus contro</a:t>
            </a:r>
            <a:r>
              <a:rPr lang="en-GB" dirty="0"/>
              <a:t>l) are </a:t>
            </a:r>
            <a:r>
              <a:rPr lang="en-GB" dirty="0">
                <a:solidFill>
                  <a:srgbClr val="FF0000"/>
                </a:solidFill>
              </a:rPr>
              <a:t>almost as </a:t>
            </a:r>
            <a:r>
              <a:rPr lang="en-GB" dirty="0"/>
              <a:t>important as cognitive skills for achieving educational qualifications by the age of 26.</a:t>
            </a:r>
          </a:p>
          <a:p>
            <a:pPr marL="0" indent="0">
              <a:buNone/>
            </a:pPr>
            <a:endParaRPr lang="en-GB" dirty="0"/>
          </a:p>
          <a:p>
            <a:pPr marL="0" indent="0">
              <a:buNone/>
            </a:pPr>
            <a:r>
              <a:rPr lang="en-GB" dirty="0"/>
              <a:t>Schunk 1981 found that self-efficacy explained nearly a quarter of the score on a later mathematics test, taking in to account for prior mathematics achievement.</a:t>
            </a:r>
          </a:p>
          <a:p>
            <a:pPr marL="0" indent="0">
              <a:buNone/>
            </a:pPr>
            <a:endParaRPr lang="en-GB" dirty="0"/>
          </a:p>
        </p:txBody>
      </p:sp>
      <p:pic>
        <p:nvPicPr>
          <p:cNvPr id="4" name="Content Placeholder 3"/>
          <p:cNvPicPr>
            <a:picLocks noChangeAspect="1"/>
          </p:cNvPicPr>
          <p:nvPr/>
        </p:nvPicPr>
        <p:blipFill>
          <a:blip r:embed="rId2"/>
          <a:stretch>
            <a:fillRect/>
          </a:stretch>
        </p:blipFill>
        <p:spPr>
          <a:xfrm>
            <a:off x="10947538" y="79303"/>
            <a:ext cx="1100685" cy="1678854"/>
          </a:xfrm>
          <a:prstGeom prst="rect">
            <a:avLst/>
          </a:prstGeom>
        </p:spPr>
      </p:pic>
    </p:spTree>
    <p:extLst>
      <p:ext uri="{BB962C8B-B14F-4D97-AF65-F5344CB8AC3E}">
        <p14:creationId xmlns:p14="http://schemas.microsoft.com/office/powerpoint/2010/main" val="2692239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F1FFA9-D672-408C-9220-ADEEC6ABD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898B8F-031A-5920-4E2A-A05507780EC7}"/>
              </a:ext>
            </a:extLst>
          </p:cNvPr>
          <p:cNvSpPr>
            <a:spLocks noGrp="1"/>
          </p:cNvSpPr>
          <p:nvPr>
            <p:ph type="title"/>
          </p:nvPr>
        </p:nvSpPr>
        <p:spPr>
          <a:xfrm>
            <a:off x="1471248" y="-288000"/>
            <a:ext cx="3816095" cy="1938076"/>
          </a:xfrm>
        </p:spPr>
        <p:txBody>
          <a:bodyPr>
            <a:normAutofit/>
          </a:bodyPr>
          <a:lstStyle/>
          <a:p>
            <a:r>
              <a:rPr lang="en-GB" dirty="0"/>
              <a:t>Reflection</a:t>
            </a:r>
          </a:p>
        </p:txBody>
      </p:sp>
      <p:sp>
        <p:nvSpPr>
          <p:cNvPr id="3" name="Content Placeholder 2">
            <a:extLst>
              <a:ext uri="{FF2B5EF4-FFF2-40B4-BE49-F238E27FC236}">
                <a16:creationId xmlns:a16="http://schemas.microsoft.com/office/drawing/2014/main" id="{6ABA18ED-6355-81C2-685E-0715C7FA71B4}"/>
              </a:ext>
            </a:extLst>
          </p:cNvPr>
          <p:cNvSpPr>
            <a:spLocks noGrp="1"/>
          </p:cNvSpPr>
          <p:nvPr>
            <p:ph idx="1"/>
          </p:nvPr>
        </p:nvSpPr>
        <p:spPr>
          <a:xfrm>
            <a:off x="342565" y="1374494"/>
            <a:ext cx="4679601" cy="4109011"/>
          </a:xfrm>
        </p:spPr>
        <p:txBody>
          <a:bodyPr>
            <a:noAutofit/>
          </a:bodyPr>
          <a:lstStyle/>
          <a:p>
            <a:pPr marL="0" indent="0">
              <a:buNone/>
            </a:pPr>
            <a:r>
              <a:rPr lang="en-GB" dirty="0"/>
              <a:t>Take your own self-efficacy test!</a:t>
            </a:r>
          </a:p>
          <a:p>
            <a:pPr marL="0" indent="0">
              <a:buNone/>
            </a:pPr>
            <a:r>
              <a:rPr lang="en-GB" dirty="0"/>
              <a:t>First think of a job you got, a promotion you received, or any other success in your life small or large.</a:t>
            </a:r>
          </a:p>
          <a:p>
            <a:pPr marL="0" indent="0">
              <a:buNone/>
            </a:pPr>
            <a:r>
              <a:rPr lang="en-GB" dirty="0"/>
              <a:t>Then complete the sentence:</a:t>
            </a:r>
          </a:p>
          <a:p>
            <a:pPr marL="0" indent="0">
              <a:buNone/>
            </a:pPr>
            <a:r>
              <a:rPr lang="en-GB" dirty="0"/>
              <a:t>I succeeded in _____________ because__________________.</a:t>
            </a:r>
          </a:p>
        </p:txBody>
      </p:sp>
      <p:pic>
        <p:nvPicPr>
          <p:cNvPr id="6" name="Content Placeholder 3"/>
          <p:cNvPicPr>
            <a:picLocks noChangeAspect="1"/>
          </p:cNvPicPr>
          <p:nvPr/>
        </p:nvPicPr>
        <p:blipFill>
          <a:blip r:embed="rId2"/>
          <a:srcRect t="8877" r="1" b="57919"/>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Picture 4" descr="Glasses on top of a book">
            <a:extLst>
              <a:ext uri="{FF2B5EF4-FFF2-40B4-BE49-F238E27FC236}">
                <a16:creationId xmlns:a16="http://schemas.microsoft.com/office/drawing/2014/main" id="{F2AA0BA8-4286-92D5-040F-0643C61E5D35}"/>
              </a:ext>
            </a:extLst>
          </p:cNvPr>
          <p:cNvPicPr>
            <a:picLocks noChangeAspect="1"/>
          </p:cNvPicPr>
          <p:nvPr/>
        </p:nvPicPr>
        <p:blipFill rotWithShape="1">
          <a:blip r:embed="rId3"/>
          <a:srcRect t="24921" b="13367"/>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31281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A153812-C9E2-EA29-643F-EB8DF65DFEE2}"/>
              </a:ext>
            </a:extLst>
          </p:cNvPr>
          <p:cNvPicPr>
            <a:picLocks noGrp="1" noChangeAspect="1"/>
          </p:cNvPicPr>
          <p:nvPr>
            <p:ph idx="1"/>
          </p:nvPr>
        </p:nvPicPr>
        <p:blipFill>
          <a:blip r:embed="rId2"/>
          <a:stretch>
            <a:fillRect/>
          </a:stretch>
        </p:blipFill>
        <p:spPr>
          <a:xfrm>
            <a:off x="643156" y="457200"/>
            <a:ext cx="10905688" cy="5943600"/>
          </a:xfrm>
          <a:prstGeom prst="rect">
            <a:avLst/>
          </a:prstGeom>
        </p:spPr>
      </p:pic>
    </p:spTree>
    <p:extLst>
      <p:ext uri="{BB962C8B-B14F-4D97-AF65-F5344CB8AC3E}">
        <p14:creationId xmlns:p14="http://schemas.microsoft.com/office/powerpoint/2010/main" val="842830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Apostle mean?</a:t>
            </a:r>
          </a:p>
        </p:txBody>
      </p:sp>
      <p:sp>
        <p:nvSpPr>
          <p:cNvPr id="3" name="Content Placeholder 2"/>
          <p:cNvSpPr>
            <a:spLocks noGrp="1"/>
          </p:cNvSpPr>
          <p:nvPr>
            <p:ph idx="1"/>
          </p:nvPr>
        </p:nvSpPr>
        <p:spPr/>
        <p:txBody>
          <a:bodyPr>
            <a:normAutofit/>
          </a:bodyPr>
          <a:lstStyle/>
          <a:p>
            <a:pPr marL="0" indent="0">
              <a:buNone/>
            </a:pPr>
            <a:r>
              <a:rPr lang="en-GB" dirty="0"/>
              <a:t>One sent on a mission</a:t>
            </a:r>
          </a:p>
          <a:p>
            <a:pPr marL="0" indent="0">
              <a:buNone/>
            </a:pPr>
            <a:r>
              <a:rPr lang="en-GB" dirty="0"/>
              <a:t>One who is sent out.</a:t>
            </a:r>
          </a:p>
          <a:p>
            <a:pPr marL="0" indent="0">
              <a:buNone/>
            </a:pPr>
            <a:r>
              <a:rPr lang="en-GB" dirty="0"/>
              <a:t>Derived from Classical Greek ἀπ</a:t>
            </a:r>
            <a:r>
              <a:rPr lang="en-GB" dirty="0" err="1"/>
              <a:t>όστολος</a:t>
            </a:r>
            <a:r>
              <a:rPr lang="en-GB" dirty="0"/>
              <a:t> (</a:t>
            </a:r>
            <a:r>
              <a:rPr lang="en-GB" dirty="0" err="1"/>
              <a:t>apóstolos</a:t>
            </a:r>
            <a:r>
              <a:rPr lang="en-GB" dirty="0"/>
              <a:t>), meaning "one who is sent off", from </a:t>
            </a:r>
            <a:r>
              <a:rPr lang="en-GB" dirty="0" err="1"/>
              <a:t>στέλλειν</a:t>
            </a:r>
            <a:r>
              <a:rPr lang="en-GB" dirty="0"/>
              <a:t> ("</a:t>
            </a:r>
            <a:r>
              <a:rPr lang="en-GB" dirty="0" err="1"/>
              <a:t>stellein</a:t>
            </a:r>
            <a:r>
              <a:rPr lang="en-GB" dirty="0"/>
              <a:t>"), "to send" + από (</a:t>
            </a:r>
            <a:r>
              <a:rPr lang="en-GB" dirty="0" err="1"/>
              <a:t>apó</a:t>
            </a:r>
            <a:r>
              <a:rPr lang="en-GB" dirty="0"/>
              <a:t>), "off, away from". The literal meaning in English is therefore an "emissary" (from the Latin </a:t>
            </a:r>
            <a:r>
              <a:rPr lang="en-GB" dirty="0" err="1"/>
              <a:t>mittere</a:t>
            </a:r>
            <a:r>
              <a:rPr lang="en-GB" dirty="0"/>
              <a:t>, "to send", and ex, "from, out, off".</a:t>
            </a:r>
          </a:p>
          <a:p>
            <a:pPr marL="0" indent="0">
              <a:buNone/>
            </a:pPr>
            <a:r>
              <a:rPr lang="en-GB" dirty="0"/>
              <a:t>messenger, witness , disciple, evangelist, follower , missionary, ambassador, disciple of Jesus. </a:t>
            </a:r>
          </a:p>
          <a:p>
            <a:pPr marL="0" indent="0">
              <a:buNone/>
            </a:pPr>
            <a:endParaRPr lang="en-GB" dirty="0"/>
          </a:p>
        </p:txBody>
      </p:sp>
    </p:spTree>
    <p:extLst>
      <p:ext uri="{BB962C8B-B14F-4D97-AF65-F5344CB8AC3E}">
        <p14:creationId xmlns:p14="http://schemas.microsoft.com/office/powerpoint/2010/main" val="1797134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397" y="502020"/>
            <a:ext cx="5323715" cy="1642970"/>
          </a:xfrm>
        </p:spPr>
        <p:txBody>
          <a:bodyPr anchor="b">
            <a:normAutofit/>
          </a:bodyPr>
          <a:lstStyle/>
          <a:p>
            <a:r>
              <a:rPr lang="en-GB" sz="4000"/>
              <a:t>The seven secrets of building self-efficacy</a:t>
            </a:r>
          </a:p>
        </p:txBody>
      </p:sp>
      <p:sp>
        <p:nvSpPr>
          <p:cNvPr id="3" name="Content Placeholder 2"/>
          <p:cNvSpPr>
            <a:spLocks noGrp="1"/>
          </p:cNvSpPr>
          <p:nvPr>
            <p:ph idx="1"/>
          </p:nvPr>
        </p:nvSpPr>
        <p:spPr>
          <a:xfrm>
            <a:off x="457201" y="2647010"/>
            <a:ext cx="6521166" cy="3535083"/>
          </a:xfrm>
        </p:spPr>
        <p:txBody>
          <a:bodyPr anchor="t">
            <a:normAutofit/>
          </a:bodyPr>
          <a:lstStyle/>
          <a:p>
            <a:pPr marL="0" indent="0">
              <a:buNone/>
            </a:pPr>
            <a:r>
              <a:rPr lang="en-GB" sz="2000" b="1" dirty="0"/>
              <a:t>Number One: The words we use</a:t>
            </a:r>
          </a:p>
          <a:p>
            <a:pPr marL="0" indent="0">
              <a:buNone/>
            </a:pPr>
            <a:r>
              <a:rPr lang="en-GB" sz="2000" b="1" dirty="0">
                <a:solidFill>
                  <a:srgbClr val="00B0F0"/>
                </a:solidFill>
              </a:rPr>
              <a:t>Strategic praise for effort and strategies that than success</a:t>
            </a:r>
          </a:p>
          <a:p>
            <a:pPr marL="0" indent="0">
              <a:buNone/>
            </a:pPr>
            <a:r>
              <a:rPr lang="en-GB" sz="1800" dirty="0"/>
              <a:t>When we praise children or tell them something wasn’t as good as it should be we want them to attribute both success and failure to things they can change- such as how much effort they put in or the strategies they used rather than things that are out of their control </a:t>
            </a:r>
            <a:endParaRPr lang="en-GB" sz="1800" dirty="0" smtClean="0"/>
          </a:p>
          <a:p>
            <a:pPr marL="0" indent="0">
              <a:buNone/>
            </a:pPr>
            <a:r>
              <a:rPr lang="en-GB" sz="1800" dirty="0" smtClean="0"/>
              <a:t>( </a:t>
            </a:r>
            <a:r>
              <a:rPr lang="en-GB" sz="1800" dirty="0"/>
              <a:t>like luck, ability or not having been taught particular content.)</a:t>
            </a:r>
          </a:p>
          <a:p>
            <a:pPr marL="0" indent="0">
              <a:buNone/>
            </a:pPr>
            <a:r>
              <a:rPr lang="en-GB" sz="1800" dirty="0"/>
              <a:t>Carol Dwek’s 1998 research on using language of intelligence praise, effort praise and neutral praise showed an increase in the performance of children who were given effort </a:t>
            </a:r>
            <a:r>
              <a:rPr lang="en-GB" sz="1800" dirty="0" err="1" smtClean="0"/>
              <a:t>praise.Praise</a:t>
            </a:r>
            <a:r>
              <a:rPr lang="en-GB" sz="1800" dirty="0" smtClean="0"/>
              <a:t> </a:t>
            </a:r>
            <a:r>
              <a:rPr lang="en-GB" sz="1800" dirty="0"/>
              <a:t>for effort and strategies!!</a:t>
            </a:r>
          </a:p>
        </p:txBody>
      </p:sp>
      <p:sp>
        <p:nvSpPr>
          <p:cNvPr id="22" name="Rectangle 21">
            <a:extLst>
              <a:ext uri="{FF2B5EF4-FFF2-40B4-BE49-F238E27FC236}">
                <a16:creationId xmlns:a16="http://schemas.microsoft.com/office/drawing/2014/main"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ChangeAspect="1"/>
          </p:cNvPicPr>
          <p:nvPr/>
        </p:nvPicPr>
        <p:blipFill>
          <a:blip r:embed="rId2"/>
          <a:stretch>
            <a:fillRect/>
          </a:stretch>
        </p:blipFill>
        <p:spPr>
          <a:xfrm>
            <a:off x="7500240" y="909081"/>
            <a:ext cx="3321983" cy="5071731"/>
          </a:xfrm>
          <a:prstGeom prst="rect">
            <a:avLst/>
          </a:prstGeom>
        </p:spPr>
      </p:pic>
    </p:spTree>
    <p:extLst>
      <p:ext uri="{BB962C8B-B14F-4D97-AF65-F5344CB8AC3E}">
        <p14:creationId xmlns:p14="http://schemas.microsoft.com/office/powerpoint/2010/main" val="2087560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by </a:t>
            </a:r>
            <a:r>
              <a:rPr lang="en-GB" dirty="0" err="1"/>
              <a:t>Dweck</a:t>
            </a:r>
            <a:r>
              <a:rPr lang="en-GB" dirty="0"/>
              <a:t> 1998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7559400"/>
              </p:ext>
            </p:extLst>
          </p:nvPr>
        </p:nvGraphicFramePr>
        <p:xfrm>
          <a:off x="838200" y="1825625"/>
          <a:ext cx="10515600" cy="1651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538751596"/>
                    </a:ext>
                  </a:extLst>
                </a:gridCol>
                <a:gridCol w="5257800">
                  <a:extLst>
                    <a:ext uri="{9D8B030D-6E8A-4147-A177-3AD203B41FA5}">
                      <a16:colId xmlns:a16="http://schemas.microsoft.com/office/drawing/2014/main" val="3916918807"/>
                    </a:ext>
                  </a:extLst>
                </a:gridCol>
              </a:tblGrid>
              <a:tr h="370840">
                <a:tc>
                  <a:txBody>
                    <a:bodyPr/>
                    <a:lstStyle/>
                    <a:p>
                      <a:r>
                        <a:rPr lang="en-GB" dirty="0"/>
                        <a:t>Intelligence praise</a:t>
                      </a:r>
                    </a:p>
                  </a:txBody>
                  <a:tcPr/>
                </a:tc>
                <a:tc>
                  <a:txBody>
                    <a:bodyPr/>
                    <a:lstStyle/>
                    <a:p>
                      <a:r>
                        <a:rPr lang="en-GB" dirty="0"/>
                        <a:t>That’s a really high score,</a:t>
                      </a:r>
                      <a:r>
                        <a:rPr lang="en-GB" baseline="0" dirty="0"/>
                        <a:t> you must be very smart at these problems</a:t>
                      </a:r>
                      <a:endParaRPr lang="en-GB" dirty="0"/>
                    </a:p>
                  </a:txBody>
                  <a:tcPr/>
                </a:tc>
                <a:extLst>
                  <a:ext uri="{0D108BD9-81ED-4DB2-BD59-A6C34878D82A}">
                    <a16:rowId xmlns:a16="http://schemas.microsoft.com/office/drawing/2014/main" val="2752863692"/>
                  </a:ext>
                </a:extLst>
              </a:tr>
              <a:tr h="370840">
                <a:tc>
                  <a:txBody>
                    <a:bodyPr/>
                    <a:lstStyle/>
                    <a:p>
                      <a:r>
                        <a:rPr lang="en-GB" dirty="0"/>
                        <a:t>Effort praise</a:t>
                      </a:r>
                    </a:p>
                  </a:txBody>
                  <a:tcPr/>
                </a:tc>
                <a:tc>
                  <a:txBody>
                    <a:bodyPr/>
                    <a:lstStyle/>
                    <a:p>
                      <a:r>
                        <a:rPr lang="en-GB" dirty="0"/>
                        <a:t>That’s a really high score, you must have worked hard at these problems</a:t>
                      </a:r>
                    </a:p>
                  </a:txBody>
                  <a:tcPr/>
                </a:tc>
                <a:extLst>
                  <a:ext uri="{0D108BD9-81ED-4DB2-BD59-A6C34878D82A}">
                    <a16:rowId xmlns:a16="http://schemas.microsoft.com/office/drawing/2014/main" val="1662044916"/>
                  </a:ext>
                </a:extLst>
              </a:tr>
              <a:tr h="370840">
                <a:tc>
                  <a:txBody>
                    <a:bodyPr/>
                    <a:lstStyle/>
                    <a:p>
                      <a:r>
                        <a:rPr lang="en-GB" dirty="0"/>
                        <a:t>Neutral praise</a:t>
                      </a:r>
                    </a:p>
                  </a:txBody>
                  <a:tcPr/>
                </a:tc>
                <a:tc>
                  <a:txBody>
                    <a:bodyPr/>
                    <a:lstStyle/>
                    <a:p>
                      <a:r>
                        <a:rPr lang="en-GB" dirty="0"/>
                        <a:t>That’s a really high score.</a:t>
                      </a:r>
                    </a:p>
                  </a:txBody>
                  <a:tcPr/>
                </a:tc>
                <a:extLst>
                  <a:ext uri="{0D108BD9-81ED-4DB2-BD59-A6C34878D82A}">
                    <a16:rowId xmlns:a16="http://schemas.microsoft.com/office/drawing/2014/main" val="164210865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5978477"/>
              </p:ext>
            </p:extLst>
          </p:nvPr>
        </p:nvGraphicFramePr>
        <p:xfrm>
          <a:off x="838200" y="3778320"/>
          <a:ext cx="10691192" cy="1752600"/>
        </p:xfrm>
        <a:graphic>
          <a:graphicData uri="http://schemas.openxmlformats.org/drawingml/2006/table">
            <a:tbl>
              <a:tblPr firstRow="1" bandRow="1">
                <a:tableStyleId>{5C22544A-7EE6-4342-B048-85BDC9FD1C3A}</a:tableStyleId>
              </a:tblPr>
              <a:tblGrid>
                <a:gridCol w="5345596">
                  <a:extLst>
                    <a:ext uri="{9D8B030D-6E8A-4147-A177-3AD203B41FA5}">
                      <a16:colId xmlns:a16="http://schemas.microsoft.com/office/drawing/2014/main" val="349453736"/>
                    </a:ext>
                  </a:extLst>
                </a:gridCol>
                <a:gridCol w="5345596">
                  <a:extLst>
                    <a:ext uri="{9D8B030D-6E8A-4147-A177-3AD203B41FA5}">
                      <a16:colId xmlns:a16="http://schemas.microsoft.com/office/drawing/2014/main" val="2605558732"/>
                    </a:ext>
                  </a:extLst>
                </a:gridCol>
              </a:tblGrid>
              <a:tr h="370840">
                <a:tc>
                  <a:txBody>
                    <a:bodyPr/>
                    <a:lstStyle/>
                    <a:p>
                      <a:endParaRPr lang="en-GB" dirty="0"/>
                    </a:p>
                  </a:txBody>
                  <a:tcPr/>
                </a:tc>
                <a:tc>
                  <a:txBody>
                    <a:bodyPr/>
                    <a:lstStyle/>
                    <a:p>
                      <a:r>
                        <a:rPr lang="en-GB" dirty="0"/>
                        <a:t>Results</a:t>
                      </a:r>
                      <a:r>
                        <a:rPr lang="en-GB" baseline="0" dirty="0"/>
                        <a:t> of the research</a:t>
                      </a:r>
                      <a:endParaRPr lang="en-GB" dirty="0"/>
                    </a:p>
                  </a:txBody>
                  <a:tcPr/>
                </a:tc>
                <a:extLst>
                  <a:ext uri="{0D108BD9-81ED-4DB2-BD59-A6C34878D82A}">
                    <a16:rowId xmlns:a16="http://schemas.microsoft.com/office/drawing/2014/main" val="726111286"/>
                  </a:ext>
                </a:extLst>
              </a:tr>
              <a:tr h="370840">
                <a:tc>
                  <a:txBody>
                    <a:bodyPr/>
                    <a:lstStyle/>
                    <a:p>
                      <a:r>
                        <a:rPr lang="en-GB" dirty="0"/>
                        <a:t>Intelligence</a:t>
                      </a:r>
                      <a:r>
                        <a:rPr lang="en-GB" baseline="0" dirty="0"/>
                        <a:t> praise</a:t>
                      </a:r>
                      <a:endParaRPr lang="en-GB" dirty="0"/>
                    </a:p>
                  </a:txBody>
                  <a:tcPr/>
                </a:tc>
                <a:tc>
                  <a:txBody>
                    <a:bodyPr/>
                    <a:lstStyle/>
                    <a:p>
                      <a:r>
                        <a:rPr lang="en-GB" dirty="0"/>
                        <a:t>Solved 30% fewer</a:t>
                      </a:r>
                      <a:r>
                        <a:rPr lang="en-GB" baseline="0" dirty="0"/>
                        <a:t> problems and asked to do only easy problems from then on. </a:t>
                      </a:r>
                      <a:endParaRPr lang="en-GB" dirty="0"/>
                    </a:p>
                  </a:txBody>
                  <a:tcPr/>
                </a:tc>
                <a:extLst>
                  <a:ext uri="{0D108BD9-81ED-4DB2-BD59-A6C34878D82A}">
                    <a16:rowId xmlns:a16="http://schemas.microsoft.com/office/drawing/2014/main" val="2129332191"/>
                  </a:ext>
                </a:extLst>
              </a:tr>
              <a:tr h="370840">
                <a:tc>
                  <a:txBody>
                    <a:bodyPr/>
                    <a:lstStyle/>
                    <a:p>
                      <a:r>
                        <a:rPr lang="en-GB" dirty="0"/>
                        <a:t>Effort praise</a:t>
                      </a:r>
                    </a:p>
                  </a:txBody>
                  <a:tcPr/>
                </a:tc>
                <a:tc>
                  <a:txBody>
                    <a:bodyPr/>
                    <a:lstStyle/>
                    <a:p>
                      <a:r>
                        <a:rPr lang="en-GB" dirty="0"/>
                        <a:t>Did better and asked to do</a:t>
                      </a:r>
                      <a:r>
                        <a:rPr lang="en-GB" baseline="0" dirty="0"/>
                        <a:t> more challenging problems</a:t>
                      </a:r>
                      <a:endParaRPr lang="en-GB" dirty="0"/>
                    </a:p>
                  </a:txBody>
                  <a:tcPr/>
                </a:tc>
                <a:extLst>
                  <a:ext uri="{0D108BD9-81ED-4DB2-BD59-A6C34878D82A}">
                    <a16:rowId xmlns:a16="http://schemas.microsoft.com/office/drawing/2014/main" val="1001053549"/>
                  </a:ext>
                </a:extLst>
              </a:tr>
              <a:tr h="370840">
                <a:tc>
                  <a:txBody>
                    <a:bodyPr/>
                    <a:lstStyle/>
                    <a:p>
                      <a:r>
                        <a:rPr lang="en-GB" dirty="0"/>
                        <a:t>Neutral praise</a:t>
                      </a:r>
                    </a:p>
                  </a:txBody>
                  <a:tcPr/>
                </a:tc>
                <a:tc>
                  <a:txBody>
                    <a:bodyPr/>
                    <a:lstStyle/>
                    <a:p>
                      <a:r>
                        <a:rPr lang="en-GB" dirty="0"/>
                        <a:t>No better or worse when challenged</a:t>
                      </a:r>
                    </a:p>
                  </a:txBody>
                  <a:tcPr/>
                </a:tc>
                <a:extLst>
                  <a:ext uri="{0D108BD9-81ED-4DB2-BD59-A6C34878D82A}">
                    <a16:rowId xmlns:a16="http://schemas.microsoft.com/office/drawing/2014/main" val="22006371"/>
                  </a:ext>
                </a:extLst>
              </a:tr>
            </a:tbl>
          </a:graphicData>
        </a:graphic>
      </p:graphicFrame>
      <p:sp>
        <p:nvSpPr>
          <p:cNvPr id="6" name="TextBox 5"/>
          <p:cNvSpPr txBox="1"/>
          <p:nvPr/>
        </p:nvSpPr>
        <p:spPr>
          <a:xfrm>
            <a:off x="646043" y="5744817"/>
            <a:ext cx="10187610" cy="646331"/>
          </a:xfrm>
          <a:prstGeom prst="rect">
            <a:avLst/>
          </a:prstGeom>
          <a:noFill/>
        </p:spPr>
        <p:txBody>
          <a:bodyPr wrap="square" rtlCol="0">
            <a:spAutoFit/>
          </a:bodyPr>
          <a:lstStyle/>
          <a:p>
            <a:r>
              <a:rPr lang="en-GB" dirty="0"/>
              <a:t>Being praised for ability and then having that belief in their own ability challenged by tougher tasks led them to avoid future challenge- and thus future learning.</a:t>
            </a:r>
          </a:p>
        </p:txBody>
      </p:sp>
    </p:spTree>
    <p:extLst>
      <p:ext uri="{BB962C8B-B14F-4D97-AF65-F5344CB8AC3E}">
        <p14:creationId xmlns:p14="http://schemas.microsoft.com/office/powerpoint/2010/main" val="2068419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b="1" dirty="0"/>
              <a:t>Praising strategies and effort:</a:t>
            </a:r>
            <a:br>
              <a:rPr lang="en-GB" sz="3100" b="1" dirty="0"/>
            </a:br>
            <a:r>
              <a:rPr lang="en-GB" sz="3100" b="1" dirty="0"/>
              <a:t>The aim is not to make children feel good but make them feel powerful in their own lives and learning</a:t>
            </a:r>
            <a:r>
              <a:rPr lang="en-GB"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4107017"/>
              </p:ext>
            </p:extLst>
          </p:nvPr>
        </p:nvGraphicFramePr>
        <p:xfrm>
          <a:off x="838200" y="1825625"/>
          <a:ext cx="10515600" cy="4587240"/>
        </p:xfrm>
        <a:graphic>
          <a:graphicData uri="http://schemas.openxmlformats.org/drawingml/2006/table">
            <a:tbl>
              <a:tblPr firstRow="1" bandRow="1">
                <a:tableStyleId>{5C22544A-7EE6-4342-B048-85BDC9FD1C3A}</a:tableStyleId>
              </a:tblPr>
              <a:tblGrid>
                <a:gridCol w="2560782">
                  <a:extLst>
                    <a:ext uri="{9D8B030D-6E8A-4147-A177-3AD203B41FA5}">
                      <a16:colId xmlns:a16="http://schemas.microsoft.com/office/drawing/2014/main" val="3778905351"/>
                    </a:ext>
                  </a:extLst>
                </a:gridCol>
                <a:gridCol w="7954818">
                  <a:extLst>
                    <a:ext uri="{9D8B030D-6E8A-4147-A177-3AD203B41FA5}">
                      <a16:colId xmlns:a16="http://schemas.microsoft.com/office/drawing/2014/main" val="2162290300"/>
                    </a:ext>
                  </a:extLst>
                </a:gridCol>
              </a:tblGrid>
              <a:tr h="370840">
                <a:tc>
                  <a:txBody>
                    <a:bodyPr/>
                    <a:lstStyle/>
                    <a:p>
                      <a:r>
                        <a:rPr lang="en-GB" dirty="0"/>
                        <a:t>Praising success</a:t>
                      </a:r>
                    </a:p>
                  </a:txBody>
                  <a:tcPr/>
                </a:tc>
                <a:tc>
                  <a:txBody>
                    <a:bodyPr/>
                    <a:lstStyle/>
                    <a:p>
                      <a:r>
                        <a:rPr lang="en-GB" dirty="0"/>
                        <a:t>Promoting Self-Efficacy</a:t>
                      </a:r>
                    </a:p>
                  </a:txBody>
                  <a:tcPr/>
                </a:tc>
                <a:extLst>
                  <a:ext uri="{0D108BD9-81ED-4DB2-BD59-A6C34878D82A}">
                    <a16:rowId xmlns:a16="http://schemas.microsoft.com/office/drawing/2014/main" val="2314211077"/>
                  </a:ext>
                </a:extLst>
              </a:tr>
              <a:tr h="370840">
                <a:tc>
                  <a:txBody>
                    <a:bodyPr/>
                    <a:lstStyle/>
                    <a:p>
                      <a:r>
                        <a:rPr lang="en-GB" dirty="0"/>
                        <a:t>Lovely!</a:t>
                      </a:r>
                      <a:r>
                        <a:rPr lang="en-GB" baseline="0" dirty="0"/>
                        <a:t> Well done! Brilliant! Clever you!</a:t>
                      </a:r>
                      <a:endParaRPr lang="en-GB" dirty="0"/>
                    </a:p>
                  </a:txBody>
                  <a:tcPr/>
                </a:tc>
                <a:tc>
                  <a:txBody>
                    <a:bodyPr/>
                    <a:lstStyle/>
                    <a:p>
                      <a:r>
                        <a:rPr lang="en-GB" dirty="0"/>
                        <a:t>Well done for getting stuck</a:t>
                      </a:r>
                      <a:r>
                        <a:rPr lang="en-GB" baseline="0" dirty="0"/>
                        <a:t> into learning your spellings this week- you must have practised every day at home.</a:t>
                      </a:r>
                    </a:p>
                    <a:p>
                      <a:endParaRPr lang="en-GB" dirty="0"/>
                    </a:p>
                  </a:txBody>
                  <a:tcPr/>
                </a:tc>
                <a:extLst>
                  <a:ext uri="{0D108BD9-81ED-4DB2-BD59-A6C34878D82A}">
                    <a16:rowId xmlns:a16="http://schemas.microsoft.com/office/drawing/2014/main" val="641033167"/>
                  </a:ext>
                </a:extLst>
              </a:tr>
              <a:tr h="370840">
                <a:tc>
                  <a:txBody>
                    <a:bodyPr/>
                    <a:lstStyle/>
                    <a:p>
                      <a:endParaRPr lang="en-GB"/>
                    </a:p>
                  </a:txBody>
                  <a:tcPr/>
                </a:tc>
                <a:tc>
                  <a:txBody>
                    <a:bodyPr/>
                    <a:lstStyle/>
                    <a:p>
                      <a:r>
                        <a:rPr lang="en-GB" dirty="0"/>
                        <a:t>You’ve put</a:t>
                      </a:r>
                      <a:r>
                        <a:rPr lang="en-GB" baseline="0" dirty="0"/>
                        <a:t> a lot of hard work into your maths lately and it is paying off.</a:t>
                      </a:r>
                      <a:endParaRPr lang="en-GB" dirty="0"/>
                    </a:p>
                  </a:txBody>
                  <a:tcPr/>
                </a:tc>
                <a:extLst>
                  <a:ext uri="{0D108BD9-81ED-4DB2-BD59-A6C34878D82A}">
                    <a16:rowId xmlns:a16="http://schemas.microsoft.com/office/drawing/2014/main" val="2556489171"/>
                  </a:ext>
                </a:extLst>
              </a:tr>
              <a:tr h="370840">
                <a:tc>
                  <a:txBody>
                    <a:bodyPr/>
                    <a:lstStyle/>
                    <a:p>
                      <a:endParaRPr lang="en-GB"/>
                    </a:p>
                  </a:txBody>
                  <a:tcPr/>
                </a:tc>
                <a:tc>
                  <a:txBody>
                    <a:bodyPr/>
                    <a:lstStyle/>
                    <a:p>
                      <a:r>
                        <a:rPr lang="en-GB" dirty="0"/>
                        <a:t>Well done</a:t>
                      </a:r>
                      <a:r>
                        <a:rPr lang="en-GB" baseline="0" dirty="0"/>
                        <a:t> for having a go at writing that word by yourself-you listened very carefully to the sounds.</a:t>
                      </a:r>
                      <a:endParaRPr lang="en-GB" dirty="0"/>
                    </a:p>
                  </a:txBody>
                  <a:tcPr/>
                </a:tc>
                <a:extLst>
                  <a:ext uri="{0D108BD9-81ED-4DB2-BD59-A6C34878D82A}">
                    <a16:rowId xmlns:a16="http://schemas.microsoft.com/office/drawing/2014/main" val="2018213095"/>
                  </a:ext>
                </a:extLst>
              </a:tr>
              <a:tr h="370840">
                <a:tc>
                  <a:txBody>
                    <a:bodyPr/>
                    <a:lstStyle/>
                    <a:p>
                      <a:r>
                        <a:rPr lang="en-GB" dirty="0"/>
                        <a:t>It’s always</a:t>
                      </a:r>
                      <a:r>
                        <a:rPr lang="en-GB" baseline="0" dirty="0"/>
                        <a:t> easier to win a match at home.</a:t>
                      </a:r>
                      <a:endParaRPr lang="en-GB" dirty="0"/>
                    </a:p>
                  </a:txBody>
                  <a:tcPr/>
                </a:tc>
                <a:tc>
                  <a:txBody>
                    <a:bodyPr/>
                    <a:lstStyle/>
                    <a:p>
                      <a:r>
                        <a:rPr lang="en-GB" dirty="0"/>
                        <a:t>Well yes, sometimes it is easier to win at home but what do you think you’ve been doing lately that helped you play well?</a:t>
                      </a:r>
                    </a:p>
                  </a:txBody>
                  <a:tcPr/>
                </a:tc>
                <a:extLst>
                  <a:ext uri="{0D108BD9-81ED-4DB2-BD59-A6C34878D82A}">
                    <a16:rowId xmlns:a16="http://schemas.microsoft.com/office/drawing/2014/main" val="1645144858"/>
                  </a:ext>
                </a:extLst>
              </a:tr>
              <a:tr h="370840">
                <a:tc>
                  <a:txBody>
                    <a:bodyPr/>
                    <a:lstStyle/>
                    <a:p>
                      <a:endParaRPr lang="en-GB" dirty="0"/>
                    </a:p>
                  </a:txBody>
                  <a:tcPr/>
                </a:tc>
                <a:tc>
                  <a:txBody>
                    <a:bodyPr/>
                    <a:lstStyle/>
                    <a:p>
                      <a:r>
                        <a:rPr lang="en-GB" dirty="0"/>
                        <a:t>So yesterday you didn’t let yourself get distracted for the first half of the lesson- what was it you did to help you focus?</a:t>
                      </a:r>
                    </a:p>
                  </a:txBody>
                  <a:tcPr/>
                </a:tc>
                <a:extLst>
                  <a:ext uri="{0D108BD9-81ED-4DB2-BD59-A6C34878D82A}">
                    <a16:rowId xmlns:a16="http://schemas.microsoft.com/office/drawing/2014/main" val="721240099"/>
                  </a:ext>
                </a:extLst>
              </a:tr>
              <a:tr h="370840">
                <a:tc>
                  <a:txBody>
                    <a:bodyPr/>
                    <a:lstStyle/>
                    <a:p>
                      <a:endParaRPr lang="en-GB" dirty="0"/>
                    </a:p>
                  </a:txBody>
                  <a:tcPr/>
                </a:tc>
                <a:tc>
                  <a:txBody>
                    <a:bodyPr/>
                    <a:lstStyle/>
                    <a:p>
                      <a:r>
                        <a:rPr lang="en-GB" dirty="0"/>
                        <a:t>You’ve really done</a:t>
                      </a:r>
                      <a:r>
                        <a:rPr lang="en-GB" baseline="0" dirty="0"/>
                        <a:t> </a:t>
                      </a:r>
                      <a:r>
                        <a:rPr lang="en-GB" dirty="0"/>
                        <a:t>well to get yourself to school every day lately-100% attendance up from</a:t>
                      </a:r>
                      <a:r>
                        <a:rPr lang="en-GB" baseline="0" dirty="0"/>
                        <a:t> 80% before. How did you do that?</a:t>
                      </a:r>
                      <a:endParaRPr lang="en-GB" dirty="0"/>
                    </a:p>
                  </a:txBody>
                  <a:tcPr/>
                </a:tc>
                <a:extLst>
                  <a:ext uri="{0D108BD9-81ED-4DB2-BD59-A6C34878D82A}">
                    <a16:rowId xmlns:a16="http://schemas.microsoft.com/office/drawing/2014/main" val="1708455338"/>
                  </a:ext>
                </a:extLst>
              </a:tr>
              <a:tr h="370840">
                <a:tc>
                  <a:txBody>
                    <a:bodyPr/>
                    <a:lstStyle/>
                    <a:p>
                      <a:endParaRPr lang="en-GB" dirty="0"/>
                    </a:p>
                  </a:txBody>
                  <a:tcPr/>
                </a:tc>
                <a:tc>
                  <a:txBody>
                    <a:bodyPr/>
                    <a:lstStyle/>
                    <a:p>
                      <a:r>
                        <a:rPr lang="en-GB" dirty="0"/>
                        <a:t>You showed persistence there; I noticed that you didn’t</a:t>
                      </a:r>
                      <a:r>
                        <a:rPr lang="en-GB" baseline="0" dirty="0"/>
                        <a:t> give up</a:t>
                      </a:r>
                      <a:endParaRPr lang="en-GB" dirty="0"/>
                    </a:p>
                  </a:txBody>
                  <a:tcPr/>
                </a:tc>
                <a:extLst>
                  <a:ext uri="{0D108BD9-81ED-4DB2-BD59-A6C34878D82A}">
                    <a16:rowId xmlns:a16="http://schemas.microsoft.com/office/drawing/2014/main" val="4245398722"/>
                  </a:ext>
                </a:extLst>
              </a:tr>
            </a:tbl>
          </a:graphicData>
        </a:graphic>
      </p:graphicFrame>
      <p:pic>
        <p:nvPicPr>
          <p:cNvPr id="5" name="Content Placeholder 3"/>
          <p:cNvPicPr>
            <a:picLocks noChangeAspect="1"/>
          </p:cNvPicPr>
          <p:nvPr/>
        </p:nvPicPr>
        <p:blipFill>
          <a:blip r:embed="rId2"/>
          <a:stretch>
            <a:fillRect/>
          </a:stretch>
        </p:blipFill>
        <p:spPr>
          <a:xfrm>
            <a:off x="11249429" y="5368200"/>
            <a:ext cx="942571" cy="1489800"/>
          </a:xfrm>
          <a:prstGeom prst="rect">
            <a:avLst/>
          </a:prstGeom>
        </p:spPr>
      </p:pic>
    </p:spTree>
    <p:extLst>
      <p:ext uri="{BB962C8B-B14F-4D97-AF65-F5344CB8AC3E}">
        <p14:creationId xmlns:p14="http://schemas.microsoft.com/office/powerpoint/2010/main" val="2922879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solidFill>
              </a:rPr>
              <a:t>Using Growth </a:t>
            </a:r>
            <a:r>
              <a:rPr lang="en-GB" b="1" dirty="0" err="1">
                <a:solidFill>
                  <a:schemeClr val="accent1"/>
                </a:solidFill>
              </a:rPr>
              <a:t>Mindset</a:t>
            </a:r>
            <a:r>
              <a:rPr lang="en-GB" b="1" dirty="0">
                <a:solidFill>
                  <a:schemeClr val="accent1"/>
                </a:solidFill>
              </a:rPr>
              <a:t> Language</a:t>
            </a:r>
            <a:br>
              <a:rPr lang="en-GB" b="1" dirty="0">
                <a:solidFill>
                  <a:schemeClr val="accent1"/>
                </a:solidFill>
              </a:rPr>
            </a:br>
            <a:endParaRPr lang="en-GB" dirty="0"/>
          </a:p>
        </p:txBody>
      </p:sp>
      <p:sp>
        <p:nvSpPr>
          <p:cNvPr id="3" name="Content Placeholder 2"/>
          <p:cNvSpPr>
            <a:spLocks noGrp="1"/>
          </p:cNvSpPr>
          <p:nvPr>
            <p:ph idx="1"/>
          </p:nvPr>
        </p:nvSpPr>
        <p:spPr/>
        <p:txBody>
          <a:bodyPr/>
          <a:lstStyle/>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722552881"/>
              </p:ext>
            </p:extLst>
          </p:nvPr>
        </p:nvGraphicFramePr>
        <p:xfrm>
          <a:off x="1242390" y="1825624"/>
          <a:ext cx="9253332" cy="4486275"/>
        </p:xfrm>
        <a:graphic>
          <a:graphicData uri="http://schemas.openxmlformats.org/drawingml/2006/table">
            <a:tbl>
              <a:tblPr firstRow="1" bandRow="1">
                <a:tableStyleId>{5C22544A-7EE6-4342-B048-85BDC9FD1C3A}</a:tableStyleId>
              </a:tblPr>
              <a:tblGrid>
                <a:gridCol w="4626666">
                  <a:extLst>
                    <a:ext uri="{9D8B030D-6E8A-4147-A177-3AD203B41FA5}">
                      <a16:colId xmlns:a16="http://schemas.microsoft.com/office/drawing/2014/main" val="2667028511"/>
                    </a:ext>
                  </a:extLst>
                </a:gridCol>
                <a:gridCol w="4626666">
                  <a:extLst>
                    <a:ext uri="{9D8B030D-6E8A-4147-A177-3AD203B41FA5}">
                      <a16:colId xmlns:a16="http://schemas.microsoft.com/office/drawing/2014/main" val="2571326933"/>
                    </a:ext>
                  </a:extLst>
                </a:gridCol>
              </a:tblGrid>
              <a:tr h="394576">
                <a:tc>
                  <a:txBody>
                    <a:bodyPr/>
                    <a:lstStyle/>
                    <a:p>
                      <a:r>
                        <a:rPr lang="en-GB" dirty="0"/>
                        <a:t>Child’s Response</a:t>
                      </a:r>
                    </a:p>
                  </a:txBody>
                  <a:tcPr/>
                </a:tc>
                <a:tc>
                  <a:txBody>
                    <a:bodyPr/>
                    <a:lstStyle/>
                    <a:p>
                      <a:r>
                        <a:rPr lang="en-GB" dirty="0"/>
                        <a:t>Adult’s Response</a:t>
                      </a:r>
                    </a:p>
                  </a:txBody>
                  <a:tcPr/>
                </a:tc>
                <a:extLst>
                  <a:ext uri="{0D108BD9-81ED-4DB2-BD59-A6C34878D82A}">
                    <a16:rowId xmlns:a16="http://schemas.microsoft.com/office/drawing/2014/main" val="4066701488"/>
                  </a:ext>
                </a:extLst>
              </a:tr>
              <a:tr h="972927">
                <a:tc>
                  <a:txBody>
                    <a:bodyPr/>
                    <a:lstStyle/>
                    <a:p>
                      <a:r>
                        <a:rPr lang="en-GB" dirty="0"/>
                        <a:t>I can’t do it</a:t>
                      </a:r>
                    </a:p>
                  </a:txBody>
                  <a:tcPr/>
                </a:tc>
                <a:tc>
                  <a:txBody>
                    <a:bodyPr/>
                    <a:lstStyle/>
                    <a:p>
                      <a:r>
                        <a:rPr lang="en-GB" dirty="0"/>
                        <a:t>Ok so you haven’t mastered it yet. Let’s see which bits I didn’t explain well enough</a:t>
                      </a:r>
                    </a:p>
                  </a:txBody>
                  <a:tcPr/>
                </a:tc>
                <a:extLst>
                  <a:ext uri="{0D108BD9-81ED-4DB2-BD59-A6C34878D82A}">
                    <a16:rowId xmlns:a16="http://schemas.microsoft.com/office/drawing/2014/main" val="884388369"/>
                  </a:ext>
                </a:extLst>
              </a:tr>
              <a:tr h="681049">
                <a:tc>
                  <a:txBody>
                    <a:bodyPr/>
                    <a:lstStyle/>
                    <a:p>
                      <a:r>
                        <a:rPr lang="en-GB" dirty="0"/>
                        <a:t>That was easy</a:t>
                      </a:r>
                    </a:p>
                  </a:txBody>
                  <a:tcPr/>
                </a:tc>
                <a:tc>
                  <a:txBody>
                    <a:bodyPr/>
                    <a:lstStyle/>
                    <a:p>
                      <a:r>
                        <a:rPr lang="en-GB" dirty="0"/>
                        <a:t>What was it you</a:t>
                      </a:r>
                      <a:r>
                        <a:rPr lang="en-GB" baseline="0" dirty="0"/>
                        <a:t> did that helped you do it so well/quickly?</a:t>
                      </a:r>
                      <a:endParaRPr lang="en-GB" dirty="0"/>
                    </a:p>
                  </a:txBody>
                  <a:tcPr/>
                </a:tc>
                <a:extLst>
                  <a:ext uri="{0D108BD9-81ED-4DB2-BD59-A6C34878D82A}">
                    <a16:rowId xmlns:a16="http://schemas.microsoft.com/office/drawing/2014/main" val="2841198512"/>
                  </a:ext>
                </a:extLst>
              </a:tr>
              <a:tr h="681049">
                <a:tc>
                  <a:txBody>
                    <a:bodyPr/>
                    <a:lstStyle/>
                    <a:p>
                      <a:r>
                        <a:rPr lang="en-GB" dirty="0"/>
                        <a:t>I’ll never be any good at …</a:t>
                      </a:r>
                    </a:p>
                  </a:txBody>
                  <a:tcPr/>
                </a:tc>
                <a:tc>
                  <a:txBody>
                    <a:bodyPr/>
                    <a:lstStyle/>
                    <a:p>
                      <a:r>
                        <a:rPr lang="en-GB" dirty="0"/>
                        <a:t>You can definitely get better…How can I help?</a:t>
                      </a:r>
                    </a:p>
                  </a:txBody>
                  <a:tcPr/>
                </a:tc>
                <a:extLst>
                  <a:ext uri="{0D108BD9-81ED-4DB2-BD59-A6C34878D82A}">
                    <a16:rowId xmlns:a16="http://schemas.microsoft.com/office/drawing/2014/main" val="2874601828"/>
                  </a:ext>
                </a:extLst>
              </a:tr>
              <a:tr h="681049">
                <a:tc>
                  <a:txBody>
                    <a:bodyPr/>
                    <a:lstStyle/>
                    <a:p>
                      <a:r>
                        <a:rPr lang="en-GB" dirty="0"/>
                        <a:t>This is too hard</a:t>
                      </a:r>
                    </a:p>
                  </a:txBody>
                  <a:tcPr/>
                </a:tc>
                <a:tc>
                  <a:txBody>
                    <a:bodyPr/>
                    <a:lstStyle/>
                    <a:p>
                      <a:r>
                        <a:rPr lang="en-GB" dirty="0"/>
                        <a:t>It’s making your brain work harder- that’s good you’re learning</a:t>
                      </a:r>
                    </a:p>
                  </a:txBody>
                  <a:tcPr/>
                </a:tc>
                <a:extLst>
                  <a:ext uri="{0D108BD9-81ED-4DB2-BD59-A6C34878D82A}">
                    <a16:rowId xmlns:a16="http://schemas.microsoft.com/office/drawing/2014/main" val="917178015"/>
                  </a:ext>
                </a:extLst>
              </a:tr>
              <a:tr h="394576">
                <a:tc>
                  <a:txBody>
                    <a:bodyPr/>
                    <a:lstStyle/>
                    <a:p>
                      <a:r>
                        <a:rPr lang="en-GB" dirty="0"/>
                        <a:t>I give up</a:t>
                      </a:r>
                    </a:p>
                  </a:txBody>
                  <a:tcPr/>
                </a:tc>
                <a:tc>
                  <a:txBody>
                    <a:bodyPr/>
                    <a:lstStyle/>
                    <a:p>
                      <a:r>
                        <a:rPr lang="en-GB" dirty="0"/>
                        <a:t>Maybe try a different way?</a:t>
                      </a:r>
                    </a:p>
                  </a:txBody>
                  <a:tcPr/>
                </a:tc>
                <a:extLst>
                  <a:ext uri="{0D108BD9-81ED-4DB2-BD59-A6C34878D82A}">
                    <a16:rowId xmlns:a16="http://schemas.microsoft.com/office/drawing/2014/main" val="2825767722"/>
                  </a:ext>
                </a:extLst>
              </a:tr>
              <a:tr h="681049">
                <a:tc>
                  <a:txBody>
                    <a:bodyPr/>
                    <a:lstStyle/>
                    <a:p>
                      <a:r>
                        <a:rPr lang="en-GB" dirty="0"/>
                        <a:t>I’m stuck</a:t>
                      </a:r>
                    </a:p>
                  </a:txBody>
                  <a:tcPr/>
                </a:tc>
                <a:tc>
                  <a:txBody>
                    <a:bodyPr/>
                    <a:lstStyle/>
                    <a:p>
                      <a:r>
                        <a:rPr lang="en-GB" dirty="0"/>
                        <a:t>Let’s talk about what you’ve tried, and what you can try next.</a:t>
                      </a:r>
                    </a:p>
                  </a:txBody>
                  <a:tcPr/>
                </a:tc>
                <a:extLst>
                  <a:ext uri="{0D108BD9-81ED-4DB2-BD59-A6C34878D82A}">
                    <a16:rowId xmlns:a16="http://schemas.microsoft.com/office/drawing/2014/main" val="2187170365"/>
                  </a:ext>
                </a:extLst>
              </a:tr>
            </a:tbl>
          </a:graphicData>
        </a:graphic>
      </p:graphicFrame>
      <p:pic>
        <p:nvPicPr>
          <p:cNvPr id="5" name="Content Placeholder 3"/>
          <p:cNvPicPr>
            <a:picLocks noChangeAspect="1"/>
          </p:cNvPicPr>
          <p:nvPr/>
        </p:nvPicPr>
        <p:blipFill>
          <a:blip r:embed="rId2"/>
          <a:stretch>
            <a:fillRect/>
          </a:stretch>
        </p:blipFill>
        <p:spPr>
          <a:xfrm>
            <a:off x="10947538" y="79303"/>
            <a:ext cx="1100685" cy="1678854"/>
          </a:xfrm>
          <a:prstGeom prst="rect">
            <a:avLst/>
          </a:prstGeom>
        </p:spPr>
      </p:pic>
    </p:spTree>
    <p:extLst>
      <p:ext uri="{BB962C8B-B14F-4D97-AF65-F5344CB8AC3E}">
        <p14:creationId xmlns:p14="http://schemas.microsoft.com/office/powerpoint/2010/main" val="3342024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5617"/>
            <a:ext cx="10515600" cy="5143294"/>
          </a:xfrm>
        </p:spPr>
        <p:txBody>
          <a:bodyPr>
            <a:normAutofit/>
          </a:bodyPr>
          <a:lstStyle/>
          <a:p>
            <a:pPr marL="0" indent="0">
              <a:buNone/>
            </a:pPr>
            <a:r>
              <a:rPr lang="en-GB" b="1" dirty="0">
                <a:solidFill>
                  <a:schemeClr val="accent1"/>
                </a:solidFill>
              </a:rPr>
              <a:t>Valuing mistakes</a:t>
            </a:r>
          </a:p>
          <a:p>
            <a:r>
              <a:rPr lang="en-GB" sz="2000" dirty="0"/>
              <a:t>Build self-efficacy by communicating that mistakes are essential and even interesting.</a:t>
            </a:r>
          </a:p>
          <a:p>
            <a:r>
              <a:rPr lang="en-GB" sz="2000" dirty="0"/>
              <a:t>Provide feedback on what went well.</a:t>
            </a:r>
          </a:p>
          <a:p>
            <a:pPr marL="0" indent="0">
              <a:buNone/>
            </a:pPr>
            <a:endParaRPr lang="en-GB" sz="2000" dirty="0"/>
          </a:p>
          <a:p>
            <a:pPr marL="0" indent="0">
              <a:buNone/>
            </a:pPr>
            <a:endParaRPr lang="en-GB" b="1" dirty="0">
              <a:solidFill>
                <a:schemeClr val="accent1"/>
              </a:solidFill>
            </a:endParaRPr>
          </a:p>
          <a:p>
            <a:pPr marL="0" indent="0">
              <a:buNone/>
            </a:pPr>
            <a:endParaRPr lang="en-GB" b="1" dirty="0">
              <a:solidFill>
                <a:schemeClr val="accent1"/>
              </a:solidFill>
            </a:endParaRPr>
          </a:p>
          <a:p>
            <a:pPr marL="0" indent="0">
              <a:buNone/>
            </a:pPr>
            <a:endParaRPr lang="en-GB" b="1" dirty="0">
              <a:solidFill>
                <a:schemeClr val="accent1"/>
              </a:solidFill>
            </a:endParaRPr>
          </a:p>
          <a:p>
            <a:pPr marL="0" indent="0">
              <a:buNone/>
            </a:pPr>
            <a:endParaRPr lang="en-GB" b="1" dirty="0">
              <a:solidFill>
                <a:schemeClr val="accent1"/>
              </a:solidFill>
            </a:endParaRPr>
          </a:p>
          <a:p>
            <a:pPr marL="0" indent="0">
              <a:buNone/>
            </a:pPr>
            <a:endParaRPr lang="en-GB" b="1"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60732350"/>
              </p:ext>
            </p:extLst>
          </p:nvPr>
        </p:nvGraphicFramePr>
        <p:xfrm>
          <a:off x="1792356" y="2443412"/>
          <a:ext cx="8848436" cy="1463040"/>
        </p:xfrm>
        <a:graphic>
          <a:graphicData uri="http://schemas.openxmlformats.org/drawingml/2006/table">
            <a:tbl>
              <a:tblPr firstRow="1" bandRow="1">
                <a:tableStyleId>{5C22544A-7EE6-4342-B048-85BDC9FD1C3A}</a:tableStyleId>
              </a:tblPr>
              <a:tblGrid>
                <a:gridCol w="8848436">
                  <a:extLst>
                    <a:ext uri="{9D8B030D-6E8A-4147-A177-3AD203B41FA5}">
                      <a16:colId xmlns:a16="http://schemas.microsoft.com/office/drawing/2014/main" val="4135065275"/>
                    </a:ext>
                  </a:extLst>
                </a:gridCol>
              </a:tblGrid>
              <a:tr h="0">
                <a:tc>
                  <a:txBody>
                    <a:bodyPr/>
                    <a:lstStyle/>
                    <a:p>
                      <a:pPr algn="ctr"/>
                      <a:r>
                        <a:rPr lang="en-GB" dirty="0"/>
                        <a:t>How can</a:t>
                      </a:r>
                      <a:r>
                        <a:rPr lang="en-GB" baseline="0" dirty="0"/>
                        <a:t> we work this out?</a:t>
                      </a:r>
                    </a:p>
                    <a:p>
                      <a:pPr algn="ctr"/>
                      <a:r>
                        <a:rPr lang="en-GB" baseline="0" dirty="0"/>
                        <a:t>You’ve had a set back. What would you do differently next time?</a:t>
                      </a:r>
                    </a:p>
                    <a:p>
                      <a:pPr algn="ctr"/>
                      <a:r>
                        <a:rPr lang="en-GB" baseline="0" dirty="0"/>
                        <a:t>You are getting all your spellings right most weeks. Tell me what strategies you are using to learn them. Now what do you think might be next step for you in spelling?</a:t>
                      </a:r>
                    </a:p>
                    <a:p>
                      <a:pPr algn="ctr"/>
                      <a:endParaRPr lang="en-GB" dirty="0"/>
                    </a:p>
                  </a:txBody>
                  <a:tcPr/>
                </a:tc>
                <a:extLst>
                  <a:ext uri="{0D108BD9-81ED-4DB2-BD59-A6C34878D82A}">
                    <a16:rowId xmlns:a16="http://schemas.microsoft.com/office/drawing/2014/main" val="357041338"/>
                  </a:ext>
                </a:extLst>
              </a:tr>
            </a:tbl>
          </a:graphicData>
        </a:graphic>
      </p:graphicFrame>
    </p:spTree>
    <p:extLst>
      <p:ext uri="{BB962C8B-B14F-4D97-AF65-F5344CB8AC3E}">
        <p14:creationId xmlns:p14="http://schemas.microsoft.com/office/powerpoint/2010/main" val="914980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seven secrets of building self-efficacy</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Number Two: Find the pivotal moment</a:t>
            </a:r>
          </a:p>
          <a:p>
            <a:pPr marL="0" indent="0">
              <a:buNone/>
            </a:pPr>
            <a:r>
              <a:rPr lang="en-GB" dirty="0"/>
              <a:t>Number Three: Give less help</a:t>
            </a:r>
          </a:p>
          <a:p>
            <a:pPr marL="0" indent="0">
              <a:buNone/>
            </a:pPr>
            <a:r>
              <a:rPr lang="en-GB" dirty="0"/>
              <a:t>Number Four: Encourage children to set their own targets and challenge themselves</a:t>
            </a:r>
          </a:p>
          <a:p>
            <a:pPr marL="0" indent="0">
              <a:buNone/>
            </a:pPr>
            <a:r>
              <a:rPr lang="en-GB" dirty="0"/>
              <a:t>Number Five: Giving pupils responsibility</a:t>
            </a:r>
          </a:p>
          <a:p>
            <a:pPr marL="0" indent="0">
              <a:buNone/>
            </a:pPr>
            <a:r>
              <a:rPr lang="en-GB" dirty="0"/>
              <a:t>Number Six: Giving pupils choice and control</a:t>
            </a:r>
          </a:p>
          <a:p>
            <a:pPr marL="0" indent="0">
              <a:buNone/>
            </a:pPr>
            <a:r>
              <a:rPr lang="en-GB" dirty="0"/>
              <a:t>Number Seven: Teach children about the concepts of agency and locus of control</a:t>
            </a:r>
          </a:p>
          <a:p>
            <a:pPr marL="0" indent="0">
              <a:buNone/>
            </a:pPr>
            <a:r>
              <a:rPr lang="en-GB" i="1" dirty="0"/>
              <a:t>Did you learn to count in threes because the sun was shining?</a:t>
            </a:r>
          </a:p>
          <a:p>
            <a:pPr marL="0" indent="0">
              <a:buNone/>
            </a:pPr>
            <a:r>
              <a:rPr lang="en-GB" i="1" dirty="0"/>
              <a:t>Did you learn to ride a bike because you kept practising?</a:t>
            </a:r>
          </a:p>
          <a:p>
            <a:pPr marL="0" indent="0">
              <a:buNone/>
            </a:pPr>
            <a:r>
              <a:rPr lang="en-GB" i="1" dirty="0"/>
              <a:t>Did you….because you listened carefully to the instructions?</a:t>
            </a:r>
          </a:p>
        </p:txBody>
      </p:sp>
      <p:pic>
        <p:nvPicPr>
          <p:cNvPr id="4" name="Content Placeholder 3"/>
          <p:cNvPicPr>
            <a:picLocks noChangeAspect="1"/>
          </p:cNvPicPr>
          <p:nvPr/>
        </p:nvPicPr>
        <p:blipFill>
          <a:blip r:embed="rId2"/>
          <a:stretch>
            <a:fillRect/>
          </a:stretch>
        </p:blipFill>
        <p:spPr>
          <a:xfrm>
            <a:off x="10947538" y="79303"/>
            <a:ext cx="1100685" cy="1678854"/>
          </a:xfrm>
          <a:prstGeom prst="rect">
            <a:avLst/>
          </a:prstGeom>
        </p:spPr>
      </p:pic>
    </p:spTree>
    <p:extLst>
      <p:ext uri="{BB962C8B-B14F-4D97-AF65-F5344CB8AC3E}">
        <p14:creationId xmlns:p14="http://schemas.microsoft.com/office/powerpoint/2010/main" val="1409275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6594BDFC-0D3F-D6E6-78F9-4180346EE552}"/>
              </a:ext>
            </a:extLst>
          </p:cNvPr>
          <p:cNvPicPr>
            <a:picLocks noGrp="1" noChangeAspect="1"/>
          </p:cNvPicPr>
          <p:nvPr>
            <p:ph idx="1"/>
          </p:nvPr>
        </p:nvPicPr>
        <p:blipFill>
          <a:blip r:embed="rId2"/>
          <a:srcRect t="24697" b="13331"/>
          <a:stretch/>
        </p:blipFill>
        <p:spPr>
          <a:xfrm>
            <a:off x="20" y="1282"/>
            <a:ext cx="12191980" cy="6856718"/>
          </a:xfrm>
          <a:prstGeom prst="rect">
            <a:avLst/>
          </a:prstGeom>
        </p:spPr>
      </p:pic>
    </p:spTree>
    <p:extLst>
      <p:ext uri="{BB962C8B-B14F-4D97-AF65-F5344CB8AC3E}">
        <p14:creationId xmlns:p14="http://schemas.microsoft.com/office/powerpoint/2010/main" val="3681682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r>
              <a:rPr lang="en-GB" dirty="0" smtClean="0"/>
              <a:t>Being anti-racist School</a:t>
            </a:r>
          </a:p>
          <a:p>
            <a:pPr marL="0" indent="0" algn="ctr">
              <a:buNone/>
            </a:pPr>
            <a:r>
              <a:rPr lang="en-GB" dirty="0" smtClean="0"/>
              <a:t>Celebrating our differences</a:t>
            </a:r>
          </a:p>
          <a:p>
            <a:pPr marL="0" indent="0" algn="ctr">
              <a:buNone/>
            </a:pPr>
            <a:r>
              <a:rPr lang="en-GB" dirty="0" smtClean="0"/>
              <a:t>Continuing to examine areas of the curriculum where we can celebrate diversity.</a:t>
            </a:r>
          </a:p>
          <a:p>
            <a:pPr marL="0" indent="0">
              <a:buNone/>
            </a:pPr>
            <a:endParaRPr lang="en-GB" dirty="0"/>
          </a:p>
        </p:txBody>
      </p:sp>
    </p:spTree>
    <p:extLst>
      <p:ext uri="{BB962C8B-B14F-4D97-AF65-F5344CB8AC3E}">
        <p14:creationId xmlns:p14="http://schemas.microsoft.com/office/powerpoint/2010/main" val="3671921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2952205" y="3602038"/>
            <a:ext cx="9144000" cy="1655762"/>
          </a:xfrm>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142" y="1018305"/>
            <a:ext cx="8278761" cy="5585825"/>
          </a:xfrm>
          <a:prstGeom prst="rect">
            <a:avLst/>
          </a:prstGeom>
        </p:spPr>
      </p:pic>
    </p:spTree>
    <p:extLst>
      <p:ext uri="{BB962C8B-B14F-4D97-AF65-F5344CB8AC3E}">
        <p14:creationId xmlns:p14="http://schemas.microsoft.com/office/powerpoint/2010/main" val="2096583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52793" y="-440023"/>
            <a:ext cx="5323715" cy="1642970"/>
          </a:xfrm>
        </p:spPr>
        <p:txBody>
          <a:bodyPr anchor="b">
            <a:normAutofit/>
          </a:bodyPr>
          <a:lstStyle/>
          <a:p>
            <a:r>
              <a:rPr lang="en-GB" sz="4000" dirty="0"/>
              <a:t>St John Henry Newman</a:t>
            </a:r>
          </a:p>
        </p:txBody>
      </p:sp>
      <p:sp>
        <p:nvSpPr>
          <p:cNvPr id="3" name="Content Placeholder 2"/>
          <p:cNvSpPr>
            <a:spLocks noGrp="1"/>
          </p:cNvSpPr>
          <p:nvPr>
            <p:ph idx="1"/>
          </p:nvPr>
        </p:nvSpPr>
        <p:spPr>
          <a:xfrm>
            <a:off x="247973" y="1677404"/>
            <a:ext cx="6586780" cy="3535083"/>
          </a:xfrm>
        </p:spPr>
        <p:txBody>
          <a:bodyPr anchor="t">
            <a:noAutofit/>
          </a:bodyPr>
          <a:lstStyle/>
          <a:p>
            <a:pPr marL="0" indent="0">
              <a:buNone/>
            </a:pPr>
            <a:r>
              <a:rPr lang="en-GB" dirty="0"/>
              <a:t>“God has created me to do Him some definite service. He has committed some work to me which He has not committed to another. I have my mission…… I am a link in a chain, a bond of connection between persons”.</a:t>
            </a:r>
            <a:br>
              <a:rPr lang="en-GB" dirty="0"/>
            </a:br>
            <a:r>
              <a:rPr lang="en-GB" dirty="0"/>
              <a:t/>
            </a:r>
            <a:br>
              <a:rPr lang="en-GB" dirty="0"/>
            </a:br>
            <a:r>
              <a:rPr lang="en-GB" dirty="0"/>
              <a:t>“He has not created me for naught. I shall do good; I shall do His work. I shall be an angel of peace, a preacher of truth in my own place, while not intending it if I do but keep His commandments”. </a:t>
            </a:r>
          </a:p>
        </p:txBody>
      </p:sp>
      <p:sp>
        <p:nvSpPr>
          <p:cNvPr id="23" name="Rectangle 22">
            <a:extLst>
              <a:ext uri="{FF2B5EF4-FFF2-40B4-BE49-F238E27FC236}">
                <a16:creationId xmlns:a16="http://schemas.microsoft.com/office/drawing/2014/main"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06460ED-EAA3-BB4E-26CE-03568338CA51}"/>
              </a:ext>
            </a:extLst>
          </p:cNvPr>
          <p:cNvPicPr>
            <a:picLocks noChangeAspect="1"/>
          </p:cNvPicPr>
          <p:nvPr/>
        </p:nvPicPr>
        <p:blipFill>
          <a:blip r:embed="rId2"/>
          <a:stretch>
            <a:fillRect/>
          </a:stretch>
        </p:blipFill>
        <p:spPr>
          <a:xfrm>
            <a:off x="7183257" y="909081"/>
            <a:ext cx="3955950" cy="5071731"/>
          </a:xfrm>
          <a:prstGeom prst="rect">
            <a:avLst/>
          </a:prstGeom>
        </p:spPr>
      </p:pic>
    </p:spTree>
    <p:extLst>
      <p:ext uri="{BB962C8B-B14F-4D97-AF65-F5344CB8AC3E}">
        <p14:creationId xmlns:p14="http://schemas.microsoft.com/office/powerpoint/2010/main" val="3563075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GB" sz="4000" dirty="0">
                <a:solidFill>
                  <a:srgbClr val="FFFFFF"/>
                </a:solidFill>
              </a:rPr>
              <a:t>This </a:t>
            </a:r>
            <a:r>
              <a:rPr lang="en-GB" sz="4000" dirty="0" smtClean="0">
                <a:solidFill>
                  <a:srgbClr val="FFFFFF"/>
                </a:solidFill>
              </a:rPr>
              <a:t>afternoon….</a:t>
            </a:r>
            <a:endParaRPr lang="en-GB" sz="4000" dirty="0">
              <a:solidFill>
                <a:srgbClr val="FFFF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4652140"/>
              </p:ext>
            </p:extLst>
          </p:nvPr>
        </p:nvGraphicFramePr>
        <p:xfrm>
          <a:off x="632086" y="2404779"/>
          <a:ext cx="10883156" cy="3916900"/>
        </p:xfrm>
        <a:graphic>
          <a:graphicData uri="http://schemas.openxmlformats.org/drawingml/2006/table">
            <a:tbl>
              <a:tblPr firstRow="1" bandRow="1">
                <a:tableStyleId>{5C22544A-7EE6-4342-B048-85BDC9FD1C3A}</a:tableStyleId>
              </a:tblPr>
              <a:tblGrid>
                <a:gridCol w="10883156">
                  <a:extLst>
                    <a:ext uri="{9D8B030D-6E8A-4147-A177-3AD203B41FA5}">
                      <a16:colId xmlns:a16="http://schemas.microsoft.com/office/drawing/2014/main" val="3169422022"/>
                    </a:ext>
                  </a:extLst>
                </a:gridCol>
              </a:tblGrid>
              <a:tr h="506129">
                <a:tc>
                  <a:txBody>
                    <a:bodyPr/>
                    <a:lstStyle/>
                    <a:p>
                      <a:pPr algn="ctr"/>
                      <a:r>
                        <a:rPr lang="en-GB" sz="3100" dirty="0"/>
                        <a:t>The Mission of our School</a:t>
                      </a:r>
                    </a:p>
                  </a:txBody>
                  <a:tcPr marL="156860" marR="156860" marT="78430" marB="78430"/>
                </a:tc>
                <a:extLst>
                  <a:ext uri="{0D108BD9-81ED-4DB2-BD59-A6C34878D82A}">
                    <a16:rowId xmlns:a16="http://schemas.microsoft.com/office/drawing/2014/main" val="790888650"/>
                  </a:ext>
                </a:extLst>
              </a:tr>
              <a:tr h="506129">
                <a:tc>
                  <a:txBody>
                    <a:bodyPr/>
                    <a:lstStyle/>
                    <a:p>
                      <a:pPr algn="ctr"/>
                      <a:endParaRPr lang="en-GB" sz="3100" dirty="0"/>
                    </a:p>
                  </a:txBody>
                  <a:tcPr marL="156860" marR="156860" marT="78430" marB="78430"/>
                </a:tc>
                <a:extLst>
                  <a:ext uri="{0D108BD9-81ED-4DB2-BD59-A6C34878D82A}">
                    <a16:rowId xmlns:a16="http://schemas.microsoft.com/office/drawing/2014/main" val="1242021260"/>
                  </a:ext>
                </a:extLst>
              </a:tr>
              <a:tr h="886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100" dirty="0"/>
                        <a:t>Catholic Social</a:t>
                      </a:r>
                      <a:r>
                        <a:rPr lang="en-GB" sz="3100" baseline="0" dirty="0"/>
                        <a:t> Teaching</a:t>
                      </a:r>
                      <a:endParaRPr lang="en-GB" sz="3100" dirty="0"/>
                    </a:p>
                  </a:txBody>
                  <a:tcPr marL="156860" marR="156860" marT="78430" marB="78430"/>
                </a:tc>
                <a:extLst>
                  <a:ext uri="{0D108BD9-81ED-4DB2-BD59-A6C34878D82A}">
                    <a16:rowId xmlns:a16="http://schemas.microsoft.com/office/drawing/2014/main" val="2374863456"/>
                  </a:ext>
                </a:extLst>
              </a:tr>
              <a:tr h="886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100" dirty="0"/>
                        <a:t>Oracy</a:t>
                      </a:r>
                    </a:p>
                  </a:txBody>
                  <a:tcPr marL="156860" marR="156860" marT="78430" marB="78430"/>
                </a:tc>
                <a:extLst>
                  <a:ext uri="{0D108BD9-81ED-4DB2-BD59-A6C34878D82A}">
                    <a16:rowId xmlns:a16="http://schemas.microsoft.com/office/drawing/2014/main" val="2474977426"/>
                  </a:ext>
                </a:extLst>
              </a:tr>
              <a:tr h="886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100" dirty="0"/>
                        <a:t>Self-Efficacy</a:t>
                      </a:r>
                    </a:p>
                  </a:txBody>
                  <a:tcPr marL="156860" marR="156860" marT="78430" marB="78430"/>
                </a:tc>
                <a:extLst>
                  <a:ext uri="{0D108BD9-81ED-4DB2-BD59-A6C34878D82A}">
                    <a16:rowId xmlns:a16="http://schemas.microsoft.com/office/drawing/2014/main" val="11216313"/>
                  </a:ext>
                </a:extLst>
              </a:tr>
            </a:tbl>
          </a:graphicData>
        </a:graphic>
      </p:graphicFrame>
    </p:spTree>
    <p:extLst>
      <p:ext uri="{BB962C8B-B14F-4D97-AF65-F5344CB8AC3E}">
        <p14:creationId xmlns:p14="http://schemas.microsoft.com/office/powerpoint/2010/main" val="3132653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What does the church say about mission of a Catholic School? </a:t>
            </a:r>
            <a:r>
              <a:rPr lang="en-GB" dirty="0"/>
              <a:t/>
            </a:r>
            <a:br>
              <a:rPr lang="en-GB" dirty="0"/>
            </a:br>
            <a:r>
              <a:rPr lang="en-GB" sz="1400" dirty="0"/>
              <a:t>(Our Catholic school Their identity and their purpose)</a:t>
            </a:r>
          </a:p>
        </p:txBody>
      </p:sp>
      <p:sp>
        <p:nvSpPr>
          <p:cNvPr id="3" name="Content Placeholder 2"/>
          <p:cNvSpPr>
            <a:spLocks noGrp="1"/>
          </p:cNvSpPr>
          <p:nvPr>
            <p:ph idx="1"/>
          </p:nvPr>
        </p:nvSpPr>
        <p:spPr/>
        <p:txBody>
          <a:bodyPr>
            <a:normAutofit fontScale="62500" lnSpcReduction="20000"/>
          </a:bodyPr>
          <a:lstStyle/>
          <a:p>
            <a:pPr marL="0" indent="0" algn="ctr">
              <a:buNone/>
            </a:pPr>
            <a:r>
              <a:rPr lang="en-GB" dirty="0">
                <a:solidFill>
                  <a:srgbClr val="FF0000"/>
                </a:solidFill>
              </a:rPr>
              <a:t>Mission of the Church </a:t>
            </a:r>
          </a:p>
          <a:p>
            <a:pPr marL="0" indent="0" algn="ctr">
              <a:buNone/>
            </a:pPr>
            <a:r>
              <a:rPr lang="en-GB" dirty="0"/>
              <a:t>To make Christ known and loved.</a:t>
            </a:r>
          </a:p>
          <a:p>
            <a:pPr marL="0" indent="0">
              <a:buNone/>
            </a:pPr>
            <a:r>
              <a:rPr lang="en-GB" dirty="0"/>
              <a:t>Catholic schools are an essential part of this mission to place Christ and the teachings of the church at the centre of children’s lives and to form and develop in young people the inspirations to live their lives fully as Christians.</a:t>
            </a:r>
          </a:p>
          <a:p>
            <a:pPr marL="0" indent="0" algn="ctr">
              <a:buNone/>
            </a:pPr>
            <a:r>
              <a:rPr lang="en-GB" dirty="0">
                <a:solidFill>
                  <a:srgbClr val="FF0000"/>
                </a:solidFill>
              </a:rPr>
              <a:t>Common Good</a:t>
            </a:r>
            <a:endParaRPr lang="en-GB" dirty="0"/>
          </a:p>
          <a:p>
            <a:pPr marL="0" indent="0" algn="ctr">
              <a:buNone/>
            </a:pPr>
            <a:r>
              <a:rPr lang="en-GB" dirty="0"/>
              <a:t> We are challenged by Christ to see his presence in our neighbour; especially the neighbour who suffers or who lacks what is essential to human flourishing. That is why the poor and the disadvantaged in financial social academic and spiritual terms must be our primary concern so that they can love their lives to the full.</a:t>
            </a:r>
          </a:p>
          <a:p>
            <a:pPr marL="0" indent="0" algn="ctr">
              <a:buNone/>
            </a:pPr>
            <a:r>
              <a:rPr lang="en-GB" dirty="0">
                <a:solidFill>
                  <a:srgbClr val="FF0000"/>
                </a:solidFill>
              </a:rPr>
              <a:t>A life of prayer and worship</a:t>
            </a:r>
          </a:p>
          <a:p>
            <a:pPr marL="0" indent="0" algn="ctr">
              <a:buNone/>
            </a:pPr>
            <a:r>
              <a:rPr lang="en-GB" dirty="0"/>
              <a:t>God is not a stranger in the Catholic school and prayer is seen as an essential part of each school day with the celebration of the Eucharist being the most important occasion for the whole school, community to express its belief as a faith community.</a:t>
            </a:r>
          </a:p>
          <a:p>
            <a:pPr marL="0" indent="0" algn="ctr">
              <a:buNone/>
            </a:pPr>
            <a:r>
              <a:rPr lang="en-GB" dirty="0">
                <a:solidFill>
                  <a:srgbClr val="FF0000"/>
                </a:solidFill>
              </a:rPr>
              <a:t>A commitment to charitable outreach and social justice</a:t>
            </a:r>
          </a:p>
          <a:p>
            <a:pPr marL="0" indent="0" algn="ctr">
              <a:buNone/>
            </a:pPr>
            <a:endParaRPr lang="en-GB" dirty="0">
              <a:solidFill>
                <a:srgbClr val="FF0000"/>
              </a:solidFill>
            </a:endParaRPr>
          </a:p>
          <a:p>
            <a:pPr marL="0" indent="0" algn="ctr">
              <a:buNone/>
            </a:pPr>
            <a:r>
              <a:rPr lang="en-GB" dirty="0">
                <a:solidFill>
                  <a:srgbClr val="FF0000"/>
                </a:solidFill>
              </a:rPr>
              <a:t>A commitment to community cohesion, equality and diversity</a:t>
            </a:r>
          </a:p>
          <a:p>
            <a:pPr marL="0" indent="0">
              <a:buNone/>
            </a:pPr>
            <a:endParaRPr lang="en-GB" dirty="0">
              <a:solidFill>
                <a:srgbClr val="FF0000"/>
              </a:solidFill>
            </a:endParaRPr>
          </a:p>
        </p:txBody>
      </p:sp>
    </p:spTree>
    <p:extLst>
      <p:ext uri="{BB962C8B-B14F-4D97-AF65-F5344CB8AC3E}">
        <p14:creationId xmlns:p14="http://schemas.microsoft.com/office/powerpoint/2010/main" val="3990034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Our Mission Prayer</a:t>
            </a:r>
            <a:endParaRPr lang="en-GB" dirty="0"/>
          </a:p>
        </p:txBody>
      </p:sp>
      <p:sp>
        <p:nvSpPr>
          <p:cNvPr id="3" name="Content Placeholder 2"/>
          <p:cNvSpPr>
            <a:spLocks noGrp="1"/>
          </p:cNvSpPr>
          <p:nvPr>
            <p:ph idx="1"/>
          </p:nvPr>
        </p:nvSpPr>
        <p:spPr/>
        <p:txBody>
          <a:bodyPr>
            <a:normAutofit/>
          </a:bodyPr>
          <a:lstStyle/>
          <a:p>
            <a:pPr marL="0" indent="0" algn="ctr">
              <a:buNone/>
            </a:pPr>
            <a:r>
              <a:rPr lang="en-GB" sz="4400" dirty="0" smtClean="0"/>
              <a:t>We believe that we are all God’s work of art.</a:t>
            </a:r>
          </a:p>
          <a:p>
            <a:pPr marL="0" indent="0" algn="ctr">
              <a:buNone/>
            </a:pPr>
            <a:r>
              <a:rPr lang="en-GB" sz="4400" dirty="0" smtClean="0"/>
              <a:t>We strive to respect and care for each other</a:t>
            </a:r>
          </a:p>
          <a:p>
            <a:pPr marL="0" indent="0" algn="ctr">
              <a:buNone/>
            </a:pPr>
            <a:r>
              <a:rPr lang="en-GB" sz="4400" dirty="0" smtClean="0"/>
              <a:t>And to use our talents to do our best</a:t>
            </a:r>
          </a:p>
          <a:p>
            <a:pPr marL="0" indent="0" algn="ctr">
              <a:buNone/>
            </a:pPr>
            <a:r>
              <a:rPr lang="en-GB" sz="4400" dirty="0" smtClean="0"/>
              <a:t>To build a better world.</a:t>
            </a:r>
          </a:p>
          <a:p>
            <a:pPr marL="0" indent="0" algn="ctr">
              <a:buNone/>
            </a:pPr>
            <a:r>
              <a:rPr lang="en-GB" sz="4400" dirty="0" smtClean="0"/>
              <a:t>By doing this we are learning in the light of Christ.</a:t>
            </a:r>
            <a:endParaRPr lang="en-GB" sz="4400" dirty="0"/>
          </a:p>
        </p:txBody>
      </p:sp>
    </p:spTree>
    <p:extLst>
      <p:ext uri="{BB962C8B-B14F-4D97-AF65-F5344CB8AC3E}">
        <p14:creationId xmlns:p14="http://schemas.microsoft.com/office/powerpoint/2010/main" val="2394122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C790BE2-4E4F-4AAF-81A2-4A6F4885E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28B54C3-B57B-472A-B96E-1FCB67093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B3C429-F8DA-49B9-AF84-21996FCF7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12088DD-B1AD-40E0-8B86-1D87A2CCD9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4C9F2B0-1044-46EB-8AEB-C3BFFDE6C2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C395952-4E26-45A2-8756-2ADFD6E53C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4734BADF-9461-4621-B112-2D7BABEA7D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026693" y="1030406"/>
            <a:ext cx="8147713" cy="3081242"/>
          </a:xfrm>
        </p:spPr>
        <p:txBody>
          <a:bodyPr vert="horz" lIns="91440" tIns="45720" rIns="91440" bIns="45720" rtlCol="0" anchor="ctr">
            <a:normAutofit/>
          </a:bodyPr>
          <a:lstStyle/>
          <a:p>
            <a:pPr algn="ctr"/>
            <a:r>
              <a:rPr lang="en-US" sz="3000" kern="1200">
                <a:solidFill>
                  <a:srgbClr val="FFFFFF"/>
                </a:solidFill>
                <a:latin typeface="+mj-lt"/>
                <a:ea typeface="+mj-ea"/>
                <a:cs typeface="+mj-cs"/>
              </a:rPr>
              <a:t/>
            </a:r>
            <a:br>
              <a:rPr lang="en-US" sz="3000" kern="1200">
                <a:solidFill>
                  <a:srgbClr val="FFFFFF"/>
                </a:solidFill>
                <a:latin typeface="+mj-lt"/>
                <a:ea typeface="+mj-ea"/>
                <a:cs typeface="+mj-cs"/>
              </a:rPr>
            </a:br>
            <a:r>
              <a:rPr lang="en-US" sz="3000" b="1" kern="1200">
                <a:solidFill>
                  <a:srgbClr val="FFFFFF"/>
                </a:solidFill>
                <a:latin typeface="+mj-lt"/>
                <a:ea typeface="+mj-ea"/>
                <a:cs typeface="+mj-cs"/>
              </a:rPr>
              <a:t/>
            </a:r>
            <a:br>
              <a:rPr lang="en-US" sz="3000" b="1" kern="1200">
                <a:solidFill>
                  <a:srgbClr val="FFFFFF"/>
                </a:solidFill>
                <a:latin typeface="+mj-lt"/>
                <a:ea typeface="+mj-ea"/>
                <a:cs typeface="+mj-cs"/>
              </a:rPr>
            </a:br>
            <a:r>
              <a:rPr lang="en-US" sz="3000" b="1" kern="1200">
                <a:solidFill>
                  <a:srgbClr val="FFFFFF"/>
                </a:solidFill>
                <a:latin typeface="+mj-lt"/>
                <a:ea typeface="+mj-ea"/>
                <a:cs typeface="+mj-cs"/>
              </a:rPr>
              <a:t>Our mission is to ensure that all our children are given the very best possible opportunities to achieve so that they can play their part in making the world a better place. </a:t>
            </a:r>
            <a:r>
              <a:rPr lang="en-US" sz="3000" kern="1200">
                <a:solidFill>
                  <a:srgbClr val="FFFFFF"/>
                </a:solidFill>
                <a:latin typeface="+mj-lt"/>
                <a:ea typeface="+mj-ea"/>
                <a:cs typeface="+mj-cs"/>
              </a:rPr>
              <a:t/>
            </a:r>
            <a:br>
              <a:rPr lang="en-US" sz="3000" kern="1200">
                <a:solidFill>
                  <a:srgbClr val="FFFFFF"/>
                </a:solidFill>
                <a:latin typeface="+mj-lt"/>
                <a:ea typeface="+mj-ea"/>
                <a:cs typeface="+mj-cs"/>
              </a:rPr>
            </a:br>
            <a:r>
              <a:rPr lang="en-US" sz="3000" kern="1200">
                <a:solidFill>
                  <a:srgbClr val="FFFFFF"/>
                </a:solidFill>
                <a:latin typeface="+mj-lt"/>
                <a:ea typeface="+mj-ea"/>
                <a:cs typeface="+mj-cs"/>
              </a:rPr>
              <a:t>.</a:t>
            </a:r>
            <a:endParaRPr lang="en-US" sz="3000" kern="1200" dirty="0">
              <a:solidFill>
                <a:srgbClr val="FFFFFF"/>
              </a:solidFill>
              <a:latin typeface="+mj-lt"/>
              <a:ea typeface="+mj-ea"/>
              <a:cs typeface="+mj-cs"/>
            </a:endParaRPr>
          </a:p>
        </p:txBody>
      </p:sp>
    </p:spTree>
    <p:extLst>
      <p:ext uri="{BB962C8B-B14F-4D97-AF65-F5344CB8AC3E}">
        <p14:creationId xmlns:p14="http://schemas.microsoft.com/office/powerpoint/2010/main" val="80556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4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4E127F15-D64A-C97A-8796-017B45443FCF}"/>
              </a:ext>
            </a:extLst>
          </p:cNvPr>
          <p:cNvPicPr>
            <a:picLocks noGrp="1" noChangeAspect="1"/>
          </p:cNvPicPr>
          <p:nvPr>
            <p:ph idx="1"/>
          </p:nvPr>
        </p:nvPicPr>
        <p:blipFill>
          <a:blip r:embed="rId2"/>
          <a:stretch>
            <a:fillRect/>
          </a:stretch>
        </p:blipFill>
        <p:spPr>
          <a:xfrm>
            <a:off x="643467" y="757258"/>
            <a:ext cx="10905066" cy="5343483"/>
          </a:xfrm>
          <a:prstGeom prst="rect">
            <a:avLst/>
          </a:prstGeom>
        </p:spPr>
      </p:pic>
    </p:spTree>
    <p:extLst>
      <p:ext uri="{BB962C8B-B14F-4D97-AF65-F5344CB8AC3E}">
        <p14:creationId xmlns:p14="http://schemas.microsoft.com/office/powerpoint/2010/main" val="3466858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2464"/>
          </a:xfrm>
        </p:spPr>
        <p:txBody>
          <a:bodyPr/>
          <a:lstStyle/>
          <a:p>
            <a:pPr algn="ctr"/>
            <a:r>
              <a:rPr lang="en-GB" b="1" dirty="0"/>
              <a:t>The Word </a:t>
            </a:r>
            <a:r>
              <a:rPr lang="en-GB" b="1" dirty="0" smtClean="0"/>
              <a:t>Gap: </a:t>
            </a:r>
            <a:r>
              <a:rPr lang="en-GB" b="1" dirty="0" err="1" smtClean="0"/>
              <a:t>Oracy</a:t>
            </a:r>
            <a:endParaRPr lang="en-GB" b="1" dirty="0"/>
          </a:p>
        </p:txBody>
      </p:sp>
      <p:sp>
        <p:nvSpPr>
          <p:cNvPr id="3" name="Content Placeholder 2"/>
          <p:cNvSpPr>
            <a:spLocks noGrp="1"/>
          </p:cNvSpPr>
          <p:nvPr>
            <p:ph idx="1"/>
          </p:nvPr>
        </p:nvSpPr>
        <p:spPr>
          <a:xfrm>
            <a:off x="260445" y="1317590"/>
            <a:ext cx="11518709" cy="4351338"/>
          </a:xfrm>
        </p:spPr>
        <p:txBody>
          <a:bodyPr>
            <a:normAutofit/>
          </a:bodyPr>
          <a:lstStyle/>
          <a:p>
            <a:pPr marL="0" indent="0">
              <a:buNone/>
            </a:pPr>
            <a:r>
              <a:rPr lang="en-GB" dirty="0"/>
              <a:t>“ I am absolutely convinced that no school will get far in </a:t>
            </a:r>
            <a:r>
              <a:rPr lang="en-GB" dirty="0" smtClean="0"/>
              <a:t>developing </a:t>
            </a:r>
            <a:r>
              <a:rPr lang="en-GB" dirty="0"/>
              <a:t>attainment </a:t>
            </a:r>
            <a:r>
              <a:rPr lang="en-GB" dirty="0" smtClean="0"/>
              <a:t> </a:t>
            </a:r>
            <a:r>
              <a:rPr lang="en-GB" dirty="0"/>
              <a:t>unless they attend to children’s </a:t>
            </a:r>
            <a:r>
              <a:rPr lang="en-GB" dirty="0">
                <a:solidFill>
                  <a:srgbClr val="FF0000"/>
                </a:solidFill>
              </a:rPr>
              <a:t>spoken language</a:t>
            </a:r>
            <a:r>
              <a:rPr lang="en-GB" dirty="0"/>
              <a:t>. There is just too much evidence showing that  </a:t>
            </a:r>
            <a:r>
              <a:rPr lang="en-GB" dirty="0">
                <a:solidFill>
                  <a:srgbClr val="FF0000"/>
                </a:solidFill>
              </a:rPr>
              <a:t>weaker language skills </a:t>
            </a:r>
            <a:r>
              <a:rPr lang="en-GB" dirty="0"/>
              <a:t>predict </a:t>
            </a:r>
            <a:r>
              <a:rPr lang="en-GB" dirty="0">
                <a:solidFill>
                  <a:srgbClr val="FF0000"/>
                </a:solidFill>
              </a:rPr>
              <a:t>low </a:t>
            </a:r>
            <a:r>
              <a:rPr lang="en-GB" dirty="0" smtClean="0">
                <a:solidFill>
                  <a:srgbClr val="FF0000"/>
                </a:solidFill>
              </a:rPr>
              <a:t>attainment</a:t>
            </a:r>
            <a:r>
              <a:rPr lang="en-GB" dirty="0" smtClean="0"/>
              <a:t>.  </a:t>
            </a:r>
            <a:r>
              <a:rPr lang="en-GB" dirty="0"/>
              <a:t>Weaker oral language is a cause of low attainment across the age range.”</a:t>
            </a:r>
          </a:p>
          <a:p>
            <a:pPr marL="0" indent="0">
              <a:buNone/>
            </a:pPr>
            <a:r>
              <a:rPr lang="en-GB" dirty="0" smtClean="0"/>
              <a:t>At </a:t>
            </a:r>
            <a:r>
              <a:rPr lang="en-GB" dirty="0"/>
              <a:t>age 11, children who had poor language at age five, are </a:t>
            </a:r>
            <a:r>
              <a:rPr lang="en-GB" dirty="0">
                <a:solidFill>
                  <a:srgbClr val="FF0000"/>
                </a:solidFill>
              </a:rPr>
              <a:t>six times less likely </a:t>
            </a:r>
            <a:r>
              <a:rPr lang="en-GB" dirty="0"/>
              <a:t>to </a:t>
            </a:r>
            <a:r>
              <a:rPr lang="en-GB" dirty="0">
                <a:solidFill>
                  <a:srgbClr val="FF0000"/>
                </a:solidFill>
              </a:rPr>
              <a:t>achieve</a:t>
            </a:r>
            <a:r>
              <a:rPr lang="en-GB" dirty="0"/>
              <a:t> the expected standard </a:t>
            </a:r>
            <a:r>
              <a:rPr lang="en-GB" dirty="0">
                <a:solidFill>
                  <a:srgbClr val="FF0000"/>
                </a:solidFill>
              </a:rPr>
              <a:t>in English</a:t>
            </a:r>
            <a:r>
              <a:rPr lang="en-GB" dirty="0"/>
              <a:t> and </a:t>
            </a:r>
            <a:r>
              <a:rPr lang="en-GB" dirty="0">
                <a:solidFill>
                  <a:srgbClr val="FF0000"/>
                </a:solidFill>
              </a:rPr>
              <a:t>eleven times </a:t>
            </a:r>
            <a:r>
              <a:rPr lang="en-GB" dirty="0"/>
              <a:t>less likely to </a:t>
            </a:r>
            <a:r>
              <a:rPr lang="en-GB" dirty="0">
                <a:solidFill>
                  <a:srgbClr val="FF0000"/>
                </a:solidFill>
              </a:rPr>
              <a:t>achieve</a:t>
            </a:r>
            <a:r>
              <a:rPr lang="en-GB" dirty="0"/>
              <a:t> the expected standard </a:t>
            </a:r>
            <a:r>
              <a:rPr lang="en-GB" dirty="0">
                <a:solidFill>
                  <a:srgbClr val="FF0000"/>
                </a:solidFill>
              </a:rPr>
              <a:t>in</a:t>
            </a:r>
            <a:r>
              <a:rPr lang="en-GB" dirty="0"/>
              <a:t> </a:t>
            </a:r>
            <a:r>
              <a:rPr lang="en-GB" dirty="0">
                <a:solidFill>
                  <a:srgbClr val="FF0000"/>
                </a:solidFill>
              </a:rPr>
              <a:t>Maths</a:t>
            </a:r>
            <a:r>
              <a:rPr lang="en-GB" dirty="0"/>
              <a:t>. </a:t>
            </a:r>
            <a:r>
              <a:rPr lang="en-GB" sz="1200" i="1" dirty="0"/>
              <a:t>(</a:t>
            </a:r>
            <a:r>
              <a:rPr lang="en-GB" sz="1300" dirty="0"/>
              <a:t>Save the children 2015)</a:t>
            </a:r>
            <a:endParaRPr lang="en-GB" dirty="0"/>
          </a:p>
        </p:txBody>
      </p:sp>
      <p:pic>
        <p:nvPicPr>
          <p:cNvPr id="4" name="Content Placeholder 3"/>
          <p:cNvPicPr>
            <a:picLocks noChangeAspect="1"/>
          </p:cNvPicPr>
          <p:nvPr/>
        </p:nvPicPr>
        <p:blipFill>
          <a:blip r:embed="rId2"/>
          <a:stretch>
            <a:fillRect/>
          </a:stretch>
        </p:blipFill>
        <p:spPr>
          <a:xfrm>
            <a:off x="10830870" y="5006145"/>
            <a:ext cx="1100685" cy="1678854"/>
          </a:xfrm>
          <a:prstGeom prst="rect">
            <a:avLst/>
          </a:prstGeom>
        </p:spPr>
      </p:pic>
    </p:spTree>
    <p:extLst>
      <p:ext uri="{BB962C8B-B14F-4D97-AF65-F5344CB8AC3E}">
        <p14:creationId xmlns:p14="http://schemas.microsoft.com/office/powerpoint/2010/main" val="2095472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1749</TotalTime>
  <Words>1774</Words>
  <Application>Microsoft Office PowerPoint</Application>
  <PresentationFormat>Widescreen</PresentationFormat>
  <Paragraphs>147</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Arial</vt:lpstr>
      <vt:lpstr>Calibri</vt:lpstr>
      <vt:lpstr>Calibri Light</vt:lpstr>
      <vt:lpstr>Office Theme</vt:lpstr>
      <vt:lpstr>PowerPoint Presentation</vt:lpstr>
      <vt:lpstr>What does Apostle mean?</vt:lpstr>
      <vt:lpstr>St John Henry Newman</vt:lpstr>
      <vt:lpstr>This afternoon….</vt:lpstr>
      <vt:lpstr>What does the church say about mission of a Catholic School?  (Our Catholic school Their identity and their purpose)</vt:lpstr>
      <vt:lpstr>Our Mission Prayer</vt:lpstr>
      <vt:lpstr>  Our mission is to ensure that all our children are given the very best possible opportunities to achieve so that they can play their part in making the world a better place.  .</vt:lpstr>
      <vt:lpstr>PowerPoint Presentation</vt:lpstr>
      <vt:lpstr>The Word Gap: Oracy</vt:lpstr>
      <vt:lpstr>Some Ideas</vt:lpstr>
      <vt:lpstr>PowerPoint Presentation</vt:lpstr>
      <vt:lpstr> Our Oracy Project with Voices 21 </vt:lpstr>
      <vt:lpstr>PowerPoint Presentation</vt:lpstr>
      <vt:lpstr>Self -Efficacy</vt:lpstr>
      <vt:lpstr>PowerPoint Presentation</vt:lpstr>
      <vt:lpstr>PowerPoint Presentation</vt:lpstr>
      <vt:lpstr>What the research says about self-efficacy:</vt:lpstr>
      <vt:lpstr>Reflection</vt:lpstr>
      <vt:lpstr>PowerPoint Presentation</vt:lpstr>
      <vt:lpstr>The seven secrets of building self-efficacy</vt:lpstr>
      <vt:lpstr>Research by Dweck 1998</vt:lpstr>
      <vt:lpstr>Praising strategies and effort: The aim is not to make children feel good but make them feel powerful in their own lives and learning.</vt:lpstr>
      <vt:lpstr>Using Growth Mindset Language </vt:lpstr>
      <vt:lpstr>PowerPoint Presentation</vt:lpstr>
      <vt:lpstr>The seven secrets of building self-efficacy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Heymoz</dc:creator>
  <cp:lastModifiedBy>Elizabeth Heymoz</cp:lastModifiedBy>
  <cp:revision>89</cp:revision>
  <cp:lastPrinted>2024-08-30T14:40:03Z</cp:lastPrinted>
  <dcterms:created xsi:type="dcterms:W3CDTF">2024-08-16T15:28:18Z</dcterms:created>
  <dcterms:modified xsi:type="dcterms:W3CDTF">2024-09-25T11:41:59Z</dcterms:modified>
</cp:coreProperties>
</file>