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69" r:id="rId2"/>
    <p:sldId id="325" r:id="rId3"/>
    <p:sldId id="256" r:id="rId4"/>
    <p:sldId id="259" r:id="rId5"/>
    <p:sldId id="290" r:id="rId6"/>
    <p:sldId id="258" r:id="rId7"/>
    <p:sldId id="328" r:id="rId8"/>
    <p:sldId id="326" r:id="rId9"/>
    <p:sldId id="263" r:id="rId10"/>
    <p:sldId id="257" r:id="rId11"/>
    <p:sldId id="266" r:id="rId12"/>
    <p:sldId id="276" r:id="rId13"/>
    <p:sldId id="378" r:id="rId14"/>
    <p:sldId id="289" r:id="rId15"/>
    <p:sldId id="280" r:id="rId16"/>
    <p:sldId id="281" r:id="rId17"/>
    <p:sldId id="376" r:id="rId18"/>
    <p:sldId id="267" r:id="rId19"/>
    <p:sldId id="327" r:id="rId20"/>
    <p:sldId id="382" r:id="rId21"/>
    <p:sldId id="377" r:id="rId22"/>
    <p:sldId id="379" r:id="rId23"/>
    <p:sldId id="277" r:id="rId24"/>
    <p:sldId id="286" r:id="rId25"/>
    <p:sldId id="287" r:id="rId26"/>
    <p:sldId id="381" r:id="rId27"/>
    <p:sldId id="284" r:id="rId28"/>
    <p:sldId id="285" r:id="rId29"/>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E6F2"/>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619F1C-C78D-034C-E9F6-A13647DEB856}" v="55" dt="2023-09-07T10:44:36.721"/>
    <p1510:client id="{89CF648A-B908-40D5-AD17-5894DEB2A5EF}" v="159" dt="2023-09-10T13:09:51.869"/>
    <p1510:client id="{A887A930-760F-4D62-BBF2-0FF0B14E7403}" v="91" dt="2023-09-10T13:39:22.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37" autoAdjust="0"/>
    <p:restoredTop sz="94660"/>
  </p:normalViewPr>
  <p:slideViewPr>
    <p:cSldViewPr>
      <p:cViewPr varScale="1">
        <p:scale>
          <a:sx n="69" d="100"/>
          <a:sy n="69" d="100"/>
        </p:scale>
        <p:origin x="16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15A4-1836-4CCC-911F-4ACF2302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206DD6-2AFA-4C84-AA07-2048C6421421}">
      <dgm:prSet custT="1"/>
      <dgm:spPr/>
      <dgm:t>
        <a:bodyPr/>
        <a:lstStyle/>
        <a:p>
          <a:r>
            <a:rPr lang="en-US" sz="2200" kern="1200" dirty="0">
              <a:solidFill>
                <a:schemeClr val="tx1"/>
              </a:solidFill>
              <a:latin typeface="+mn-lt"/>
              <a:ea typeface="+mn-ea"/>
              <a:cs typeface="+mn-cs"/>
            </a:rPr>
            <a:t>It is the parents’/carers duty to send their child to school regularly where they are of compulsory school </a:t>
          </a:r>
          <a:r>
            <a:rPr lang="en-US" sz="2200" kern="1200" dirty="0" smtClean="0">
              <a:solidFill>
                <a:schemeClr val="tx1"/>
              </a:solidFill>
              <a:latin typeface="+mn-lt"/>
              <a:ea typeface="+mn-ea"/>
              <a:cs typeface="+mn-cs"/>
            </a:rPr>
            <a:t>age.</a:t>
          </a:r>
          <a:endParaRPr lang="en-US" sz="2200" kern="1200" dirty="0">
            <a:solidFill>
              <a:schemeClr val="tx1"/>
            </a:solidFill>
            <a:latin typeface="+mn-lt"/>
            <a:ea typeface="+mn-ea"/>
            <a:cs typeface="+mn-cs"/>
          </a:endParaRPr>
        </a:p>
      </dgm:t>
    </dgm:pt>
    <dgm:pt modelId="{8E946C9C-68EC-401C-887C-95B2B59BBC73}" type="parTrans" cxnId="{DB0D677D-E206-4CE3-AFB0-379BBDC4288D}">
      <dgm:prSet/>
      <dgm:spPr/>
      <dgm:t>
        <a:bodyPr/>
        <a:lstStyle/>
        <a:p>
          <a:endParaRPr lang="en-US"/>
        </a:p>
      </dgm:t>
    </dgm:pt>
    <dgm:pt modelId="{54580F59-868C-4DAF-A637-D1314E995619}" type="sibTrans" cxnId="{DB0D677D-E206-4CE3-AFB0-379BBDC4288D}">
      <dgm:prSet/>
      <dgm:spPr/>
      <dgm:t>
        <a:bodyPr/>
        <a:lstStyle/>
        <a:p>
          <a:endParaRPr lang="en-US"/>
        </a:p>
      </dgm:t>
    </dgm:pt>
    <dgm:pt modelId="{C7C9277B-1D34-42BB-8C46-D23A95DCA4AF}">
      <dgm:prSet custT="1"/>
      <dgm:spPr/>
      <dgm:t>
        <a:bodyPr/>
        <a:lstStyle/>
        <a:p>
          <a:r>
            <a:rPr lang="en-US" sz="2200" kern="1200" dirty="0">
              <a:solidFill>
                <a:schemeClr val="tx1"/>
              </a:solidFill>
              <a:latin typeface="+mn-lt"/>
              <a:ea typeface="+mn-ea"/>
              <a:cs typeface="+mn-cs"/>
            </a:rPr>
            <a:t>It is the school’s responsibility to record attendance and follow up </a:t>
          </a:r>
          <a:r>
            <a:rPr lang="en-US" sz="2200" kern="1200" dirty="0" smtClean="0">
              <a:solidFill>
                <a:schemeClr val="tx1"/>
              </a:solidFill>
              <a:latin typeface="+mn-lt"/>
              <a:ea typeface="+mn-ea"/>
              <a:cs typeface="+mn-cs"/>
            </a:rPr>
            <a:t>absence.</a:t>
          </a:r>
          <a:endParaRPr lang="en-US" sz="2200" kern="1200" dirty="0">
            <a:solidFill>
              <a:schemeClr val="tx1"/>
            </a:solidFill>
            <a:latin typeface="+mn-lt"/>
            <a:ea typeface="+mn-ea"/>
            <a:cs typeface="+mn-cs"/>
          </a:endParaRPr>
        </a:p>
      </dgm:t>
    </dgm:pt>
    <dgm:pt modelId="{8D719B67-7BE2-429F-9053-84FDF7BF8007}" type="parTrans" cxnId="{6BA8E0E3-6FC8-473A-8A29-EBE238E12DE4}">
      <dgm:prSet/>
      <dgm:spPr/>
      <dgm:t>
        <a:bodyPr/>
        <a:lstStyle/>
        <a:p>
          <a:endParaRPr lang="en-US"/>
        </a:p>
      </dgm:t>
    </dgm:pt>
    <dgm:pt modelId="{2317F343-CF73-4505-8A57-B4532E583CE2}" type="sibTrans" cxnId="{6BA8E0E3-6FC8-473A-8A29-EBE238E12DE4}">
      <dgm:prSet/>
      <dgm:spPr/>
      <dgm:t>
        <a:bodyPr/>
        <a:lstStyle/>
        <a:p>
          <a:endParaRPr lang="en-US"/>
        </a:p>
      </dgm:t>
    </dgm:pt>
    <dgm:pt modelId="{A844DEF9-52AE-4BA9-97CB-90D9F1AA2B98}">
      <dgm:prSet custT="1"/>
      <dgm:spPr/>
      <dgm:t>
        <a:bodyPr/>
        <a:lstStyle/>
        <a:p>
          <a:r>
            <a:rPr lang="en-US" sz="2200" kern="1200" dirty="0">
              <a:solidFill>
                <a:schemeClr val="tx1"/>
              </a:solidFill>
              <a:latin typeface="+mn-lt"/>
              <a:ea typeface="+mn-ea"/>
              <a:cs typeface="+mn-cs"/>
            </a:rPr>
            <a:t>Discretion of the local authorities to use legal sanctions, including penalty notices and prosecution in court. </a:t>
          </a:r>
        </a:p>
      </dgm:t>
    </dgm:pt>
    <dgm:pt modelId="{C962C6DC-7096-4BBC-818B-6B5C1EE5BDCF}" type="parTrans" cxnId="{5811858C-8CB1-4F5E-A6CA-437F6284EC88}">
      <dgm:prSet/>
      <dgm:spPr/>
      <dgm:t>
        <a:bodyPr/>
        <a:lstStyle/>
        <a:p>
          <a:endParaRPr lang="en-US"/>
        </a:p>
      </dgm:t>
    </dgm:pt>
    <dgm:pt modelId="{8B0AE317-AB46-46FF-8ADD-B5B6976BE346}" type="sibTrans" cxnId="{5811858C-8CB1-4F5E-A6CA-437F6284EC88}">
      <dgm:prSet/>
      <dgm:spPr/>
      <dgm:t>
        <a:bodyPr/>
        <a:lstStyle/>
        <a:p>
          <a:endParaRPr lang="en-US"/>
        </a:p>
      </dgm:t>
    </dgm:pt>
    <dgm:pt modelId="{7E7BCC0A-62BA-4F39-A07F-A9BD76AF4926}">
      <dgm:prSet/>
      <dgm:spPr/>
      <dgm:t>
        <a:bodyPr/>
        <a:lstStyle/>
        <a:p>
          <a:endParaRPr lang="en-US" dirty="0"/>
        </a:p>
      </dgm:t>
    </dgm:pt>
    <dgm:pt modelId="{0A9F1ED7-3F5E-4DD7-BC98-79AAE40F3AF2}" type="sibTrans" cxnId="{270CC28D-952C-4BD0-9E67-21E9505224AB}">
      <dgm:prSet/>
      <dgm:spPr/>
      <dgm:t>
        <a:bodyPr/>
        <a:lstStyle/>
        <a:p>
          <a:endParaRPr lang="en-US"/>
        </a:p>
      </dgm:t>
    </dgm:pt>
    <dgm:pt modelId="{B794C510-2AE8-4490-B238-B12EE58E28FF}" type="parTrans" cxnId="{270CC28D-952C-4BD0-9E67-21E9505224AB}">
      <dgm:prSet/>
      <dgm:spPr/>
      <dgm:t>
        <a:bodyPr/>
        <a:lstStyle/>
        <a:p>
          <a:endParaRPr lang="en-US"/>
        </a:p>
      </dgm:t>
    </dgm:pt>
    <dgm:pt modelId="{3FFEB66F-6BE6-45B5-B038-B1C7D9DA0619}">
      <dgm:prSet custT="1"/>
      <dgm:spPr/>
      <dgm:t>
        <a:bodyPr/>
        <a:lstStyle/>
        <a:p>
          <a:r>
            <a:rPr lang="en-US" sz="2200" kern="1200" dirty="0">
              <a:solidFill>
                <a:schemeClr val="accent3"/>
              </a:solidFill>
              <a:latin typeface="+mn-lt"/>
              <a:ea typeface="+mn-ea"/>
              <a:cs typeface="+mn-cs"/>
            </a:rPr>
            <a:t>Please email or ring the school to notify us of a child’s absence.</a:t>
          </a:r>
        </a:p>
      </dgm:t>
    </dgm:pt>
    <dgm:pt modelId="{5C78EAF2-2054-4741-B3D5-5B45EF042056}" type="parTrans" cxnId="{8609CFCD-8D95-453F-9864-E2274A80535E}">
      <dgm:prSet/>
      <dgm:spPr/>
      <dgm:t>
        <a:bodyPr/>
        <a:lstStyle/>
        <a:p>
          <a:endParaRPr lang="en-US"/>
        </a:p>
      </dgm:t>
    </dgm:pt>
    <dgm:pt modelId="{F3741CFC-CC60-4FA9-883D-133334F05500}" type="sibTrans" cxnId="{8609CFCD-8D95-453F-9864-E2274A80535E}">
      <dgm:prSet/>
      <dgm:spPr/>
      <dgm:t>
        <a:bodyPr/>
        <a:lstStyle/>
        <a:p>
          <a:endParaRPr lang="en-US"/>
        </a:p>
      </dgm:t>
    </dgm:pt>
    <dgm:pt modelId="{8CFCB51A-7007-4704-BCF3-0F40A65B0F8D}" type="pres">
      <dgm:prSet presAssocID="{CBC015A4-1836-4CCC-911F-4ACF2302D9A4}" presName="linear" presStyleCnt="0">
        <dgm:presLayoutVars>
          <dgm:animLvl val="lvl"/>
          <dgm:resizeHandles val="exact"/>
        </dgm:presLayoutVars>
      </dgm:prSet>
      <dgm:spPr/>
      <dgm:t>
        <a:bodyPr/>
        <a:lstStyle/>
        <a:p>
          <a:endParaRPr lang="en-US"/>
        </a:p>
      </dgm:t>
    </dgm:pt>
    <dgm:pt modelId="{C4E626C7-B4E0-46FF-8700-564FF19E3D03}" type="pres">
      <dgm:prSet presAssocID="{7E7BCC0A-62BA-4F39-A07F-A9BD76AF4926}" presName="parentText" presStyleLbl="node1" presStyleIdx="0" presStyleCnt="1" custFlipVert="1" custScaleX="38851" custScaleY="21432" custLinFactNeighborX="60336" custLinFactNeighborY="-48755">
        <dgm:presLayoutVars>
          <dgm:chMax val="0"/>
          <dgm:bulletEnabled val="1"/>
        </dgm:presLayoutVars>
      </dgm:prSet>
      <dgm:spPr/>
      <dgm:t>
        <a:bodyPr/>
        <a:lstStyle/>
        <a:p>
          <a:endParaRPr lang="en-US"/>
        </a:p>
      </dgm:t>
    </dgm:pt>
    <dgm:pt modelId="{84C3B0BB-6EE7-4CEB-92CF-F65465FC846D}" type="pres">
      <dgm:prSet presAssocID="{7E7BCC0A-62BA-4F39-A07F-A9BD76AF4926}" presName="childText" presStyleLbl="revTx" presStyleIdx="0" presStyleCnt="1">
        <dgm:presLayoutVars>
          <dgm:bulletEnabled val="1"/>
        </dgm:presLayoutVars>
      </dgm:prSet>
      <dgm:spPr/>
      <dgm:t>
        <a:bodyPr/>
        <a:lstStyle/>
        <a:p>
          <a:endParaRPr lang="en-US"/>
        </a:p>
      </dgm:t>
    </dgm:pt>
  </dgm:ptLst>
  <dgm:cxnLst>
    <dgm:cxn modelId="{20108811-CD33-42C9-B11D-AD03DD34B82A}" type="presOf" srcId="{7E206DD6-2AFA-4C84-AA07-2048C6421421}" destId="{84C3B0BB-6EE7-4CEB-92CF-F65465FC846D}" srcOrd="0" destOrd="0" presId="urn:microsoft.com/office/officeart/2005/8/layout/vList2"/>
    <dgm:cxn modelId="{BF545ECE-A4BC-43CB-816D-78F5FCA4EB64}" type="presOf" srcId="{3FFEB66F-6BE6-45B5-B038-B1C7D9DA0619}" destId="{84C3B0BB-6EE7-4CEB-92CF-F65465FC846D}" srcOrd="0" destOrd="3" presId="urn:microsoft.com/office/officeart/2005/8/layout/vList2"/>
    <dgm:cxn modelId="{CBD819D0-E598-4082-8E92-4148BEBB13E7}" type="presOf" srcId="{7E7BCC0A-62BA-4F39-A07F-A9BD76AF4926}" destId="{C4E626C7-B4E0-46FF-8700-564FF19E3D03}" srcOrd="0" destOrd="0" presId="urn:microsoft.com/office/officeart/2005/8/layout/vList2"/>
    <dgm:cxn modelId="{05FBC786-F40F-4F7B-9285-4D520FDF37F1}" type="presOf" srcId="{C7C9277B-1D34-42BB-8C46-D23A95DCA4AF}" destId="{84C3B0BB-6EE7-4CEB-92CF-F65465FC846D}" srcOrd="0" destOrd="1" presId="urn:microsoft.com/office/officeart/2005/8/layout/vList2"/>
    <dgm:cxn modelId="{9A551AD2-20F6-4B58-BA9D-2A04A33F5069}" type="presOf" srcId="{CBC015A4-1836-4CCC-911F-4ACF2302D9A4}" destId="{8CFCB51A-7007-4704-BCF3-0F40A65B0F8D}" srcOrd="0" destOrd="0" presId="urn:microsoft.com/office/officeart/2005/8/layout/vList2"/>
    <dgm:cxn modelId="{F285C37D-8B9A-4B95-B96E-86CC349380E5}" type="presOf" srcId="{A844DEF9-52AE-4BA9-97CB-90D9F1AA2B98}" destId="{84C3B0BB-6EE7-4CEB-92CF-F65465FC846D}" srcOrd="0" destOrd="2" presId="urn:microsoft.com/office/officeart/2005/8/layout/vList2"/>
    <dgm:cxn modelId="{5811858C-8CB1-4F5E-A6CA-437F6284EC88}" srcId="{7E7BCC0A-62BA-4F39-A07F-A9BD76AF4926}" destId="{A844DEF9-52AE-4BA9-97CB-90D9F1AA2B98}" srcOrd="2" destOrd="0" parTransId="{C962C6DC-7096-4BBC-818B-6B5C1EE5BDCF}" sibTransId="{8B0AE317-AB46-46FF-8ADD-B5B6976BE346}"/>
    <dgm:cxn modelId="{8609CFCD-8D95-453F-9864-E2274A80535E}" srcId="{7E7BCC0A-62BA-4F39-A07F-A9BD76AF4926}" destId="{3FFEB66F-6BE6-45B5-B038-B1C7D9DA0619}" srcOrd="3" destOrd="0" parTransId="{5C78EAF2-2054-4741-B3D5-5B45EF042056}" sibTransId="{F3741CFC-CC60-4FA9-883D-133334F05500}"/>
    <dgm:cxn modelId="{270CC28D-952C-4BD0-9E67-21E9505224AB}" srcId="{CBC015A4-1836-4CCC-911F-4ACF2302D9A4}" destId="{7E7BCC0A-62BA-4F39-A07F-A9BD76AF4926}" srcOrd="0" destOrd="0" parTransId="{B794C510-2AE8-4490-B238-B12EE58E28FF}" sibTransId="{0A9F1ED7-3F5E-4DD7-BC98-79AAE40F3AF2}"/>
    <dgm:cxn modelId="{DB0D677D-E206-4CE3-AFB0-379BBDC4288D}" srcId="{7E7BCC0A-62BA-4F39-A07F-A9BD76AF4926}" destId="{7E206DD6-2AFA-4C84-AA07-2048C6421421}" srcOrd="0" destOrd="0" parTransId="{8E946C9C-68EC-401C-887C-95B2B59BBC73}" sibTransId="{54580F59-868C-4DAF-A637-D1314E995619}"/>
    <dgm:cxn modelId="{6BA8E0E3-6FC8-473A-8A29-EBE238E12DE4}" srcId="{7E7BCC0A-62BA-4F39-A07F-A9BD76AF4926}" destId="{C7C9277B-1D34-42BB-8C46-D23A95DCA4AF}" srcOrd="1" destOrd="0" parTransId="{8D719B67-7BE2-429F-9053-84FDF7BF8007}" sibTransId="{2317F343-CF73-4505-8A57-B4532E583CE2}"/>
    <dgm:cxn modelId="{BCD5A497-02DA-43E3-8284-AB29C5404554}" type="presParOf" srcId="{8CFCB51A-7007-4704-BCF3-0F40A65B0F8D}" destId="{C4E626C7-B4E0-46FF-8700-564FF19E3D03}" srcOrd="0" destOrd="0" presId="urn:microsoft.com/office/officeart/2005/8/layout/vList2"/>
    <dgm:cxn modelId="{F0A08950-397A-4299-AEF2-D8EEFC310178}" type="presParOf" srcId="{8CFCB51A-7007-4704-BCF3-0F40A65B0F8D}" destId="{84C3B0BB-6EE7-4CEB-92CF-F65465FC846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a:t>Please inform the school office via email in the morning of any changes to school pick up so that your child’s class teacher will be informed.</a:t>
          </a:r>
          <a:endParaRPr lang="en-US"/>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 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626C7-B4E0-46FF-8700-564FF19E3D03}">
      <dsp:nvSpPr>
        <dsp:cNvPr id="0" name=""/>
        <dsp:cNvSpPr/>
      </dsp:nvSpPr>
      <dsp:spPr>
        <a:xfrm flipV="1">
          <a:off x="3424059" y="0"/>
          <a:ext cx="2175475" cy="1524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endParaRPr lang="en-US" sz="3800" kern="1200" dirty="0"/>
        </a:p>
      </dsp:txBody>
      <dsp:txXfrm rot="10800000">
        <a:off x="3431501" y="7442"/>
        <a:ext cx="2160591" cy="137574"/>
      </dsp:txXfrm>
    </dsp:sp>
    <dsp:sp modelId="{84C3B0BB-6EE7-4CEB-92CF-F65465FC846D}">
      <dsp:nvSpPr>
        <dsp:cNvPr id="0" name=""/>
        <dsp:cNvSpPr/>
      </dsp:nvSpPr>
      <dsp:spPr>
        <a:xfrm>
          <a:off x="0" y="156404"/>
          <a:ext cx="5599535" cy="33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8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tx1"/>
              </a:solidFill>
              <a:latin typeface="+mn-lt"/>
              <a:ea typeface="+mn-ea"/>
              <a:cs typeface="+mn-cs"/>
            </a:rPr>
            <a:t>It is the parents’/carers duty to send their child to school regularly where they are of compulsory school </a:t>
          </a:r>
          <a:r>
            <a:rPr lang="en-US" sz="2200" kern="1200" dirty="0" smtClean="0">
              <a:solidFill>
                <a:schemeClr val="tx1"/>
              </a:solidFill>
              <a:latin typeface="+mn-lt"/>
              <a:ea typeface="+mn-ea"/>
              <a:cs typeface="+mn-cs"/>
            </a:rPr>
            <a:t>age.</a:t>
          </a:r>
          <a:endParaRPr lang="en-US" sz="2200" kern="1200" dirty="0">
            <a:solidFill>
              <a:schemeClr val="tx1"/>
            </a:solidFill>
            <a:latin typeface="+mn-lt"/>
            <a:ea typeface="+mn-ea"/>
            <a:cs typeface="+mn-cs"/>
          </a:endParaRPr>
        </a:p>
        <a:p>
          <a:pPr marL="228600" lvl="1" indent="-228600" algn="l" defTabSz="977900">
            <a:lnSpc>
              <a:spcPct val="90000"/>
            </a:lnSpc>
            <a:spcBef>
              <a:spcPct val="0"/>
            </a:spcBef>
            <a:spcAft>
              <a:spcPct val="20000"/>
            </a:spcAft>
            <a:buChar char="••"/>
          </a:pPr>
          <a:r>
            <a:rPr lang="en-US" sz="2200" kern="1200" dirty="0">
              <a:solidFill>
                <a:schemeClr val="tx1"/>
              </a:solidFill>
              <a:latin typeface="+mn-lt"/>
              <a:ea typeface="+mn-ea"/>
              <a:cs typeface="+mn-cs"/>
            </a:rPr>
            <a:t>It is the school’s responsibility to record attendance and follow up </a:t>
          </a:r>
          <a:r>
            <a:rPr lang="en-US" sz="2200" kern="1200" dirty="0" smtClean="0">
              <a:solidFill>
                <a:schemeClr val="tx1"/>
              </a:solidFill>
              <a:latin typeface="+mn-lt"/>
              <a:ea typeface="+mn-ea"/>
              <a:cs typeface="+mn-cs"/>
            </a:rPr>
            <a:t>absence.</a:t>
          </a:r>
          <a:endParaRPr lang="en-US" sz="2200" kern="1200" dirty="0">
            <a:solidFill>
              <a:schemeClr val="tx1"/>
            </a:solidFill>
            <a:latin typeface="+mn-lt"/>
            <a:ea typeface="+mn-ea"/>
            <a:cs typeface="+mn-cs"/>
          </a:endParaRPr>
        </a:p>
        <a:p>
          <a:pPr marL="228600" lvl="1" indent="-228600" algn="l" defTabSz="977900">
            <a:lnSpc>
              <a:spcPct val="90000"/>
            </a:lnSpc>
            <a:spcBef>
              <a:spcPct val="0"/>
            </a:spcBef>
            <a:spcAft>
              <a:spcPct val="20000"/>
            </a:spcAft>
            <a:buChar char="••"/>
          </a:pPr>
          <a:r>
            <a:rPr lang="en-US" sz="2200" kern="1200" dirty="0">
              <a:solidFill>
                <a:schemeClr val="tx1"/>
              </a:solidFill>
              <a:latin typeface="+mn-lt"/>
              <a:ea typeface="+mn-ea"/>
              <a:cs typeface="+mn-cs"/>
            </a:rPr>
            <a:t>Discretion of the local authorities to use legal sanctions, including penalty notices and prosecution in court. </a:t>
          </a:r>
        </a:p>
        <a:p>
          <a:pPr marL="228600" lvl="1" indent="-228600" algn="l" defTabSz="977900">
            <a:lnSpc>
              <a:spcPct val="90000"/>
            </a:lnSpc>
            <a:spcBef>
              <a:spcPct val="0"/>
            </a:spcBef>
            <a:spcAft>
              <a:spcPct val="20000"/>
            </a:spcAft>
            <a:buChar char="••"/>
          </a:pPr>
          <a:r>
            <a:rPr lang="en-US" sz="2200" kern="1200" dirty="0">
              <a:solidFill>
                <a:schemeClr val="accent3"/>
              </a:solidFill>
              <a:latin typeface="+mn-lt"/>
              <a:ea typeface="+mn-ea"/>
              <a:cs typeface="+mn-cs"/>
            </a:rPr>
            <a:t>Please email or ring the school to notify us of a child’s absence.</a:t>
          </a:r>
        </a:p>
      </dsp:txBody>
      <dsp:txXfrm>
        <a:off x="0" y="156404"/>
        <a:ext cx="5599535" cy="3382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Please inform the school office via email in the morning of any changes to school pick up so that your child’s class teacher will be informed.</a:t>
          </a:r>
          <a:endParaRPr lang="en-US" sz="1600" kern="120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 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11/09/2023</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11/09/2023</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6</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9</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10</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11</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25</a:t>
            </a:fld>
            <a:endParaRPr lang="en-GB"/>
          </a:p>
        </p:txBody>
      </p:sp>
    </p:spTree>
    <p:extLst>
      <p:ext uri="{BB962C8B-B14F-4D97-AF65-F5344CB8AC3E}">
        <p14:creationId xmlns:p14="http://schemas.microsoft.com/office/powerpoint/2010/main" val="342722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11/09/2023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11/09/2023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11/09/2023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11/09/2023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11/09/2023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11/09/2023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11/09/2023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11/09/2023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wmf"/><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opepaul.herts.sch.uk/year-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wmf"/><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E6760941-EF99-4F61-A95D-3C3E7C08D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5">
            <a:extLst>
              <a:ext uri="{FF2B5EF4-FFF2-40B4-BE49-F238E27FC236}">
                <a16:creationId xmlns:a16="http://schemas.microsoft.com/office/drawing/2014/main" id="{44D9B9FF-D6DA-4F69-B4A0-BA1550D65C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6">
            <a:extLst>
              <a:ext uri="{FF2B5EF4-FFF2-40B4-BE49-F238E27FC236}">
                <a16:creationId xmlns:a16="http://schemas.microsoft.com/office/drawing/2014/main" id="{A7DC0AF9-0747-4070-A6D7-DF3681B9EB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3" name="Freeform 7">
            <a:extLst>
              <a:ext uri="{FF2B5EF4-FFF2-40B4-BE49-F238E27FC236}">
                <a16:creationId xmlns:a16="http://schemas.microsoft.com/office/drawing/2014/main" id="{74612EAD-0A8C-4C44-AFE1-3DF0669AC8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8" name="Rectangle 8">
            <a:extLst>
              <a:ext uri="{FF2B5EF4-FFF2-40B4-BE49-F238E27FC236}">
                <a16:creationId xmlns:a16="http://schemas.microsoft.com/office/drawing/2014/main" id="{C2D46295-4D0D-487B-8972-141A047FB1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0" name="Title 1"/>
          <p:cNvSpPr>
            <a:spLocks noGrp="1"/>
          </p:cNvSpPr>
          <p:nvPr>
            <p:ph type="ctrTitle"/>
          </p:nvPr>
        </p:nvSpPr>
        <p:spPr>
          <a:xfrm>
            <a:off x="596506" y="1357766"/>
            <a:ext cx="3241653" cy="3541334"/>
          </a:xfrm>
        </p:spPr>
        <p:txBody>
          <a:bodyPr vert="horz" lIns="91440" tIns="45720" rIns="91440" bIns="45720" rtlCol="0">
            <a:normAutofit/>
          </a:bodyPr>
          <a:lstStyle/>
          <a:p>
            <a:pPr algn="l" eaLnBrk="1" hangingPunct="1">
              <a:lnSpc>
                <a:spcPct val="90000"/>
              </a:lnSpc>
            </a:pPr>
            <a:r>
              <a:rPr lang="en-US" sz="4700" b="1" kern="1200" dirty="0">
                <a:solidFill>
                  <a:srgbClr val="FFFFFF"/>
                </a:solidFill>
                <a:latin typeface="+mj-lt"/>
                <a:ea typeface="+mj-ea"/>
                <a:cs typeface="+mj-cs"/>
              </a:rPr>
              <a:t>Meet the Teacher Year</a:t>
            </a:r>
            <a:r>
              <a:rPr lang="en-US" sz="4700" b="1" dirty="0">
                <a:solidFill>
                  <a:srgbClr val="FFFFFF"/>
                </a:solidFill>
              </a:rPr>
              <a:t>  6</a:t>
            </a:r>
            <a:r>
              <a:rPr lang="en-US" sz="4700" b="1" kern="1200" dirty="0"/>
              <a:t/>
            </a:r>
            <a:br>
              <a:rPr lang="en-US" sz="4700" b="1" kern="1200" dirty="0"/>
            </a:br>
            <a:r>
              <a:rPr lang="en-US" sz="4700" b="1" i="1" kern="1200" dirty="0">
                <a:solidFill>
                  <a:srgbClr val="FFFFFF"/>
                </a:solidFill>
                <a:latin typeface="+mj-lt"/>
                <a:ea typeface="+mj-ea"/>
                <a:cs typeface="+mj-cs"/>
              </a:rPr>
              <a:t>September 2023</a:t>
            </a:r>
          </a:p>
        </p:txBody>
      </p:sp>
      <p:sp>
        <p:nvSpPr>
          <p:cNvPr id="3" name="Subtitle 2"/>
          <p:cNvSpPr>
            <a:spLocks noGrp="1"/>
          </p:cNvSpPr>
          <p:nvPr>
            <p:ph type="subTitle" idx="1"/>
          </p:nvPr>
        </p:nvSpPr>
        <p:spPr>
          <a:xfrm>
            <a:off x="594449" y="5301530"/>
            <a:ext cx="2619865" cy="1080982"/>
          </a:xfrm>
        </p:spPr>
        <p:txBody>
          <a:bodyPr vert="horz" lIns="91440" tIns="45720" rIns="91440" bIns="45720" rtlCol="0" anchor="t">
            <a:normAutofit/>
          </a:bodyPr>
          <a:lstStyle/>
          <a:p>
            <a:pPr algn="r" eaLnBrk="1" fontAlgn="auto" hangingPunct="1">
              <a:spcAft>
                <a:spcPts val="0"/>
              </a:spcAft>
              <a:defRPr/>
            </a:pPr>
            <a:r>
              <a:rPr lang="en-US" sz="1700" b="1">
                <a:solidFill>
                  <a:schemeClr val="tx1">
                    <a:lumMod val="95000"/>
                    <a:lumOff val="5000"/>
                  </a:schemeClr>
                </a:solidFill>
              </a:rPr>
              <a:t> </a:t>
            </a:r>
            <a:endParaRPr lang="en-US" sz="1700">
              <a:solidFill>
                <a:schemeClr val="tx1">
                  <a:lumMod val="95000"/>
                  <a:lumOff val="5000"/>
                </a:schemeClr>
              </a:solidFill>
            </a:endParaRPr>
          </a:p>
          <a:p>
            <a:pPr indent="-228600" algn="r" eaLnBrk="1" fontAlgn="auto" hangingPunct="1">
              <a:spcAft>
                <a:spcPts val="0"/>
              </a:spcAft>
              <a:buFont typeface="Arial" panose="020B0604020202020204" pitchFamily="34" charset="0"/>
              <a:buChar char="•"/>
              <a:defRPr/>
            </a:pPr>
            <a:endParaRPr lang="en-US" sz="1700">
              <a:solidFill>
                <a:schemeClr val="tx1">
                  <a:lumMod val="95000"/>
                  <a:lumOff val="5000"/>
                </a:schemeClr>
              </a:solidFill>
            </a:endParaRPr>
          </a:p>
        </p:txBody>
      </p:sp>
      <p:pic>
        <p:nvPicPr>
          <p:cNvPr id="2052" name="Picture 3"/>
          <p:cNvPicPr>
            <a:picLocks noChangeAspect="1" noChangeArrowheads="1"/>
          </p:cNvPicPr>
          <p:nvPr/>
        </p:nvPicPr>
        <p:blipFill>
          <a:blip r:embed="rId2" cstate="print"/>
          <a:stretch>
            <a:fillRect/>
          </a:stretch>
        </p:blipFill>
        <p:spPr bwMode="auto">
          <a:xfrm>
            <a:off x="5768012" y="688470"/>
            <a:ext cx="1779134" cy="1734924"/>
          </a:xfrm>
          <a:prstGeom prst="rect">
            <a:avLst/>
          </a:prstGeom>
          <a:noFill/>
        </p:spPr>
      </p:pic>
      <p:pic>
        <p:nvPicPr>
          <p:cNvPr id="2" name="Content Placeholder 7">
            <a:extLst>
              <a:ext uri="{FF2B5EF4-FFF2-40B4-BE49-F238E27FC236}">
                <a16:creationId xmlns:a16="http://schemas.microsoft.com/office/drawing/2014/main" id="{EA255B99-522C-60A0-E4BE-5069E1E7D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86084" y="3051042"/>
            <a:ext cx="3637540" cy="364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712E947-0734-45F9-9C4F-41114EC3A33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itle 1"/>
          <p:cNvSpPr>
            <a:spLocks noGrp="1"/>
          </p:cNvSpPr>
          <p:nvPr>
            <p:ph type="title"/>
          </p:nvPr>
        </p:nvSpPr>
        <p:spPr>
          <a:xfrm>
            <a:off x="1806265" y="-460927"/>
            <a:ext cx="4360680" cy="1556870"/>
          </a:xfrm>
        </p:spPr>
        <p:txBody>
          <a:bodyPr vert="horz" lIns="91440" tIns="45720" rIns="91440" bIns="45720" rtlCol="0" anchor="b">
            <a:normAutofit/>
          </a:bodyPr>
          <a:lstStyle/>
          <a:p>
            <a:pPr algn="l" eaLnBrk="1" hangingPunct="1">
              <a:lnSpc>
                <a:spcPct val="90000"/>
              </a:lnSpc>
            </a:pPr>
            <a:r>
              <a:rPr lang="en-US" sz="3500" u="sng" dirty="0"/>
              <a:t>Home Learning</a:t>
            </a:r>
          </a:p>
        </p:txBody>
      </p:sp>
      <p:sp>
        <p:nvSpPr>
          <p:cNvPr id="7172" name="TextBox 2"/>
          <p:cNvSpPr txBox="1">
            <a:spLocks noChangeArrowheads="1"/>
          </p:cNvSpPr>
          <p:nvPr/>
        </p:nvSpPr>
        <p:spPr bwMode="auto">
          <a:xfrm>
            <a:off x="218282" y="1709989"/>
            <a:ext cx="6729982" cy="3600236"/>
          </a:xfrm>
          <a:prstGeom prst="rect">
            <a:avLst/>
          </a:prstGeom>
        </p:spPr>
        <p:txBody>
          <a:bodyPr vert="horz" lIns="91440" tIns="45720" rIns="91440" bIns="45720" rtlCol="0" anchor="t">
            <a:noAutofit/>
          </a:bodyPr>
          <a:lstStyle/>
          <a:p>
            <a:pPr>
              <a:lnSpc>
                <a:spcPct val="90000"/>
              </a:lnSpc>
              <a:spcAft>
                <a:spcPts val="600"/>
              </a:spcAft>
            </a:pPr>
            <a:r>
              <a:rPr lang="en-US" altLang="en-US" sz="2000" dirty="0">
                <a:latin typeface="+mn-lt"/>
                <a:cs typeface="+mn-cs"/>
              </a:rPr>
              <a:t>Home Learning is set on the Year 6 Class Blog on a </a:t>
            </a:r>
            <a:r>
              <a:rPr lang="en-US" altLang="en-US" sz="2000" u="sng" dirty="0">
                <a:latin typeface="+mn-lt"/>
                <a:cs typeface="+mn-cs"/>
              </a:rPr>
              <a:t>Friday</a:t>
            </a:r>
            <a:r>
              <a:rPr lang="en-US" altLang="en-US" sz="2000" dirty="0">
                <a:latin typeface="+mn-lt"/>
                <a:cs typeface="+mn-cs"/>
              </a:rPr>
              <a:t> and is due to be completed by the </a:t>
            </a:r>
            <a:r>
              <a:rPr lang="en-US" altLang="en-US" sz="2000" dirty="0">
                <a:latin typeface="+mn-lt"/>
                <a:cs typeface="Arial"/>
              </a:rPr>
              <a:t>following Wednesday.</a:t>
            </a:r>
            <a:endParaRPr lang="en-US" altLang="en-US" sz="2000" dirty="0">
              <a:latin typeface="+mn-lt"/>
              <a:ea typeface="Calibri"/>
              <a:cs typeface="Arial"/>
            </a:endParaRPr>
          </a:p>
          <a:p>
            <a:pPr>
              <a:lnSpc>
                <a:spcPct val="90000"/>
              </a:lnSpc>
              <a:spcAft>
                <a:spcPts val="600"/>
              </a:spcAft>
            </a:pPr>
            <a:r>
              <a:rPr lang="en-US" altLang="en-US" sz="2000" b="1" dirty="0">
                <a:latin typeface="+mn-lt"/>
                <a:cs typeface="Arial"/>
              </a:rPr>
              <a:t>Weekly Spellings</a:t>
            </a:r>
            <a:r>
              <a:rPr lang="en-US" altLang="en-US" sz="2000" dirty="0">
                <a:latin typeface="+mn-lt"/>
                <a:cs typeface="Arial"/>
              </a:rPr>
              <a:t> – these will be handed out at the beginning of each half term for a dictation test every Friday. </a:t>
            </a:r>
            <a:endParaRPr lang="en-US" altLang="en-US" sz="2000" dirty="0">
              <a:latin typeface="+mn-lt"/>
              <a:ea typeface="Calibri"/>
            </a:endParaRPr>
          </a:p>
          <a:p>
            <a:pPr>
              <a:lnSpc>
                <a:spcPct val="90000"/>
              </a:lnSpc>
              <a:spcAft>
                <a:spcPts val="600"/>
              </a:spcAft>
            </a:pPr>
            <a:r>
              <a:rPr lang="en-US" altLang="en-US" sz="2000" b="1" dirty="0">
                <a:latin typeface="+mn-lt"/>
                <a:cs typeface="Arial"/>
              </a:rPr>
              <a:t>Reading </a:t>
            </a:r>
            <a:r>
              <a:rPr lang="en-US" altLang="en-US" sz="2000" dirty="0">
                <a:latin typeface="+mn-lt"/>
                <a:cs typeface="Arial"/>
              </a:rPr>
              <a:t>– 20 minutes per day, parents to sign reading diary weekly.  </a:t>
            </a:r>
            <a:endParaRPr lang="en-US" altLang="en-US" sz="2000" dirty="0">
              <a:latin typeface="+mn-lt"/>
              <a:ea typeface="Calibri"/>
            </a:endParaRPr>
          </a:p>
          <a:p>
            <a:pPr>
              <a:lnSpc>
                <a:spcPct val="90000"/>
              </a:lnSpc>
              <a:spcAft>
                <a:spcPts val="600"/>
              </a:spcAft>
            </a:pPr>
            <a:r>
              <a:rPr lang="en-US" altLang="en-US" sz="2000" b="1" err="1">
                <a:latin typeface="+mn-lt"/>
                <a:cs typeface="Arial"/>
              </a:rPr>
              <a:t>Maths</a:t>
            </a:r>
            <a:r>
              <a:rPr lang="en-US" altLang="en-US" sz="2000" b="1" dirty="0">
                <a:latin typeface="+mn-lt"/>
                <a:cs typeface="Arial"/>
              </a:rPr>
              <a:t> </a:t>
            </a:r>
            <a:r>
              <a:rPr lang="en-US" altLang="en-US" sz="2000" dirty="0">
                <a:latin typeface="+mn-lt"/>
                <a:cs typeface="Arial"/>
              </a:rPr>
              <a:t>– Mathletics</a:t>
            </a:r>
            <a:endParaRPr lang="en-US" altLang="en-US" sz="2000" dirty="0">
              <a:latin typeface="+mn-lt"/>
              <a:ea typeface="Calibri"/>
              <a:cs typeface="Arial"/>
            </a:endParaRPr>
          </a:p>
          <a:p>
            <a:pPr>
              <a:lnSpc>
                <a:spcPct val="90000"/>
              </a:lnSpc>
              <a:spcAft>
                <a:spcPts val="600"/>
              </a:spcAft>
            </a:pPr>
            <a:r>
              <a:rPr lang="en-GB" sz="2000" b="1" dirty="0" err="1">
                <a:latin typeface="+mn-lt"/>
                <a:cs typeface="Arial"/>
              </a:rPr>
              <a:t>Timestables</a:t>
            </a:r>
            <a:r>
              <a:rPr lang="en-GB" sz="2000" b="1" dirty="0">
                <a:latin typeface="+mn-lt"/>
                <a:cs typeface="Arial"/>
              </a:rPr>
              <a:t> Rockstars – </a:t>
            </a:r>
            <a:r>
              <a:rPr lang="en-GB" sz="2000" dirty="0">
                <a:latin typeface="+mn-lt"/>
                <a:cs typeface="Arial"/>
              </a:rPr>
              <a:t>please encourage your child to practise their </a:t>
            </a:r>
            <a:r>
              <a:rPr lang="en-GB" sz="2000" dirty="0" err="1">
                <a:latin typeface="+mn-lt"/>
                <a:cs typeface="Arial"/>
              </a:rPr>
              <a:t>timestables</a:t>
            </a:r>
            <a:r>
              <a:rPr lang="en-GB" sz="2000" dirty="0">
                <a:latin typeface="+mn-lt"/>
                <a:cs typeface="Arial"/>
              </a:rPr>
              <a:t> at least three times a week.</a:t>
            </a:r>
            <a:endParaRPr lang="en-GB" sz="2000" dirty="0">
              <a:latin typeface="+mn-lt"/>
              <a:ea typeface="Calibri"/>
              <a:cs typeface="Arial"/>
            </a:endParaRPr>
          </a:p>
          <a:p>
            <a:pPr>
              <a:lnSpc>
                <a:spcPct val="90000"/>
              </a:lnSpc>
              <a:spcAft>
                <a:spcPts val="600"/>
              </a:spcAft>
            </a:pPr>
            <a:r>
              <a:rPr lang="en-US" altLang="en-US" sz="2000" b="1" dirty="0">
                <a:latin typeface="+mn-lt"/>
                <a:cs typeface="Arial"/>
              </a:rPr>
              <a:t>English</a:t>
            </a:r>
            <a:r>
              <a:rPr lang="en-US" altLang="en-US" sz="2000" dirty="0">
                <a:latin typeface="+mn-lt"/>
                <a:cs typeface="Arial"/>
              </a:rPr>
              <a:t> – comprehension/research </a:t>
            </a:r>
            <a:r>
              <a:rPr lang="en-US" altLang="en-US" sz="2000" err="1">
                <a:latin typeface="+mn-lt"/>
                <a:cs typeface="Arial"/>
              </a:rPr>
              <a:t>etc</a:t>
            </a:r>
            <a:r>
              <a:rPr lang="en-US" altLang="en-US" sz="2000" dirty="0">
                <a:latin typeface="+mn-lt"/>
                <a:cs typeface="Arial"/>
              </a:rPr>
              <a:t>…</a:t>
            </a:r>
            <a:endParaRPr lang="en-US" altLang="en-US" sz="2000" dirty="0">
              <a:latin typeface="+mn-lt"/>
              <a:ea typeface="Calibri"/>
              <a:cs typeface="Arial"/>
            </a:endParaRPr>
          </a:p>
          <a:p>
            <a:r>
              <a:rPr lang="en-GB" sz="2000" b="1" dirty="0">
                <a:latin typeface="+mn-lt"/>
                <a:cs typeface="Arial"/>
              </a:rPr>
              <a:t>Additional homework </a:t>
            </a:r>
            <a:r>
              <a:rPr lang="en-GB" sz="2000" dirty="0">
                <a:latin typeface="+mn-lt"/>
                <a:cs typeface="Arial"/>
              </a:rPr>
              <a:t>–  We will be sending additional homework if we feel your child will benefit with more practice on a specific concept of our learning.</a:t>
            </a:r>
            <a:endParaRPr lang="en-US" altLang="en-US" sz="2000" dirty="0">
              <a:highlight>
                <a:srgbClr val="FFFF00"/>
              </a:highlight>
              <a:latin typeface="+mn-lt"/>
              <a:cs typeface="Arial"/>
            </a:endParaRPr>
          </a:p>
        </p:txBody>
      </p:sp>
      <p:pic>
        <p:nvPicPr>
          <p:cNvPr id="7173" name="Picture 2" descr="C:\Users\Liz Humpage\AppData\Local\Microsoft\Windows\Temporary Internet Files\Content.IE5\H13K41BM\MC900157235[1].wmf"/>
          <p:cNvPicPr>
            <a:picLocks noChangeAspect="1" noChangeArrowheads="1"/>
          </p:cNvPicPr>
          <p:nvPr/>
        </p:nvPicPr>
        <p:blipFill>
          <a:blip r:embed="rId3" cstate="print"/>
          <a:stretch>
            <a:fillRect/>
          </a:stretch>
        </p:blipFill>
        <p:spPr bwMode="auto">
          <a:xfrm>
            <a:off x="6823803" y="131041"/>
            <a:ext cx="1906169" cy="1556871"/>
          </a:xfrm>
          <a:prstGeom prst="rect">
            <a:avLst/>
          </a:prstGeom>
          <a:noFill/>
        </p:spPr>
      </p:pic>
      <p:pic>
        <p:nvPicPr>
          <p:cNvPr id="7170" name="Picture 6"/>
          <p:cNvPicPr>
            <a:picLocks noChangeAspect="1" noChangeArrowheads="1"/>
          </p:cNvPicPr>
          <p:nvPr/>
        </p:nvPicPr>
        <p:blipFill>
          <a:blip r:embed="rId4" cstate="print"/>
          <a:stretch>
            <a:fillRect/>
          </a:stretch>
        </p:blipFill>
        <p:spPr bwMode="auto">
          <a:xfrm>
            <a:off x="7990733" y="5320496"/>
            <a:ext cx="934985" cy="1039734"/>
          </a:xfrm>
          <a:prstGeom prst="rect">
            <a:avLst/>
          </a:prstGeom>
          <a:noFill/>
        </p:spPr>
      </p:pic>
      <p:sp>
        <p:nvSpPr>
          <p:cNvPr id="77" name="Rectangle 76">
            <a:extLst>
              <a:ext uri="{FF2B5EF4-FFF2-40B4-BE49-F238E27FC236}">
                <a16:creationId xmlns:a16="http://schemas.microsoft.com/office/drawing/2014/main" id="{5A65989E-BBD5-44D7-AA86-7AFD5D46BBC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3" descr="C:\Users\Liz Humpage\AppData\Local\Microsoft\Windows\Temporary Internet Files\Content.IE5\SV6YJITM\MC900232054[1].wmf"/>
          <p:cNvPicPr>
            <a:picLocks noChangeAspect="1" noChangeArrowheads="1"/>
          </p:cNvPicPr>
          <p:nvPr/>
        </p:nvPicPr>
        <p:blipFill>
          <a:blip r:embed="rId5" cstate="print"/>
          <a:srcRect/>
          <a:stretch>
            <a:fillRect/>
          </a:stretch>
        </p:blipFill>
        <p:spPr bwMode="auto">
          <a:xfrm>
            <a:off x="436563" y="379413"/>
            <a:ext cx="927100" cy="962025"/>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20A07E62-49FD-281F-C847-012FFB7ED8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934432" y="5348431"/>
            <a:ext cx="1013129" cy="1014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3928388" y="-494180"/>
            <a:ext cx="4316172" cy="1667569"/>
          </a:xfrm>
        </p:spPr>
        <p:txBody>
          <a:bodyPr anchor="b">
            <a:normAutofit/>
          </a:bodyPr>
          <a:lstStyle/>
          <a:p>
            <a:pPr eaLnBrk="1" hangingPunct="1"/>
            <a:r>
              <a:rPr lang="en-GB" altLang="en-US" sz="3500" u="sng" dirty="0"/>
              <a:t>P.E.    </a:t>
            </a:r>
          </a:p>
        </p:txBody>
      </p:sp>
      <p:pic>
        <p:nvPicPr>
          <p:cNvPr id="9220" name="Picture 4"/>
          <p:cNvPicPr>
            <a:picLocks noChangeAspect="1" noChangeArrowheads="1"/>
          </p:cNvPicPr>
          <p:nvPr/>
        </p:nvPicPr>
        <p:blipFill>
          <a:blip r:embed="rId3" cstate="print"/>
          <a:stretch>
            <a:fillRect/>
          </a:stretch>
        </p:blipFill>
        <p:spPr bwMode="auto">
          <a:xfrm>
            <a:off x="1849796" y="4767976"/>
            <a:ext cx="1466647" cy="1495424"/>
          </a:xfrm>
          <a:prstGeom prst="rect">
            <a:avLst/>
          </a:prstGeom>
          <a:noFill/>
        </p:spPr>
      </p:pic>
      <p:sp>
        <p:nvSpPr>
          <p:cNvPr id="9219" name="Content Placeholder 2"/>
          <p:cNvSpPr>
            <a:spLocks noGrp="1"/>
          </p:cNvSpPr>
          <p:nvPr>
            <p:ph idx="1"/>
          </p:nvPr>
        </p:nvSpPr>
        <p:spPr>
          <a:xfrm>
            <a:off x="288042" y="1357512"/>
            <a:ext cx="8388414" cy="4807792"/>
          </a:xfrm>
        </p:spPr>
        <p:txBody>
          <a:bodyPr anchor="t">
            <a:normAutofit/>
          </a:bodyPr>
          <a:lstStyle/>
          <a:p>
            <a:pPr marL="114300" indent="0" algn="ctr" eaLnBrk="1" hangingPunct="1">
              <a:lnSpc>
                <a:spcPct val="110000"/>
              </a:lnSpc>
              <a:buNone/>
            </a:pPr>
            <a:r>
              <a:rPr lang="en-GB" altLang="en-US" sz="2800" dirty="0">
                <a:latin typeface="Arial"/>
                <a:cs typeface="Arial"/>
              </a:rPr>
              <a:t> </a:t>
            </a:r>
            <a:r>
              <a:rPr lang="en-GB" altLang="en-US" dirty="0"/>
              <a:t>The children will have P.E. on Wednesday (swimming this term) and Friday.  On your child’s allocated PE Day, they will be required come to school in their PE Kit. </a:t>
            </a:r>
            <a:endParaRPr lang="en-GB" altLang="en-US" dirty="0">
              <a:ea typeface="Calibri"/>
              <a:cs typeface="Calibri"/>
            </a:endParaRPr>
          </a:p>
          <a:p>
            <a:pPr marL="114300" indent="0" algn="ctr" eaLnBrk="1" hangingPunct="1">
              <a:lnSpc>
                <a:spcPct val="110000"/>
              </a:lnSpc>
              <a:buNone/>
            </a:pPr>
            <a:endParaRPr lang="en-GB" altLang="en-US" dirty="0">
              <a:ea typeface="Calibri"/>
              <a:cs typeface="Calibri"/>
            </a:endParaRPr>
          </a:p>
        </p:txBody>
      </p:sp>
      <p:sp>
        <p:nvSpPr>
          <p:cNvPr id="9227" name="Rectangle 9226">
            <a:extLst>
              <a:ext uri="{FF2B5EF4-FFF2-40B4-BE49-F238E27FC236}">
                <a16:creationId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FB0DBABD-1865-3C1E-5768-2A0B0DCB5B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88042" y="4796197"/>
            <a:ext cx="1493902" cy="1357512"/>
          </a:xfrm>
          <a:prstGeom prst="rect">
            <a:avLst/>
          </a:prstGeom>
          <a:noFill/>
          <a:ln w="9525">
            <a:noFill/>
            <a:miter lim="800000"/>
            <a:headEnd/>
            <a:tailEnd/>
          </a:ln>
        </p:spPr>
      </p:pic>
    </p:spTree>
  </p:cSld>
  <p:clrMapOvr>
    <a:masterClrMapping/>
  </p:clrMapOvr>
  <p:transition spd="slow" advClick="0" advTm="30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dirty="0"/>
              <a:t>Class Blog</a:t>
            </a:r>
          </a:p>
        </p:txBody>
      </p:sp>
      <p:sp>
        <p:nvSpPr>
          <p:cNvPr id="10243" name="Content Placeholder 2"/>
          <p:cNvSpPr>
            <a:spLocks noGrp="1"/>
          </p:cNvSpPr>
          <p:nvPr>
            <p:ph idx="1"/>
          </p:nvPr>
        </p:nvSpPr>
        <p:spPr>
          <a:xfrm>
            <a:off x="395288" y="3213100"/>
            <a:ext cx="8229600" cy="2952750"/>
          </a:xfrm>
        </p:spPr>
        <p:txBody>
          <a:bodyPr/>
          <a:lstStyle/>
          <a:p>
            <a:pPr marL="0" indent="0" eaLnBrk="1" hangingPunct="1">
              <a:buFont typeface="Arial" charset="0"/>
              <a:buNone/>
            </a:pPr>
            <a:r>
              <a:rPr lang="en-GB" dirty="0"/>
              <a:t>School website</a:t>
            </a:r>
            <a:endParaRPr lang="en-GB" dirty="0">
              <a:ea typeface="Calibri"/>
              <a:cs typeface="Calibri"/>
            </a:endParaRPr>
          </a:p>
          <a:p>
            <a:pPr lvl="1" eaLnBrk="1" hangingPunct="1">
              <a:buFont typeface="Wingdings 3" pitchFamily="18" charset="2"/>
              <a:buChar char="9"/>
            </a:pPr>
            <a:r>
              <a:rPr lang="en-GB" sz="3200" dirty="0">
                <a:sym typeface="Wingdings 3" pitchFamily="18" charset="2"/>
              </a:rPr>
              <a:t> Children</a:t>
            </a:r>
          </a:p>
          <a:p>
            <a:pPr lvl="2" eaLnBrk="1" hangingPunct="1">
              <a:buFont typeface="Wingdings 3" pitchFamily="18" charset="2"/>
              <a:buChar char="9"/>
            </a:pPr>
            <a:r>
              <a:rPr lang="en-GB" sz="3200" dirty="0">
                <a:sym typeface="Wingdings 3" pitchFamily="18" charset="2"/>
              </a:rPr>
              <a:t>  Year 6</a:t>
            </a:r>
            <a:endParaRPr lang="en-GB" sz="3200" dirty="0">
              <a:ea typeface="Calibri"/>
              <a:cs typeface="Calibri"/>
            </a:endParaRPr>
          </a:p>
          <a:p>
            <a:pPr lvl="3" eaLnBrk="1" hangingPunct="1">
              <a:buFont typeface="Wingdings 3" pitchFamily="18" charset="2"/>
              <a:buChar char="9"/>
            </a:pPr>
            <a:r>
              <a:rPr lang="en-GB" sz="3200" dirty="0">
                <a:sym typeface="Wingdings 3" pitchFamily="18" charset="2"/>
              </a:rPr>
              <a:t>  Year 6 News (right hand side)</a:t>
            </a:r>
            <a:endParaRPr lang="en-GB" sz="3200" dirty="0">
              <a:ea typeface="Calibri"/>
              <a:cs typeface="Calibri"/>
            </a:endParaRPr>
          </a:p>
          <a:p>
            <a:pPr lvl="3" eaLnBrk="1" hangingPunct="1">
              <a:buFont typeface="Wingdings 3" pitchFamily="18" charset="2"/>
              <a:buChar char="9"/>
            </a:pPr>
            <a:r>
              <a:rPr lang="en-GB" sz="3200" dirty="0">
                <a:sym typeface="Wingdings 3" pitchFamily="18" charset="2"/>
              </a:rPr>
              <a:t>  Parent comments very welcome!</a:t>
            </a:r>
          </a:p>
          <a:p>
            <a:pPr lvl="3" eaLnBrk="1" hangingPunct="1">
              <a:buFont typeface="Wingdings 3" pitchFamily="18" charset="2"/>
              <a:buChar char="9"/>
            </a:pPr>
            <a:endParaRPr lang="en-GB" sz="3200" dirty="0"/>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pic>
        <p:nvPicPr>
          <p:cNvPr id="3" name="Content Placeholder 7">
            <a:extLst>
              <a:ext uri="{FF2B5EF4-FFF2-40B4-BE49-F238E27FC236}">
                <a16:creationId xmlns:a16="http://schemas.microsoft.com/office/drawing/2014/main" id="{BCE39C54-E884-290B-C728-807E2418D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01328" y="346347"/>
            <a:ext cx="1141836" cy="114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4FA24-57CF-3F38-6CB0-BB39F1297F36}"/>
              </a:ext>
            </a:extLst>
          </p:cNvPr>
          <p:cNvSpPr>
            <a:spLocks noGrp="1"/>
          </p:cNvSpPr>
          <p:nvPr>
            <p:ph type="title"/>
          </p:nvPr>
        </p:nvSpPr>
        <p:spPr/>
        <p:txBody>
          <a:bodyPr/>
          <a:lstStyle/>
          <a:p>
            <a:r>
              <a:rPr lang="en-US" dirty="0">
                <a:cs typeface="Calibri"/>
              </a:rPr>
              <a:t>Curriculum Overviews</a:t>
            </a:r>
            <a:endParaRPr lang="en-US" dirty="0"/>
          </a:p>
        </p:txBody>
      </p:sp>
      <p:sp>
        <p:nvSpPr>
          <p:cNvPr id="3" name="Content Placeholder 2">
            <a:extLst>
              <a:ext uri="{FF2B5EF4-FFF2-40B4-BE49-F238E27FC236}">
                <a16:creationId xmlns:a16="http://schemas.microsoft.com/office/drawing/2014/main" id="{4C4A370D-AAB3-97D3-647C-17A4F37A8B77}"/>
              </a:ext>
            </a:extLst>
          </p:cNvPr>
          <p:cNvSpPr>
            <a:spLocks noGrp="1"/>
          </p:cNvSpPr>
          <p:nvPr>
            <p:ph idx="1"/>
          </p:nvPr>
        </p:nvSpPr>
        <p:spPr/>
        <p:txBody>
          <a:bodyPr/>
          <a:lstStyle/>
          <a:p>
            <a:pPr marL="0" indent="0">
              <a:buNone/>
            </a:pPr>
            <a:r>
              <a:rPr lang="en-US" dirty="0">
                <a:ea typeface="+mn-lt"/>
                <a:cs typeface="+mn-lt"/>
                <a:hlinkClick r:id="rId2"/>
              </a:rPr>
              <a:t>https://popepaul.herts.sch.uk/year-6/</a:t>
            </a:r>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606780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1E5B3-7828-40CF-B0A4-BBA20B9F9A7E}"/>
              </a:ext>
            </a:extLst>
          </p:cNvPr>
          <p:cNvSpPr>
            <a:spLocks noGrp="1"/>
          </p:cNvSpPr>
          <p:nvPr>
            <p:ph type="title"/>
          </p:nvPr>
        </p:nvSpPr>
        <p:spPr>
          <a:xfrm>
            <a:off x="1763688" y="1195019"/>
            <a:ext cx="5904656" cy="1667569"/>
          </a:xfrm>
        </p:spPr>
        <p:txBody>
          <a:bodyPr anchor="b">
            <a:normAutofit fontScale="90000"/>
          </a:bodyPr>
          <a:lstStyle/>
          <a:p>
            <a:pPr algn="l"/>
            <a:r>
              <a:rPr lang="en-GB" sz="2200" b="1" u="sng" dirty="0">
                <a:latin typeface="Arial" charset="0"/>
                <a:ea typeface="+mn-ea"/>
                <a:cs typeface="Arial" charset="0"/>
              </a:rPr>
              <a:t>Breaktime</a:t>
            </a:r>
            <a:r>
              <a:rPr lang="en-GB" sz="2200" dirty="0">
                <a:latin typeface="Arial" charset="0"/>
                <a:ea typeface="+mn-ea"/>
                <a:cs typeface="Arial" charset="0"/>
              </a:rPr>
              <a:t/>
            </a:r>
            <a:br>
              <a:rPr lang="en-GB" sz="2200" dirty="0">
                <a:latin typeface="Arial" charset="0"/>
                <a:ea typeface="+mn-ea"/>
                <a:cs typeface="Arial" charset="0"/>
              </a:rPr>
            </a:br>
            <a:r>
              <a:rPr lang="en-GB" sz="2200" dirty="0">
                <a:latin typeface="Arial" charset="0"/>
                <a:ea typeface="+mn-ea"/>
                <a:cs typeface="Arial" charset="0"/>
              </a:rPr>
              <a:t>In Key Stage 2 the children may to bring in their own snack for break.  </a:t>
            </a:r>
            <a:br>
              <a:rPr lang="en-GB" sz="2200" dirty="0">
                <a:latin typeface="Arial" charset="0"/>
                <a:ea typeface="+mn-ea"/>
                <a:cs typeface="Arial" charset="0"/>
              </a:rPr>
            </a:br>
            <a:r>
              <a:rPr lang="en-GB" sz="2200" dirty="0">
                <a:latin typeface="Arial" charset="0"/>
                <a:ea typeface="+mn-ea"/>
                <a:cs typeface="Arial" charset="0"/>
              </a:rPr>
              <a:t>This snack comprises of a piece of fruit or cereal bar. </a:t>
            </a:r>
            <a:r>
              <a:rPr lang="en-GB" sz="2700" dirty="0">
                <a:highlight>
                  <a:srgbClr val="FFFF00"/>
                </a:highlight>
                <a:latin typeface="Arial" charset="0"/>
                <a:ea typeface="+mn-ea"/>
                <a:cs typeface="Arial" charset="0"/>
              </a:rPr>
              <a:t/>
            </a:r>
            <a:br>
              <a:rPr lang="en-GB" sz="2700" dirty="0">
                <a:highlight>
                  <a:srgbClr val="FFFF00"/>
                </a:highlight>
                <a:latin typeface="Arial" charset="0"/>
                <a:ea typeface="+mn-ea"/>
                <a:cs typeface="Arial" charset="0"/>
              </a:rPr>
            </a:br>
            <a:endParaRPr lang="en-GB" sz="2700" dirty="0">
              <a:highlight>
                <a:srgbClr val="FFFF00"/>
              </a:highlight>
              <a:latin typeface="Arial" charset="0"/>
              <a:ea typeface="+mn-ea"/>
              <a:cs typeface="Arial" charset="0"/>
            </a:endParaRPr>
          </a:p>
        </p:txBody>
      </p:sp>
      <p:pic>
        <p:nvPicPr>
          <p:cNvPr id="4" name="Picture 3">
            <a:extLst>
              <a:ext uri="{FF2B5EF4-FFF2-40B4-BE49-F238E27FC236}">
                <a16:creationId xmlns:a16="http://schemas.microsoft.com/office/drawing/2014/main" id="{BA96DFB5-524D-9DBE-24D2-D31B6D68BD7E}"/>
              </a:ext>
            </a:extLst>
          </p:cNvPr>
          <p:cNvPicPr>
            <a:picLocks noChangeAspect="1" noChangeArrowheads="1"/>
          </p:cNvPicPr>
          <p:nvPr/>
        </p:nvPicPr>
        <p:blipFill>
          <a:blip r:embed="rId2" cstate="print"/>
          <a:stretch>
            <a:fillRect/>
          </a:stretch>
        </p:blipFill>
        <p:spPr bwMode="auto">
          <a:xfrm>
            <a:off x="6588224" y="5266554"/>
            <a:ext cx="953820" cy="1060679"/>
          </a:xfrm>
          <a:prstGeom prst="rect">
            <a:avLst/>
          </a:prstGeom>
          <a:noFill/>
        </p:spPr>
      </p:pic>
      <p:sp>
        <p:nvSpPr>
          <p:cNvPr id="3" name="Content Placeholder 2">
            <a:extLst>
              <a:ext uri="{FF2B5EF4-FFF2-40B4-BE49-F238E27FC236}">
                <a16:creationId xmlns:a16="http://schemas.microsoft.com/office/drawing/2014/main" id="{CAE2ADC7-B897-4F0F-8434-FDE278713A09}"/>
              </a:ext>
            </a:extLst>
          </p:cNvPr>
          <p:cNvSpPr>
            <a:spLocks noGrp="1"/>
          </p:cNvSpPr>
          <p:nvPr>
            <p:ph idx="1"/>
          </p:nvPr>
        </p:nvSpPr>
        <p:spPr>
          <a:xfrm>
            <a:off x="467544" y="2879509"/>
            <a:ext cx="8424936" cy="2487048"/>
          </a:xfrm>
        </p:spPr>
        <p:txBody>
          <a:bodyPr anchor="t">
            <a:normAutofit fontScale="92500" lnSpcReduction="20000"/>
          </a:bodyPr>
          <a:lstStyle/>
          <a:p>
            <a:pPr marL="114300" indent="0" eaLnBrk="1" hangingPunct="1">
              <a:lnSpc>
                <a:spcPct val="90000"/>
              </a:lnSpc>
              <a:buNone/>
            </a:pPr>
            <a:r>
              <a:rPr lang="en-GB" sz="2200" b="1" u="sng" dirty="0">
                <a:latin typeface="Arial" charset="0"/>
                <a:cs typeface="Arial" charset="0"/>
              </a:rPr>
              <a:t>Lunchtime:</a:t>
            </a:r>
          </a:p>
          <a:p>
            <a:pPr marL="114300" indent="0" eaLnBrk="1" hangingPunct="1">
              <a:lnSpc>
                <a:spcPct val="90000"/>
              </a:lnSpc>
              <a:buNone/>
            </a:pPr>
            <a:r>
              <a:rPr lang="en-GB" sz="2200" dirty="0">
                <a:latin typeface="Arial" charset="0"/>
                <a:cs typeface="Arial" charset="0"/>
              </a:rPr>
              <a:t>The options are a school lunch/or home packed lunch. School lunches for Reception, Year 1 and Year 2 are free. School lunches for Years 3,4,5 and 6 need to be paid for via school comms unless you </a:t>
            </a:r>
          </a:p>
          <a:p>
            <a:pPr marL="114300" indent="0" eaLnBrk="1" hangingPunct="1">
              <a:lnSpc>
                <a:spcPct val="90000"/>
              </a:lnSpc>
              <a:buNone/>
            </a:pPr>
            <a:r>
              <a:rPr lang="en-GB" sz="2200" dirty="0">
                <a:latin typeface="Arial" charset="0"/>
                <a:cs typeface="Arial" charset="0"/>
              </a:rPr>
              <a:t>are entitled to a free school meal. </a:t>
            </a:r>
          </a:p>
          <a:p>
            <a:pPr marL="114300" indent="0" eaLnBrk="1" hangingPunct="1">
              <a:lnSpc>
                <a:spcPct val="90000"/>
              </a:lnSpc>
              <a:buNone/>
            </a:pPr>
            <a:endParaRPr lang="en-GB" sz="2200" dirty="0">
              <a:latin typeface="Arial" charset="0"/>
              <a:cs typeface="Arial" charset="0"/>
            </a:endParaRPr>
          </a:p>
          <a:p>
            <a:pPr marL="114300" indent="0" eaLnBrk="1" hangingPunct="1">
              <a:lnSpc>
                <a:spcPct val="90000"/>
              </a:lnSpc>
              <a:buNone/>
            </a:pPr>
            <a:r>
              <a:rPr lang="en-GB" sz="2200" dirty="0">
                <a:latin typeface="Arial" charset="0"/>
                <a:cs typeface="Arial" charset="0"/>
              </a:rPr>
              <a:t>If you are not sure, please call the school office and they will be able to help you. </a:t>
            </a:r>
          </a:p>
          <a:p>
            <a:pPr marL="114300" indent="0" eaLnBrk="1" hangingPunct="1">
              <a:lnSpc>
                <a:spcPct val="90000"/>
              </a:lnSpc>
              <a:buNone/>
            </a:pPr>
            <a:r>
              <a:rPr lang="en-GB" sz="2200" dirty="0">
                <a:latin typeface="Arial" charset="0"/>
                <a:cs typeface="Arial" charset="0"/>
              </a:rPr>
              <a:t>Cost of a school dinner is: £3.15</a:t>
            </a:r>
          </a:p>
          <a:p>
            <a:pPr marL="0" indent="0">
              <a:buNone/>
            </a:pPr>
            <a:endParaRPr lang="en-GB" sz="2000" dirty="0">
              <a:latin typeface="Tahoma" panose="020B0604030504040204" pitchFamily="34" charset="0"/>
            </a:endParaRPr>
          </a:p>
          <a:p>
            <a:pPr marL="0" indent="0">
              <a:buNone/>
            </a:pPr>
            <a:endParaRPr lang="en-GB" sz="1700" dirty="0"/>
          </a:p>
        </p:txBody>
      </p:sp>
      <p:sp>
        <p:nvSpPr>
          <p:cNvPr id="30" name="Rectangle 24">
            <a:extLst>
              <a:ext uri="{FF2B5EF4-FFF2-40B4-BE49-F238E27FC236}">
                <a16:creationId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7">
            <a:extLst>
              <a:ext uri="{FF2B5EF4-FFF2-40B4-BE49-F238E27FC236}">
                <a16:creationId xmlns:a16="http://schemas.microsoft.com/office/drawing/2014/main" id="{DAA1C546-3DF0-7F0B-8F39-4B8AC0499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42045" y="5266554"/>
            <a:ext cx="969770" cy="970758"/>
          </a:xfrm>
          <a:prstGeom prst="rect">
            <a:avLst/>
          </a:prstGeom>
          <a:noFill/>
          <a:ln w="9525">
            <a:noFill/>
            <a:miter lim="800000"/>
            <a:headEnd/>
            <a:tailEnd/>
          </a:ln>
        </p:spPr>
      </p:pic>
    </p:spTree>
    <p:extLst>
      <p:ext uri="{BB962C8B-B14F-4D97-AF65-F5344CB8AC3E}">
        <p14:creationId xmlns:p14="http://schemas.microsoft.com/office/powerpoint/2010/main" val="188400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2023-2024</a:t>
            </a:r>
          </a:p>
        </p:txBody>
      </p:sp>
      <p:graphicFrame>
        <p:nvGraphicFramePr>
          <p:cNvPr id="4" name="Object 2"/>
          <p:cNvGraphicFramePr>
            <a:graphicFrameLocks noChangeAspect="1"/>
          </p:cNvGraphicFramePr>
          <p:nvPr>
            <p:extLst>
              <p:ext uri="{D42A27DB-BD31-4B8C-83A1-F6EECF244321}">
                <p14:modId xmlns:p14="http://schemas.microsoft.com/office/powerpoint/2010/main" val="3527909156"/>
              </p:ext>
            </p:extLst>
          </p:nvPr>
        </p:nvGraphicFramePr>
        <p:xfrm>
          <a:off x="3959300" y="5473363"/>
          <a:ext cx="1225400" cy="1385115"/>
        </p:xfrm>
        <a:graphic>
          <a:graphicData uri="http://schemas.openxmlformats.org/presentationml/2006/ole">
            <mc:AlternateContent xmlns:mc="http://schemas.openxmlformats.org/markup-compatibility/2006">
              <mc:Choice xmlns:v="urn:schemas-microsoft-com:vml" Requires="v">
                <p:oleObj spid="_x0000_s1032" name="Acrobat Document" r:id="rId3" imgW="10123810" imgH="11495238" progId="">
                  <p:embed/>
                </p:oleObj>
              </mc:Choice>
              <mc:Fallback>
                <p:oleObj name="Acrobat Document" r:id="rId3" imgW="10123810" imgH="114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00" y="5473363"/>
                        <a:ext cx="1225400" cy="1385115"/>
                      </a:xfrm>
                      <a:prstGeom prst="rect">
                        <a:avLst/>
                      </a:prstGeom>
                      <a:noFill/>
                    </p:spPr>
                  </p:pic>
                </p:oleObj>
              </mc:Fallback>
            </mc:AlternateContent>
          </a:graphicData>
        </a:graphic>
      </p:graphicFrame>
      <p:pic>
        <p:nvPicPr>
          <p:cNvPr id="5" name="Content Placeholder 7">
            <a:extLst>
              <a:ext uri="{FF2B5EF4-FFF2-40B4-BE49-F238E27FC236}">
                <a16:creationId xmlns:a16="http://schemas.microsoft.com/office/drawing/2014/main" id="{EC097939-4017-EA9D-390C-9D622885A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521289" y="864793"/>
            <a:ext cx="4101422" cy="410560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8606" y="1488024"/>
            <a:ext cx="4897676" cy="4677280"/>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72009" y="3613666"/>
            <a:ext cx="3707904" cy="4392488"/>
          </a:xfrm>
        </p:spPr>
        <p:txBody>
          <a:bodyPr>
            <a:normAutofit/>
          </a:bodyPr>
          <a:lstStyle/>
          <a:p>
            <a:pPr marL="114300" indent="0" algn="ctr" eaLnBrk="1" hangingPunct="1">
              <a:lnSpc>
                <a:spcPct val="90000"/>
              </a:lnSpc>
              <a:buNone/>
            </a:pPr>
            <a:endParaRPr lang="en-GB" dirty="0"/>
          </a:p>
          <a:p>
            <a:pPr marL="114300" indent="0" algn="ctr" eaLnBrk="1" hangingPunct="1">
              <a:lnSpc>
                <a:spcPct val="90000"/>
              </a:lnSpc>
              <a:buNone/>
            </a:pPr>
            <a:r>
              <a:rPr lang="en-GB" sz="2400" dirty="0">
                <a:latin typeface="Arial" charset="0"/>
                <a:cs typeface="Arial" charset="0"/>
              </a:rPr>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800368228"/>
              </p:ext>
            </p:extLst>
          </p:nvPr>
        </p:nvGraphicFramePr>
        <p:xfrm>
          <a:off x="711471" y="1331640"/>
          <a:ext cx="1244188" cy="1406352"/>
        </p:xfrm>
        <a:graphic>
          <a:graphicData uri="http://schemas.openxmlformats.org/presentationml/2006/ole">
            <mc:AlternateContent xmlns:mc="http://schemas.openxmlformats.org/markup-compatibility/2006">
              <mc:Choice xmlns:v="urn:schemas-microsoft-com:vml" Requires="v">
                <p:oleObj spid="_x0000_s2056"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71" y="1331640"/>
                        <a:ext cx="1244188" cy="1406352"/>
                      </a:xfrm>
                      <a:prstGeom prst="rect">
                        <a:avLst/>
                      </a:prstGeom>
                      <a:noFill/>
                    </p:spPr>
                  </p:pic>
                </p:oleObj>
              </mc:Fallback>
            </mc:AlternateContent>
          </a:graphicData>
        </a:graphic>
      </p:graphicFrame>
      <p:pic>
        <p:nvPicPr>
          <p:cNvPr id="7" name="Content Placeholder 7">
            <a:extLst>
              <a:ext uri="{FF2B5EF4-FFF2-40B4-BE49-F238E27FC236}">
                <a16:creationId xmlns:a16="http://schemas.microsoft.com/office/drawing/2014/main" id="{88333FE6-0786-D162-FEE7-3BEB093E9D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18880" y="1331640"/>
            <a:ext cx="1296499" cy="140635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469CD-D29F-F64E-DF55-AA9F578B4849}"/>
              </a:ext>
            </a:extLst>
          </p:cNvPr>
          <p:cNvSpPr>
            <a:spLocks noGrp="1"/>
          </p:cNvSpPr>
          <p:nvPr>
            <p:ph idx="1"/>
          </p:nvPr>
        </p:nvSpPr>
        <p:spPr>
          <a:xfrm>
            <a:off x="571351" y="2743200"/>
            <a:ext cx="3995529" cy="3613149"/>
          </a:xfrm>
        </p:spPr>
        <p:txBody>
          <a:bodyPr vert="horz" lIns="91440" tIns="45720" rIns="91440" bIns="45720" rtlCol="0" anchor="ctr">
            <a:normAutofit/>
          </a:bodyPr>
          <a:lstStyle/>
          <a:p>
            <a:pPr>
              <a:buNone/>
            </a:pPr>
            <a:r>
              <a:rPr lang="en-GB" sz="2400" b="1" i="1">
                <a:ea typeface="+mn-lt"/>
                <a:cs typeface="+mn-lt"/>
              </a:rPr>
              <a:t>“We cannot close our eyes</a:t>
            </a:r>
          </a:p>
          <a:p>
            <a:pPr>
              <a:buNone/>
            </a:pPr>
            <a:r>
              <a:rPr lang="en-GB" sz="2400" b="1" i="1">
                <a:ea typeface="+mn-lt"/>
                <a:cs typeface="+mn-lt"/>
              </a:rPr>
              <a:t>To any form of racism or </a:t>
            </a:r>
          </a:p>
          <a:p>
            <a:pPr>
              <a:buNone/>
            </a:pPr>
            <a:r>
              <a:rPr lang="en-GB" sz="2400" b="1" i="1">
                <a:ea typeface="+mn-lt"/>
                <a:cs typeface="+mn-lt"/>
              </a:rPr>
              <a:t>exclusion, while pretending</a:t>
            </a:r>
          </a:p>
          <a:p>
            <a:pPr>
              <a:buNone/>
            </a:pPr>
            <a:r>
              <a:rPr lang="en-GB" sz="2400" b="1" i="1">
                <a:ea typeface="+mn-lt"/>
                <a:cs typeface="+mn-lt"/>
              </a:rPr>
              <a:t>to defend the sacredness </a:t>
            </a:r>
          </a:p>
          <a:p>
            <a:pPr>
              <a:buNone/>
            </a:pPr>
            <a:r>
              <a:rPr lang="en-GB" sz="2400" b="1" i="1">
                <a:ea typeface="+mn-lt"/>
                <a:cs typeface="+mn-lt"/>
              </a:rPr>
              <a:t>human life.</a:t>
            </a:r>
            <a:r>
              <a:rPr lang="en-GB" sz="2400" b="1">
                <a:ea typeface="+mn-lt"/>
                <a:cs typeface="+mn-lt"/>
              </a:rPr>
              <a:t>” </a:t>
            </a:r>
            <a:endParaRPr lang="en-GB" sz="2400">
              <a:ea typeface="+mn-lt"/>
              <a:cs typeface="+mn-lt"/>
            </a:endParaRPr>
          </a:p>
          <a:p>
            <a:pPr>
              <a:buNone/>
            </a:pPr>
            <a:endParaRPr lang="en-GB" sz="2400" b="1">
              <a:ea typeface="+mn-lt"/>
              <a:cs typeface="+mn-lt"/>
            </a:endParaRPr>
          </a:p>
          <a:p>
            <a:pPr>
              <a:buNone/>
            </a:pPr>
            <a:r>
              <a:rPr lang="en-GB" sz="2400" b="1">
                <a:ea typeface="+mn-lt"/>
                <a:cs typeface="+mn-lt"/>
              </a:rPr>
              <a:t>Pope Francis</a:t>
            </a:r>
            <a:endParaRPr lang="en-GB" sz="2400">
              <a:cs typeface="Calibri"/>
            </a:endParaRPr>
          </a:p>
          <a:p>
            <a:pPr marL="0" indent="0">
              <a:buNone/>
            </a:pPr>
            <a:endParaRPr lang="en-GB" sz="1700" dirty="0">
              <a:cs typeface="Calibri"/>
            </a:endParaRPr>
          </a:p>
        </p:txBody>
      </p:sp>
      <p:pic>
        <p:nvPicPr>
          <p:cNvPr id="4" name="Picture 3" descr="Pope Francis - IMDb">
            <a:extLst>
              <a:ext uri="{FF2B5EF4-FFF2-40B4-BE49-F238E27FC236}">
                <a16:creationId xmlns:a16="http://schemas.microsoft.com/office/drawing/2014/main" id="{5A965834-2AF6-CF4C-8250-88D0CA640B61}"/>
              </a:ext>
            </a:extLst>
          </p:cNvPr>
          <p:cNvPicPr>
            <a:picLocks noChangeAspect="1"/>
          </p:cNvPicPr>
          <p:nvPr/>
        </p:nvPicPr>
        <p:blipFill rotWithShape="1">
          <a:blip r:embed="rId2"/>
          <a:srcRect l="9006" r="2006"/>
          <a:stretch/>
        </p:blipFill>
        <p:spPr>
          <a:xfrm>
            <a:off x="4572000" y="1"/>
            <a:ext cx="4577118" cy="6858000"/>
          </a:xfrm>
          <a:prstGeom prst="rect">
            <a:avLst/>
          </a:prstGeom>
        </p:spPr>
      </p:pic>
    </p:spTree>
    <p:extLst>
      <p:ext uri="{BB962C8B-B14F-4D97-AF65-F5344CB8AC3E}">
        <p14:creationId xmlns:p14="http://schemas.microsoft.com/office/powerpoint/2010/main" val="154665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10C2A3-6A40-4EA9-884A-82BADFB08C26}"/>
              </a:ext>
            </a:extLst>
          </p:cNvPr>
          <p:cNvPicPr>
            <a:picLocks noChangeAspect="1"/>
          </p:cNvPicPr>
          <p:nvPr/>
        </p:nvPicPr>
        <p:blipFill rotWithShape="1">
          <a:blip r:embed="rId2">
            <a:alphaModFix amt="50000"/>
          </a:blip>
          <a:srcRect t="4762"/>
          <a:stretch/>
        </p:blipFill>
        <p:spPr>
          <a:xfrm>
            <a:off x="20" y="1"/>
            <a:ext cx="9143980" cy="6857999"/>
          </a:xfrm>
          <a:prstGeom prst="rect">
            <a:avLst/>
          </a:prstGeom>
        </p:spPr>
      </p:pic>
      <p:sp>
        <p:nvSpPr>
          <p:cNvPr id="8194" name="Title 1"/>
          <p:cNvSpPr>
            <a:spLocks noGrp="1"/>
          </p:cNvSpPr>
          <p:nvPr>
            <p:ph type="title"/>
          </p:nvPr>
        </p:nvSpPr>
        <p:spPr>
          <a:xfrm>
            <a:off x="1143000" y="1122362"/>
            <a:ext cx="6858000" cy="2900518"/>
          </a:xfrm>
        </p:spPr>
        <p:txBody>
          <a:bodyPr vert="horz" lIns="91440" tIns="45720" rIns="91440" bIns="45720" rtlCol="0" anchor="b">
            <a:normAutofit/>
          </a:bodyPr>
          <a:lstStyle/>
          <a:p>
            <a:pPr eaLnBrk="1" hangingPunct="1">
              <a:lnSpc>
                <a:spcPct val="90000"/>
              </a:lnSpc>
            </a:pPr>
            <a:r>
              <a:rPr lang="en-US" altLang="en-US" sz="3300" u="sng">
                <a:solidFill>
                  <a:srgbClr val="FFFFFF"/>
                </a:solidFill>
              </a:rPr>
              <a:t>Dates for your diary</a:t>
            </a:r>
            <a:br>
              <a:rPr lang="en-US" altLang="en-US" sz="3300" u="sng">
                <a:solidFill>
                  <a:srgbClr val="FFFFFF"/>
                </a:solidFill>
              </a:rPr>
            </a:br>
            <a:r>
              <a:rPr lang="en-US" altLang="en-US" sz="3300">
                <a:solidFill>
                  <a:srgbClr val="FFFFFF"/>
                </a:solidFill>
              </a:rPr>
              <a:t>All dates can be found on the school website and each week at the end of the School’s Weekly Newsletter. </a:t>
            </a:r>
            <a:br>
              <a:rPr lang="en-US" altLang="en-US" sz="3300">
                <a:solidFill>
                  <a:srgbClr val="FFFFFF"/>
                </a:solidFill>
              </a:rPr>
            </a:br>
            <a:endParaRPr lang="en-US" altLang="en-US" sz="3300">
              <a:solidFill>
                <a:srgbClr val="FFFFFF"/>
              </a:solidFill>
            </a:endParaRPr>
          </a:p>
        </p:txBody>
      </p:sp>
      <p:pic>
        <p:nvPicPr>
          <p:cNvPr id="8195" name="Picture 4"/>
          <p:cNvPicPr>
            <a:picLocks noChangeAspect="1" noChangeArrowheads="1"/>
          </p:cNvPicPr>
          <p:nvPr/>
        </p:nvPicPr>
        <p:blipFill>
          <a:blip r:embed="rId3" cstate="print"/>
          <a:srcRect/>
          <a:stretch>
            <a:fillRect/>
          </a:stretch>
        </p:blipFill>
        <p:spPr bwMode="auto">
          <a:xfrm>
            <a:off x="8028384" y="286985"/>
            <a:ext cx="850900" cy="833437"/>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3636CB44-8F73-6406-0B5F-0283BB51F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39191" y="286985"/>
            <a:ext cx="860573" cy="8334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advClick="0" advTm="3000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Dates for your diary </a:t>
            </a:r>
          </a:p>
        </p:txBody>
      </p:sp>
      <p:sp>
        <p:nvSpPr>
          <p:cNvPr id="3" name="Content Placeholder 2"/>
          <p:cNvSpPr>
            <a:spLocks noGrp="1"/>
          </p:cNvSpPr>
          <p:nvPr>
            <p:ph idx="1"/>
          </p:nvPr>
        </p:nvSpPr>
        <p:spPr>
          <a:xfrm>
            <a:off x="179512" y="1196752"/>
            <a:ext cx="8784976" cy="5517232"/>
          </a:xfrm>
        </p:spPr>
        <p:txBody>
          <a:bodyPr/>
          <a:lstStyle/>
          <a:p>
            <a:pPr marL="0" indent="0">
              <a:buNone/>
            </a:pPr>
            <a:r>
              <a:rPr lang="en-GB" sz="2800" u="sng" dirty="0"/>
              <a:t>Tuesday 19</a:t>
            </a:r>
            <a:r>
              <a:rPr lang="en-GB" sz="2800" u="sng" baseline="30000" dirty="0"/>
              <a:t>th</a:t>
            </a:r>
            <a:r>
              <a:rPr lang="en-GB" sz="2800" u="sng" dirty="0"/>
              <a:t> September 2.30pm</a:t>
            </a:r>
            <a:r>
              <a:rPr lang="en-GB" sz="2800" dirty="0"/>
              <a:t>: </a:t>
            </a:r>
            <a:endParaRPr lang="en-GB" sz="2800">
              <a:effectLst/>
              <a:latin typeface="inherit"/>
            </a:endParaRPr>
          </a:p>
          <a:p>
            <a:pPr marL="0" indent="0">
              <a:buNone/>
            </a:pPr>
            <a:r>
              <a:rPr lang="en-GB" sz="2800" dirty="0">
                <a:effectLst/>
                <a:latin typeface="inherit"/>
              </a:rPr>
              <a:t>Relationship and health education Information Session for all parents.</a:t>
            </a:r>
          </a:p>
          <a:p>
            <a:pPr marL="0" indent="0">
              <a:buNone/>
            </a:pPr>
            <a:r>
              <a:rPr lang="en-GB" sz="2800" u="sng" dirty="0"/>
              <a:t>Sunday 1st October   11am:</a:t>
            </a:r>
          </a:p>
          <a:p>
            <a:pPr marL="0" indent="0">
              <a:buNone/>
            </a:pPr>
            <a:r>
              <a:rPr lang="en-GB" sz="2800" dirty="0">
                <a:latin typeface="inherit"/>
              </a:rPr>
              <a:t>Parish Celebration Mass of St Vincent (KS2 to lead).</a:t>
            </a:r>
          </a:p>
          <a:p>
            <a:pPr marL="0" indent="0">
              <a:buNone/>
            </a:pPr>
            <a:r>
              <a:rPr lang="en-GB" sz="2800" u="sng" dirty="0">
                <a:latin typeface="inherit"/>
              </a:rPr>
              <a:t>Tuesday 17</a:t>
            </a:r>
            <a:r>
              <a:rPr lang="en-GB" sz="2800" u="sng" baseline="30000" dirty="0">
                <a:latin typeface="inherit"/>
              </a:rPr>
              <a:t>th</a:t>
            </a:r>
            <a:r>
              <a:rPr lang="en-GB" sz="2800" u="sng" dirty="0">
                <a:latin typeface="inherit"/>
              </a:rPr>
              <a:t> and Thursday 19</a:t>
            </a:r>
            <a:r>
              <a:rPr lang="en-GB" sz="2800" u="sng" baseline="30000" dirty="0">
                <a:latin typeface="inherit"/>
              </a:rPr>
              <a:t>th</a:t>
            </a:r>
            <a:r>
              <a:rPr lang="en-GB" sz="2800" u="sng" dirty="0">
                <a:latin typeface="inherit"/>
              </a:rPr>
              <a:t> October: 4pm – 6.30pm</a:t>
            </a:r>
          </a:p>
          <a:p>
            <a:pPr marL="0" indent="0">
              <a:buNone/>
            </a:pPr>
            <a:r>
              <a:rPr lang="en-GB" sz="2800" dirty="0">
                <a:latin typeface="inherit"/>
              </a:rPr>
              <a:t>Parent Consultations.</a:t>
            </a:r>
          </a:p>
          <a:p>
            <a:pPr marL="0" indent="0">
              <a:buNone/>
            </a:pPr>
            <a:r>
              <a:rPr lang="en-GB" sz="2800" u="sng" dirty="0">
                <a:latin typeface="inherit"/>
              </a:rPr>
              <a:t>Friday 20</a:t>
            </a:r>
            <a:r>
              <a:rPr lang="en-GB" sz="2800" u="sng" baseline="30000" dirty="0">
                <a:latin typeface="inherit"/>
              </a:rPr>
              <a:t>th</a:t>
            </a:r>
            <a:r>
              <a:rPr lang="en-GB" sz="2800" u="sng" dirty="0">
                <a:latin typeface="inherit"/>
              </a:rPr>
              <a:t> October 9.15am:</a:t>
            </a:r>
          </a:p>
          <a:p>
            <a:pPr marL="0" indent="0">
              <a:buNone/>
            </a:pPr>
            <a:r>
              <a:rPr lang="en-GB" sz="2800" dirty="0">
                <a:latin typeface="inherit"/>
              </a:rPr>
              <a:t>Year 6 Class Assembly</a:t>
            </a:r>
          </a:p>
          <a:p>
            <a:pPr marL="0" indent="0">
              <a:buNone/>
            </a:pPr>
            <a:endParaRPr lang="en-GB" sz="2800" dirty="0">
              <a:latin typeface="inherit"/>
            </a:endParaRPr>
          </a:p>
          <a:p>
            <a:pPr marL="0" indent="0">
              <a:buNone/>
            </a:pPr>
            <a:endParaRPr lang="en-GB" sz="2800" dirty="0"/>
          </a:p>
        </p:txBody>
      </p:sp>
    </p:spTree>
    <p:extLst>
      <p:ext uri="{BB962C8B-B14F-4D97-AF65-F5344CB8AC3E}">
        <p14:creationId xmlns:p14="http://schemas.microsoft.com/office/powerpoint/2010/main" val="2350220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63350" y="258972"/>
            <a:ext cx="7937190" cy="1052803"/>
          </a:xfrm>
        </p:spPr>
        <p:txBody>
          <a:bodyPr vert="horz" lIns="91440" tIns="45720" rIns="91440" bIns="45720" rtlCol="0" anchor="b">
            <a:normAutofit/>
          </a:bodyPr>
          <a:lstStyle/>
          <a:p>
            <a:pPr eaLnBrk="1" hangingPunct="1">
              <a:lnSpc>
                <a:spcPct val="90000"/>
              </a:lnSpc>
            </a:pPr>
            <a:endParaRPr lang="en-US" sz="3500" b="1" i="1" kern="1200" dirty="0">
              <a:solidFill>
                <a:schemeClr val="tx1"/>
              </a:solidFill>
              <a:latin typeface="+mj-lt"/>
              <a:ea typeface="+mj-ea"/>
              <a:cs typeface="+mj-cs"/>
            </a:endParaRPr>
          </a:p>
        </p:txBody>
      </p:sp>
      <p:sp>
        <p:nvSpPr>
          <p:cNvPr id="3" name="Subtitle 2"/>
          <p:cNvSpPr>
            <a:spLocks noGrp="1"/>
          </p:cNvSpPr>
          <p:nvPr>
            <p:ph type="subTitle" idx="1"/>
          </p:nvPr>
        </p:nvSpPr>
        <p:spPr>
          <a:xfrm>
            <a:off x="1403646" y="2105472"/>
            <a:ext cx="6336705" cy="4752528"/>
          </a:xfrm>
        </p:spPr>
        <p:txBody>
          <a:bodyPr vert="horz" lIns="91440" tIns="45720" rIns="91440" bIns="45720" rtlCol="0" anchor="t">
            <a:normAutofit fontScale="92500" lnSpcReduction="10000"/>
          </a:bodyPr>
          <a:lstStyle/>
          <a:p>
            <a:pPr eaLnBrk="1" fontAlgn="auto" hangingPunct="1">
              <a:lnSpc>
                <a:spcPct val="90000"/>
              </a:lnSpc>
              <a:spcAft>
                <a:spcPts val="0"/>
              </a:spcAft>
              <a:defRPr/>
            </a:pPr>
            <a:r>
              <a:rPr lang="en-US" i="1" dirty="0">
                <a:solidFill>
                  <a:schemeClr val="tx1"/>
                </a:solidFill>
              </a:rPr>
              <a:t>We believe that we are all God's work of art.</a:t>
            </a:r>
          </a:p>
          <a:p>
            <a:pPr eaLnBrk="1" fontAlgn="auto" hangingPunct="1">
              <a:lnSpc>
                <a:spcPct val="90000"/>
              </a:lnSpc>
              <a:spcAft>
                <a:spcPts val="0"/>
              </a:spcAft>
              <a:defRPr/>
            </a:pPr>
            <a:r>
              <a:rPr lang="en-US" i="1" dirty="0">
                <a:solidFill>
                  <a:schemeClr val="tx1"/>
                </a:solidFill>
              </a:rPr>
              <a:t>We strive to respect and care for each other</a:t>
            </a:r>
          </a:p>
          <a:p>
            <a:pPr eaLnBrk="1" fontAlgn="auto" hangingPunct="1">
              <a:lnSpc>
                <a:spcPct val="90000"/>
              </a:lnSpc>
              <a:spcAft>
                <a:spcPts val="0"/>
              </a:spcAft>
              <a:defRPr/>
            </a:pPr>
            <a:r>
              <a:rPr lang="en-US" i="1" dirty="0">
                <a:solidFill>
                  <a:schemeClr val="tx1"/>
                </a:solidFill>
              </a:rPr>
              <a:t>and to use our talents to do our best</a:t>
            </a:r>
          </a:p>
          <a:p>
            <a:pPr eaLnBrk="1" fontAlgn="auto" hangingPunct="1">
              <a:lnSpc>
                <a:spcPct val="90000"/>
              </a:lnSpc>
              <a:spcAft>
                <a:spcPts val="0"/>
              </a:spcAft>
              <a:defRPr/>
            </a:pPr>
            <a:r>
              <a:rPr lang="en-US" i="1" dirty="0">
                <a:solidFill>
                  <a:schemeClr val="tx1"/>
                </a:solidFill>
              </a:rPr>
              <a:t>to build a better world. </a:t>
            </a:r>
          </a:p>
          <a:p>
            <a:pPr eaLnBrk="1" fontAlgn="auto" hangingPunct="1">
              <a:lnSpc>
                <a:spcPct val="90000"/>
              </a:lnSpc>
              <a:spcAft>
                <a:spcPts val="0"/>
              </a:spcAft>
              <a:defRPr/>
            </a:pPr>
            <a:r>
              <a:rPr lang="en-US" i="1" dirty="0">
                <a:solidFill>
                  <a:schemeClr val="tx1"/>
                </a:solidFill>
              </a:rPr>
              <a:t>By doing this, </a:t>
            </a:r>
          </a:p>
          <a:p>
            <a:pPr eaLnBrk="1" fontAlgn="auto" hangingPunct="1">
              <a:lnSpc>
                <a:spcPct val="90000"/>
              </a:lnSpc>
              <a:spcAft>
                <a:spcPts val="0"/>
              </a:spcAft>
              <a:defRPr/>
            </a:pPr>
            <a:r>
              <a:rPr lang="en-US" i="1" dirty="0">
                <a:solidFill>
                  <a:schemeClr val="tx1"/>
                </a:solidFill>
              </a:rPr>
              <a:t>we are</a:t>
            </a:r>
          </a:p>
          <a:p>
            <a:pPr eaLnBrk="1" fontAlgn="auto" hangingPunct="1">
              <a:lnSpc>
                <a:spcPct val="90000"/>
              </a:lnSpc>
              <a:spcAft>
                <a:spcPts val="0"/>
              </a:spcAft>
              <a:defRPr/>
            </a:pPr>
            <a:r>
              <a:rPr lang="en-US" i="1" dirty="0">
                <a:solidFill>
                  <a:schemeClr val="tx1"/>
                </a:solidFill>
              </a:rPr>
              <a:t>'Learning in the  Light of Christ’</a:t>
            </a:r>
          </a:p>
          <a:p>
            <a:pPr eaLnBrk="1" fontAlgn="auto" hangingPunct="1">
              <a:lnSpc>
                <a:spcPct val="90000"/>
              </a:lnSpc>
              <a:spcAft>
                <a:spcPts val="0"/>
              </a:spcAft>
              <a:defRPr/>
            </a:pPr>
            <a:endParaRPr lang="en-US" sz="2400" b="1" i="1" dirty="0">
              <a:solidFill>
                <a:schemeClr val="tx1"/>
              </a:solidFill>
            </a:endParaRPr>
          </a:p>
          <a:p>
            <a:pPr eaLnBrk="1" fontAlgn="auto" hangingPunct="1">
              <a:lnSpc>
                <a:spcPct val="90000"/>
              </a:lnSpc>
              <a:spcAft>
                <a:spcPts val="0"/>
              </a:spcAft>
              <a:defRPr/>
            </a:pPr>
            <a:r>
              <a:rPr lang="en-US" sz="2400" b="1" dirty="0">
                <a:solidFill>
                  <a:schemeClr val="tx1"/>
                </a:solidFill>
              </a:rPr>
              <a:t> </a:t>
            </a:r>
            <a:endParaRPr lang="en-US" sz="2400" dirty="0">
              <a:solidFill>
                <a:schemeClr val="tx1"/>
              </a:solidFill>
            </a:endParaRPr>
          </a:p>
          <a:p>
            <a:pPr indent="-228600" algn="l" eaLnBrk="1" fontAlgn="auto" hangingPunct="1">
              <a:lnSpc>
                <a:spcPct val="90000"/>
              </a:lnSpc>
              <a:spcAft>
                <a:spcPts val="0"/>
              </a:spcAft>
              <a:buFont typeface="Arial" panose="020B0604020202020204" pitchFamily="34" charset="0"/>
              <a:buChar char="•"/>
              <a:defRPr/>
            </a:pPr>
            <a:endParaRPr lang="en-US" sz="1700" dirty="0">
              <a:solidFill>
                <a:schemeClr val="tx1"/>
              </a:solidFill>
            </a:endParaRPr>
          </a:p>
        </p:txBody>
      </p:sp>
      <p:pic>
        <p:nvPicPr>
          <p:cNvPr id="2052" name="Picture 3"/>
          <p:cNvPicPr>
            <a:picLocks noChangeAspect="1" noChangeArrowheads="1"/>
          </p:cNvPicPr>
          <p:nvPr/>
        </p:nvPicPr>
        <p:blipFill>
          <a:blip r:embed="rId2" cstate="print"/>
          <a:stretch>
            <a:fillRect/>
          </a:stretch>
        </p:blipFill>
        <p:spPr bwMode="auto">
          <a:xfrm>
            <a:off x="3209907" y="258494"/>
            <a:ext cx="1244614" cy="1297820"/>
          </a:xfrm>
          <a:prstGeom prst="rect">
            <a:avLst/>
          </a:prstGeom>
          <a:noFill/>
        </p:spPr>
      </p:pic>
      <p:pic>
        <p:nvPicPr>
          <p:cNvPr id="2" name="Content Placeholder 7">
            <a:extLst>
              <a:ext uri="{FF2B5EF4-FFF2-40B4-BE49-F238E27FC236}">
                <a16:creationId xmlns:a16="http://schemas.microsoft.com/office/drawing/2014/main" id="{86D34F90-A666-B5A0-2796-AA6BC360B6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448462" y="258972"/>
            <a:ext cx="1296499" cy="1297820"/>
          </a:xfrm>
          <a:prstGeom prst="rect">
            <a:avLst/>
          </a:prstGeom>
          <a:noFill/>
          <a:ln w="9525">
            <a:noFill/>
            <a:miter lim="800000"/>
            <a:headEnd/>
            <a:tailEnd/>
          </a:ln>
        </p:spPr>
      </p:pic>
    </p:spTree>
    <p:extLst>
      <p:ext uri="{BB962C8B-B14F-4D97-AF65-F5344CB8AC3E}">
        <p14:creationId xmlns:p14="http://schemas.microsoft.com/office/powerpoint/2010/main" val="11046110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Secondary Transfer</a:t>
            </a:r>
            <a:endParaRPr lang="en-GB" dirty="0"/>
          </a:p>
        </p:txBody>
      </p:sp>
      <p:sp>
        <p:nvSpPr>
          <p:cNvPr id="3" name="Content Placeholder 2"/>
          <p:cNvSpPr>
            <a:spLocks noGrp="1"/>
          </p:cNvSpPr>
          <p:nvPr>
            <p:ph idx="1"/>
          </p:nvPr>
        </p:nvSpPr>
        <p:spPr/>
        <p:txBody>
          <a:bodyPr/>
          <a:lstStyle/>
          <a:p>
            <a:r>
              <a:rPr lang="en-US" sz="2000" dirty="0" smtClean="0"/>
              <a:t>Go to visit the secondary school open days</a:t>
            </a:r>
          </a:p>
          <a:p>
            <a:r>
              <a:rPr lang="en-US" sz="2000" dirty="0" smtClean="0"/>
              <a:t>Look at schools’ websites for news</a:t>
            </a:r>
          </a:p>
          <a:p>
            <a:r>
              <a:rPr lang="en-US" sz="2000" dirty="0" smtClean="0"/>
              <a:t>Check the admissions criteria and be realistic</a:t>
            </a:r>
          </a:p>
          <a:p>
            <a:r>
              <a:rPr lang="en-US" sz="2000" dirty="0" smtClean="0"/>
              <a:t>Can you see your child happy in this school? </a:t>
            </a:r>
          </a:p>
          <a:p>
            <a:r>
              <a:rPr lang="en-US" sz="2000" dirty="0" smtClean="0"/>
              <a:t>What would suit your child best? ( small, large, single sex, mixed, travel, close to home, large grounds)</a:t>
            </a:r>
          </a:p>
          <a:p>
            <a:r>
              <a:rPr lang="en-US" sz="2000" b="1" dirty="0" smtClean="0"/>
              <a:t>Apply online by 31</a:t>
            </a:r>
            <a:r>
              <a:rPr lang="en-US" sz="2000" b="1" baseline="30000" dirty="0" smtClean="0"/>
              <a:t>st</a:t>
            </a:r>
            <a:r>
              <a:rPr lang="en-US" sz="2000" b="1" dirty="0" smtClean="0"/>
              <a:t> October</a:t>
            </a:r>
          </a:p>
          <a:p>
            <a:r>
              <a:rPr lang="en-US" sz="2000" b="1" dirty="0" smtClean="0"/>
              <a:t>Check the moving on booklet 2024 which is on the Year 6 class page and has been </a:t>
            </a:r>
            <a:r>
              <a:rPr lang="en-US" sz="2000" b="1" smtClean="0"/>
              <a:t>emailed today</a:t>
            </a:r>
            <a:endParaRPr lang="en-US" sz="2000" b="1" dirty="0" smtClean="0"/>
          </a:p>
          <a:p>
            <a:r>
              <a:rPr lang="en-US" sz="2000" dirty="0" smtClean="0"/>
              <a:t>Complete the SIF if required and provide copies of the evidence required. </a:t>
            </a:r>
          </a:p>
          <a:p>
            <a:pPr marL="0" indent="0">
              <a:buNone/>
            </a:pPr>
            <a:r>
              <a:rPr lang="en-US" sz="2000" dirty="0"/>
              <a:t> </a:t>
            </a:r>
            <a:r>
              <a:rPr lang="en-US" sz="2000" dirty="0" smtClean="0"/>
              <a:t>     ( Do not tick that you are Catholic unless you have proof of baptism. If in  doubt, ring the school for clarification.)</a:t>
            </a:r>
          </a:p>
          <a:p>
            <a:pPr marL="0" indent="0">
              <a:buNone/>
            </a:pPr>
            <a:endParaRPr lang="en-US" sz="2000" dirty="0" smtClean="0"/>
          </a:p>
          <a:p>
            <a:pPr marL="0" indent="0">
              <a:buNone/>
            </a:pPr>
            <a:endParaRPr lang="en-US" sz="2000" dirty="0" smtClean="0"/>
          </a:p>
          <a:p>
            <a:pPr marL="0" indent="0">
              <a:buNone/>
            </a:pPr>
            <a:endParaRPr lang="en-US" dirty="0" smtClean="0"/>
          </a:p>
          <a:p>
            <a:pPr marL="0" indent="0">
              <a:buNone/>
            </a:pPr>
            <a:endParaRPr lang="en-GB" dirty="0"/>
          </a:p>
        </p:txBody>
      </p:sp>
    </p:spTree>
    <p:extLst>
      <p:ext uri="{BB962C8B-B14F-4D97-AF65-F5344CB8AC3E}">
        <p14:creationId xmlns:p14="http://schemas.microsoft.com/office/powerpoint/2010/main" val="1393475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74DB4-62A1-2708-7B16-8B8D6CA7B43D}"/>
              </a:ext>
            </a:extLst>
          </p:cNvPr>
          <p:cNvSpPr>
            <a:spLocks noGrp="1"/>
          </p:cNvSpPr>
          <p:nvPr>
            <p:ph type="title"/>
          </p:nvPr>
        </p:nvSpPr>
        <p:spPr/>
        <p:txBody>
          <a:bodyPr/>
          <a:lstStyle/>
          <a:p>
            <a:r>
              <a:rPr lang="en-US" dirty="0">
                <a:ea typeface="Calibri"/>
                <a:cs typeface="Calibri"/>
              </a:rPr>
              <a:t>Year 6 SATs</a:t>
            </a:r>
            <a:endParaRPr lang="en-US" dirty="0"/>
          </a:p>
        </p:txBody>
      </p:sp>
      <p:sp>
        <p:nvSpPr>
          <p:cNvPr id="3" name="Content Placeholder 2">
            <a:extLst>
              <a:ext uri="{FF2B5EF4-FFF2-40B4-BE49-F238E27FC236}">
                <a16:creationId xmlns:a16="http://schemas.microsoft.com/office/drawing/2014/main" id="{6CB145CB-3871-CCA9-523E-7F8ECFB8A5CE}"/>
              </a:ext>
            </a:extLst>
          </p:cNvPr>
          <p:cNvSpPr>
            <a:spLocks noGrp="1"/>
          </p:cNvSpPr>
          <p:nvPr>
            <p:ph idx="1"/>
          </p:nvPr>
        </p:nvSpPr>
        <p:spPr/>
        <p:txBody>
          <a:bodyPr/>
          <a:lstStyle/>
          <a:p>
            <a:pPr marL="0" indent="0">
              <a:buNone/>
            </a:pPr>
            <a:r>
              <a:rPr lang="en-US" dirty="0">
                <a:ea typeface="Calibri"/>
                <a:cs typeface="Calibri"/>
              </a:rPr>
              <a:t>The 2024 Key Stage 2 SATs will take place in the week commencing 13th May. The tests will take place over four days</a:t>
            </a:r>
            <a:r>
              <a:rPr lang="en-US" dirty="0" smtClean="0">
                <a:ea typeface="Calibri"/>
                <a:cs typeface="Calibri"/>
              </a:rPr>
              <a:t>. An information meeting about the tests will be arranged nearer the time.</a:t>
            </a:r>
            <a:endParaRPr lang="en-US" dirty="0">
              <a:ea typeface="Calibri"/>
              <a:cs typeface="Calibri"/>
            </a:endParaRPr>
          </a:p>
        </p:txBody>
      </p:sp>
    </p:spTree>
    <p:extLst>
      <p:ext uri="{BB962C8B-B14F-4D97-AF65-F5344CB8AC3E}">
        <p14:creationId xmlns:p14="http://schemas.microsoft.com/office/powerpoint/2010/main" val="404925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E61B563-A4B2-5783-81AF-A2A053D7476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9144000" cy="1519356"/>
            <a:chOff x="0" y="-29768"/>
            <a:chExt cx="12202174" cy="1519356"/>
          </a:xfrm>
        </p:grpSpPr>
        <p:sp>
          <p:nvSpPr>
            <p:cNvPr id="10" name="Rectangle 9">
              <a:extLst>
                <a:ext uri="{FF2B5EF4-FFF2-40B4-BE49-F238E27FC236}">
                  <a16:creationId xmlns:a16="http://schemas.microsoft.com/office/drawing/2014/main" id="{40633BBC-8C60-7DC4-F0CC-CE32251096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8078-F2A2-725C-ED61-320B63B695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CD4C03-24F0-57A9-530E-8F2ABABDC55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4E2709CA-3624-7F87-7946-C536AB7A0A2B}"/>
              </a:ext>
            </a:extLst>
          </p:cNvPr>
          <p:cNvSpPr>
            <a:spLocks noGrp="1"/>
          </p:cNvSpPr>
          <p:nvPr>
            <p:ph type="title"/>
          </p:nvPr>
        </p:nvSpPr>
        <p:spPr>
          <a:xfrm>
            <a:off x="337887" y="5349218"/>
            <a:ext cx="8130729" cy="1435343"/>
          </a:xfrm>
        </p:spPr>
        <p:txBody>
          <a:bodyPr vert="horz" lIns="91440" tIns="45720" rIns="91440" bIns="45720" rtlCol="0" anchor="ctr">
            <a:normAutofit/>
          </a:bodyPr>
          <a:lstStyle/>
          <a:p>
            <a:pPr algn="l" eaLnBrk="1" hangingPunct="1">
              <a:lnSpc>
                <a:spcPct val="90000"/>
              </a:lnSpc>
            </a:pPr>
            <a:r>
              <a:rPr lang="en-US" sz="2800" dirty="0">
                <a:solidFill>
                  <a:srgbClr val="FFFFFF"/>
                </a:solidFill>
              </a:rPr>
              <a:t>PGL Trip- </a:t>
            </a:r>
            <a:r>
              <a:rPr lang="en-US" sz="2800" dirty="0" err="1">
                <a:solidFill>
                  <a:srgbClr val="FFFFFF"/>
                </a:solidFill>
              </a:rPr>
              <a:t>Bawdsey</a:t>
            </a:r>
            <a:r>
              <a:rPr lang="en-US" sz="2800" dirty="0">
                <a:solidFill>
                  <a:srgbClr val="FFFFFF"/>
                </a:solidFill>
              </a:rPr>
              <a:t> Manor, Suffolk</a:t>
            </a:r>
            <a:br>
              <a:rPr lang="en-US" sz="2800" dirty="0">
                <a:solidFill>
                  <a:srgbClr val="FFFFFF"/>
                </a:solidFill>
              </a:rPr>
            </a:br>
            <a:r>
              <a:rPr lang="en-US" sz="2800" dirty="0">
                <a:solidFill>
                  <a:srgbClr val="FFFFFF"/>
                </a:solidFill>
                <a:cs typeface="Calibri"/>
              </a:rPr>
              <a:t>June 24th- 28th</a:t>
            </a:r>
            <a:br>
              <a:rPr lang="en-US" sz="2800" dirty="0">
                <a:solidFill>
                  <a:srgbClr val="FFFFFF"/>
                </a:solidFill>
                <a:cs typeface="Calibri"/>
              </a:rPr>
            </a:br>
            <a:r>
              <a:rPr lang="en-US" sz="2800" dirty="0">
                <a:solidFill>
                  <a:srgbClr val="FFFFFF"/>
                </a:solidFill>
                <a:cs typeface="Calibri"/>
              </a:rPr>
              <a:t>A meeting will take place </a:t>
            </a:r>
            <a:r>
              <a:rPr lang="en-US" sz="2800" dirty="0" smtClean="0">
                <a:solidFill>
                  <a:srgbClr val="FFFFFF"/>
                </a:solidFill>
                <a:cs typeface="Calibri"/>
              </a:rPr>
              <a:t>next term.</a:t>
            </a:r>
            <a:endParaRPr lang="en-US" sz="2800" dirty="0">
              <a:solidFill>
                <a:srgbClr val="FFFFFF"/>
              </a:solidFill>
              <a:cs typeface="Calibri"/>
            </a:endParaRPr>
          </a:p>
        </p:txBody>
      </p:sp>
      <p:pic>
        <p:nvPicPr>
          <p:cNvPr id="4" name="Content Placeholder 3" descr="https://www.pgl.co.uk/Files/Files/Adventure%20Holidays/Centres/Bawdsey%20Manor/Masthead%20images/AH-MH-Bawdsey-1.jpg">
            <a:extLst>
              <a:ext uri="{FF2B5EF4-FFF2-40B4-BE49-F238E27FC236}">
                <a16:creationId xmlns:a16="http://schemas.microsoft.com/office/drawing/2014/main" id="{94BD22C0-2358-3173-8AF2-C08DF0ACE2C9}"/>
              </a:ext>
            </a:extLst>
          </p:cNvPr>
          <p:cNvPicPr>
            <a:picLocks noGrp="1" noChangeAspect="1"/>
          </p:cNvPicPr>
          <p:nvPr>
            <p:ph idx="1"/>
          </p:nvPr>
        </p:nvPicPr>
        <p:blipFill rotWithShape="1">
          <a:blip r:embed="rId2"/>
          <a:srcRect l="7334" r="1692" b="1"/>
          <a:stretch/>
        </p:blipFill>
        <p:spPr>
          <a:xfrm>
            <a:off x="20" y="10"/>
            <a:ext cx="9143979" cy="5352218"/>
          </a:xfrm>
          <a:prstGeom prst="rect">
            <a:avLst/>
          </a:prstGeom>
        </p:spPr>
      </p:pic>
    </p:spTree>
    <p:extLst>
      <p:ext uri="{BB962C8B-B14F-4D97-AF65-F5344CB8AC3E}">
        <p14:creationId xmlns:p14="http://schemas.microsoft.com/office/powerpoint/2010/main" val="1103566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8561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83166" y="219322"/>
            <a:ext cx="3602727" cy="1311664"/>
          </a:xfrm>
        </p:spPr>
        <p:txBody>
          <a:bodyPr>
            <a:normAutofit/>
          </a:bodyPr>
          <a:lstStyle/>
          <a:p>
            <a:r>
              <a:rPr lang="en-GB" dirty="0">
                <a:solidFill>
                  <a:srgbClr val="000000"/>
                </a:solidFill>
              </a:rPr>
              <a:t>Mobile Phones</a:t>
            </a:r>
          </a:p>
        </p:txBody>
      </p:sp>
      <p:sp>
        <p:nvSpPr>
          <p:cNvPr id="3" name="Content Placeholder 2"/>
          <p:cNvSpPr>
            <a:spLocks noGrp="1"/>
          </p:cNvSpPr>
          <p:nvPr>
            <p:ph idx="1"/>
          </p:nvPr>
        </p:nvSpPr>
        <p:spPr>
          <a:xfrm>
            <a:off x="262081" y="1772816"/>
            <a:ext cx="4464495" cy="4469226"/>
          </a:xfrm>
        </p:spPr>
        <p:txBody>
          <a:bodyPr anchor="ctr">
            <a:normAutofit fontScale="92500"/>
          </a:bodyPr>
          <a:lstStyle/>
          <a:p>
            <a:pPr>
              <a:lnSpc>
                <a:spcPct val="90000"/>
              </a:lnSpc>
              <a:buNone/>
            </a:pPr>
            <a:r>
              <a:rPr lang="en-GB" sz="2200" dirty="0">
                <a:solidFill>
                  <a:srgbClr val="333333"/>
                </a:solidFill>
                <a:ea typeface="+mj-ea"/>
                <a:cs typeface="+mj-cs"/>
              </a:rPr>
              <a:t>When you are bringing or collecting your</a:t>
            </a:r>
          </a:p>
          <a:p>
            <a:pPr>
              <a:lnSpc>
                <a:spcPct val="90000"/>
              </a:lnSpc>
              <a:buNone/>
            </a:pPr>
            <a:r>
              <a:rPr lang="en-GB" sz="2200" dirty="0">
                <a:solidFill>
                  <a:srgbClr val="333333"/>
                </a:solidFill>
                <a:ea typeface="+mj-ea"/>
                <a:cs typeface="+mj-cs"/>
              </a:rPr>
              <a:t>child(ren) to/from school, please ensure</a:t>
            </a:r>
          </a:p>
          <a:p>
            <a:pPr>
              <a:lnSpc>
                <a:spcPct val="90000"/>
              </a:lnSpc>
              <a:buNone/>
            </a:pPr>
            <a:r>
              <a:rPr lang="en-GB" sz="2200" dirty="0">
                <a:solidFill>
                  <a:srgbClr val="333333"/>
                </a:solidFill>
                <a:ea typeface="+mj-ea"/>
                <a:cs typeface="+mj-cs"/>
              </a:rPr>
              <a:t>that your mobile phone is turned off.  It</a:t>
            </a:r>
          </a:p>
          <a:p>
            <a:pPr>
              <a:lnSpc>
                <a:spcPct val="90000"/>
              </a:lnSpc>
              <a:buNone/>
            </a:pPr>
            <a:r>
              <a:rPr lang="en-GB" sz="2200" dirty="0">
                <a:solidFill>
                  <a:srgbClr val="333333"/>
                </a:solidFill>
                <a:ea typeface="+mj-ea"/>
                <a:cs typeface="+mj-cs"/>
              </a:rPr>
              <a:t>is an important time to talk and share</a:t>
            </a:r>
          </a:p>
          <a:p>
            <a:pPr>
              <a:lnSpc>
                <a:spcPct val="90000"/>
              </a:lnSpc>
              <a:buNone/>
            </a:pPr>
            <a:r>
              <a:rPr lang="en-GB" sz="2200" dirty="0">
                <a:solidFill>
                  <a:srgbClr val="333333"/>
                </a:solidFill>
                <a:ea typeface="+mj-ea"/>
                <a:cs typeface="+mj-cs"/>
              </a:rPr>
              <a:t>with your child. </a:t>
            </a:r>
          </a:p>
          <a:p>
            <a:pPr>
              <a:lnSpc>
                <a:spcPct val="90000"/>
              </a:lnSpc>
              <a:buNone/>
            </a:pPr>
            <a:r>
              <a:rPr lang="en-GB" sz="1800" dirty="0">
                <a:solidFill>
                  <a:srgbClr val="000000"/>
                </a:solidFill>
              </a:rPr>
              <a:t>‘</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r>
              <a:rPr lang="en-GB" sz="2200" dirty="0">
                <a:solidFill>
                  <a:srgbClr val="333333"/>
                </a:solidFill>
                <a:ea typeface="+mj-ea"/>
                <a:cs typeface="+mj-cs"/>
              </a:rPr>
              <a:t>For those children in Year 5 and 6:</a:t>
            </a:r>
          </a:p>
          <a:p>
            <a:pPr>
              <a:lnSpc>
                <a:spcPct val="90000"/>
              </a:lnSpc>
              <a:buNone/>
            </a:pPr>
            <a:r>
              <a:rPr lang="en-GB" sz="2200" dirty="0">
                <a:solidFill>
                  <a:srgbClr val="333333"/>
                </a:solidFill>
                <a:ea typeface="+mj-ea"/>
                <a:cs typeface="+mj-cs"/>
              </a:rPr>
              <a:t>if you wish for your child to have a </a:t>
            </a:r>
          </a:p>
          <a:p>
            <a:pPr>
              <a:lnSpc>
                <a:spcPct val="90000"/>
              </a:lnSpc>
              <a:buNone/>
            </a:pPr>
            <a:r>
              <a:rPr lang="en-GB" sz="2200" dirty="0">
                <a:solidFill>
                  <a:srgbClr val="333333"/>
                </a:solidFill>
                <a:ea typeface="+mj-ea"/>
                <a:cs typeface="+mj-cs"/>
              </a:rPr>
              <a:t>mobile phone, this will need to be kept in</a:t>
            </a:r>
          </a:p>
          <a:p>
            <a:pPr>
              <a:lnSpc>
                <a:spcPct val="90000"/>
              </a:lnSpc>
              <a:buNone/>
            </a:pPr>
            <a:r>
              <a:rPr lang="en-GB" sz="2200" dirty="0">
                <a:solidFill>
                  <a:srgbClr val="333333"/>
                </a:solidFill>
                <a:ea typeface="+mj-ea"/>
                <a:cs typeface="+mj-cs"/>
              </a:rPr>
              <a:t>his/her school bag and turned off.  The</a:t>
            </a:r>
          </a:p>
          <a:p>
            <a:pPr>
              <a:lnSpc>
                <a:spcPct val="90000"/>
              </a:lnSpc>
              <a:buNone/>
            </a:pPr>
            <a:r>
              <a:rPr lang="en-GB" sz="2200" dirty="0">
                <a:solidFill>
                  <a:srgbClr val="333333"/>
                </a:solidFill>
                <a:ea typeface="+mj-ea"/>
                <a:cs typeface="+mj-cs"/>
              </a:rPr>
              <a:t>School will not be held responsible if</a:t>
            </a:r>
          </a:p>
          <a:p>
            <a:pPr>
              <a:lnSpc>
                <a:spcPct val="90000"/>
              </a:lnSpc>
              <a:buNone/>
            </a:pPr>
            <a:r>
              <a:rPr lang="en-GB" sz="2200" dirty="0">
                <a:solidFill>
                  <a:srgbClr val="333333"/>
                </a:solidFill>
                <a:ea typeface="+mj-ea"/>
                <a:cs typeface="+mj-cs"/>
              </a:rPr>
              <a:t>something happens to it or if it is lost. </a:t>
            </a:r>
          </a:p>
        </p:txBody>
      </p:sp>
      <p:sp>
        <p:nvSpPr>
          <p:cNvPr id="30" name="Freeform 49">
            <a:extLst>
              <a:ext uri="{FF2B5EF4-FFF2-40B4-BE49-F238E27FC236}">
                <a16:creationId xmlns:a16="http://schemas.microsoft.com/office/drawing/2014/main" id="{967C29FE-FD32-4AFB-AD20-DBDF5864B2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4"/>
            <a:ext cx="3672408" cy="1470025"/>
          </a:xfrm>
        </p:spPr>
        <p:txBody>
          <a:bodyPr/>
          <a:lstStyle/>
          <a:p>
            <a:pPr algn="l"/>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Parking </a:t>
            </a:r>
            <a:r>
              <a:rPr lang="en-GB" dirty="0"/>
              <a:t/>
            </a:r>
            <a:br>
              <a:rPr lang="en-GB" dirty="0"/>
            </a:br>
            <a:r>
              <a:rPr lang="en-GB" sz="2200" dirty="0">
                <a:solidFill>
                  <a:srgbClr val="333333"/>
                </a:solidFill>
                <a:latin typeface="+mn-lt"/>
              </a:rPr>
              <a:t>Please note that Pope Paul Primary School takes the safety of our children very seriously. </a:t>
            </a:r>
            <a:br>
              <a:rPr lang="en-GB" sz="2200" dirty="0">
                <a:solidFill>
                  <a:srgbClr val="333333"/>
                </a:solidFill>
                <a:latin typeface="+mn-lt"/>
              </a:rPr>
            </a:br>
            <a:r>
              <a:rPr lang="en-GB" sz="2200" dirty="0">
                <a:solidFill>
                  <a:srgbClr val="333333"/>
                </a:solidFill>
                <a:latin typeface="+mn-lt"/>
              </a:rPr>
              <a:t>Parents bringing children to school by car should park in a safe location but well away from the school car park, school entrance or in the area of zig zag or double yellow lines. We ask you not to park along Great </a:t>
            </a:r>
            <a:r>
              <a:rPr lang="en-GB" sz="2200" dirty="0" err="1">
                <a:solidFill>
                  <a:srgbClr val="333333"/>
                </a:solidFill>
                <a:latin typeface="+mn-lt"/>
              </a:rPr>
              <a:t>Slades</a:t>
            </a:r>
            <a:r>
              <a:rPr lang="en-GB" sz="2200" dirty="0">
                <a:solidFill>
                  <a:srgbClr val="333333"/>
                </a:solidFill>
                <a:latin typeface="+mn-lt"/>
              </a:rPr>
              <a:t>.</a:t>
            </a:r>
            <a:br>
              <a:rPr lang="en-GB" sz="2200" dirty="0">
                <a:solidFill>
                  <a:srgbClr val="333333"/>
                </a:solidFill>
                <a:latin typeface="+mn-lt"/>
              </a:rPr>
            </a:br>
            <a:r>
              <a:rPr lang="en-GB" sz="2200" dirty="0">
                <a:solidFill>
                  <a:srgbClr val="333333"/>
                </a:solidFill>
                <a:latin typeface="+mn-lt"/>
              </a:rPr>
              <a:t>Parents should not drive into the school car park to drop children off. </a:t>
            </a:r>
            <a:r>
              <a:rPr lang="en-GB" sz="2800" i="0" dirty="0">
                <a:solidFill>
                  <a:srgbClr val="333333"/>
                </a:solidFill>
                <a:effectLst/>
                <a:latin typeface="Source Sans Pro" panose="020B0503030403020204" pitchFamily="34" charset="0"/>
              </a:rPr>
              <a:t/>
            </a:r>
            <a:br>
              <a:rPr lang="en-GB" sz="2800" i="0" dirty="0">
                <a:solidFill>
                  <a:srgbClr val="333333"/>
                </a:solidFill>
                <a:effectLst/>
                <a:latin typeface="Source Sans Pro" panose="020B0503030403020204" pitchFamily="34" charset="0"/>
              </a:rPr>
            </a:br>
            <a:endParaRPr lang="en-GB" sz="2800" dirty="0"/>
          </a:p>
        </p:txBody>
      </p:sp>
      <p:sp>
        <p:nvSpPr>
          <p:cNvPr id="3" name="Subtitle 2"/>
          <p:cNvSpPr>
            <a:spLocks noGrp="1"/>
          </p:cNvSpPr>
          <p:nvPr>
            <p:ph type="subTitle" idx="1"/>
          </p:nvPr>
        </p:nvSpPr>
        <p:spPr>
          <a:xfrm>
            <a:off x="4211960" y="188640"/>
            <a:ext cx="4672608" cy="1752600"/>
          </a:xfrm>
        </p:spPr>
        <p:txBody>
          <a:bodyPr/>
          <a:lstStyle/>
          <a:p>
            <a:pPr algn="l"/>
            <a:r>
              <a:rPr lang="en-GB" b="1" dirty="0"/>
              <a:t>     Walk to School</a:t>
            </a:r>
          </a:p>
          <a:p>
            <a:pPr lvl="1" algn="l"/>
            <a:r>
              <a:rPr lang="en-GB" sz="2200" dirty="0">
                <a:solidFill>
                  <a:srgbClr val="333333"/>
                </a:solidFill>
                <a:ea typeface="+mj-ea"/>
                <a:cs typeface="+mj-cs"/>
              </a:rPr>
              <a:t>We want children to be energised and empowered.</a:t>
            </a:r>
          </a:p>
          <a:p>
            <a:pPr lvl="1" algn="l"/>
            <a:r>
              <a:rPr lang="en-GB" sz="2200" dirty="0">
                <a:solidFill>
                  <a:srgbClr val="333333"/>
                </a:solidFill>
                <a:ea typeface="+mj-ea"/>
                <a:cs typeface="+mj-cs"/>
              </a:rPr>
              <a:t>We want children and parents to make walking to school their natural choice and to stop and think before they use the car to get to school. </a:t>
            </a:r>
          </a:p>
          <a:p>
            <a:pPr lvl="1" algn="l"/>
            <a:r>
              <a:rPr lang="en-GB" sz="2200" dirty="0">
                <a:solidFill>
                  <a:srgbClr val="333333"/>
                </a:solidFill>
                <a:ea typeface="+mj-ea"/>
                <a:cs typeface="+mj-cs"/>
              </a:rPr>
              <a:t>We need to continue to reduce the number of cars and ease parking problems in our community.  We can do this by: </a:t>
            </a:r>
          </a:p>
          <a:p>
            <a:pPr lvl="1" algn="l" fontAlgn="t"/>
            <a:r>
              <a:rPr lang="en-GB" sz="2200" dirty="0">
                <a:solidFill>
                  <a:srgbClr val="333333"/>
                </a:solidFill>
                <a:ea typeface="+mj-ea"/>
                <a:cs typeface="+mj-cs"/>
              </a:rPr>
              <a:t>·         Walking to school</a:t>
            </a:r>
          </a:p>
          <a:p>
            <a:pPr lvl="1" algn="l" fontAlgn="t"/>
            <a:r>
              <a:rPr lang="en-GB" sz="2200" dirty="0">
                <a:solidFill>
                  <a:srgbClr val="333333"/>
                </a:solidFill>
                <a:ea typeface="+mj-ea"/>
                <a:cs typeface="+mj-cs"/>
              </a:rPr>
              <a:t>·         Cycling to school</a:t>
            </a:r>
          </a:p>
          <a:p>
            <a:pPr lvl="1" algn="l" fontAlgn="t"/>
            <a:r>
              <a:rPr lang="en-GB" sz="2200" dirty="0">
                <a:solidFill>
                  <a:srgbClr val="333333"/>
                </a:solidFill>
                <a:ea typeface="+mj-ea"/>
                <a:cs typeface="+mj-cs"/>
              </a:rPr>
              <a:t>·         Driving part of the way to school and walking part of the way. </a:t>
            </a:r>
          </a:p>
          <a:p>
            <a:pPr lvl="1" algn="l"/>
            <a:endParaRPr lang="en-GB" sz="2200" b="0" i="0" dirty="0">
              <a:solidFill>
                <a:srgbClr val="000000"/>
              </a:solidFill>
              <a:effectLst/>
              <a:latin typeface="Swiss721BT-Roman"/>
            </a:endParaRPr>
          </a:p>
          <a:p>
            <a:pPr algn="l"/>
            <a:endParaRPr lang="en-GB" sz="2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429417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eaLnBrk="1" hangingPunct="1">
              <a:lnSpc>
                <a:spcPct val="90000"/>
              </a:lnSpc>
            </a:pPr>
            <a:r>
              <a:rPr lang="en-US" sz="4200" kern="1200" dirty="0">
                <a:solidFill>
                  <a:srgbClr val="FFFFFF"/>
                </a:solidFill>
                <a:latin typeface="+mn-lt"/>
                <a:ea typeface="+mj-ea"/>
                <a:cs typeface="+mj-cs"/>
              </a:rPr>
              <a:t>Any Questions?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a:extLst>
              <a:ext uri="{FF2B5EF4-FFF2-40B4-BE49-F238E27FC236}">
                <a16:creationId xmlns:a16="http://schemas.microsoft.com/office/drawing/2014/main" id="{D8B7B198-E4DF-43CD-AD8C-199884323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Freeform: Shape 10">
            <a:extLst>
              <a:ext uri="{FF2B5EF4-FFF2-40B4-BE49-F238E27FC236}">
                <a16:creationId xmlns:a16="http://schemas.microsoft.com/office/drawing/2014/main" id="{2BE67753-EA0E-4819-8D22-0B6600CF72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700" y="3984"/>
            <a:ext cx="7032474"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550" y="3985"/>
            <a:ext cx="7329573"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title"/>
          </p:nvPr>
        </p:nvSpPr>
        <p:spPr>
          <a:xfrm>
            <a:off x="2627048" y="1542402"/>
            <a:ext cx="3890131" cy="2387918"/>
          </a:xfrm>
        </p:spPr>
        <p:txBody>
          <a:bodyPr vert="horz" lIns="91440" tIns="45720" rIns="91440" bIns="45720" rtlCol="0" anchor="b">
            <a:normAutofit/>
          </a:bodyPr>
          <a:lstStyle/>
          <a:p>
            <a:pPr eaLnBrk="1" hangingPunct="1">
              <a:lnSpc>
                <a:spcPct val="90000"/>
              </a:lnSpc>
            </a:pPr>
            <a:r>
              <a:rPr lang="en-US" sz="3100" kern="1200" dirty="0">
                <a:solidFill>
                  <a:schemeClr val="tx2"/>
                </a:solidFill>
                <a:latin typeface="+mj-lt"/>
                <a:ea typeface="+mj-ea"/>
                <a:cs typeface="+mj-cs"/>
              </a:rPr>
              <a:t>Thank you!</a:t>
            </a:r>
            <a:r>
              <a:rPr lang="en-US" sz="3100" kern="1200" dirty="0"/>
              <a:t/>
            </a:r>
            <a:br>
              <a:rPr lang="en-US" sz="3100" kern="1200" dirty="0"/>
            </a:br>
            <a:r>
              <a:rPr lang="en-US" sz="3100" kern="1200" dirty="0"/>
              <a:t/>
            </a:r>
            <a:br>
              <a:rPr lang="en-US" sz="3100" kern="1200" dirty="0"/>
            </a:br>
            <a:r>
              <a:rPr lang="en-US" sz="3100" kern="1200" dirty="0">
                <a:solidFill>
                  <a:schemeClr val="tx2"/>
                </a:solidFill>
                <a:latin typeface="+mj-lt"/>
                <a:ea typeface="+mj-ea"/>
                <a:cs typeface="+mj-cs"/>
              </a:rPr>
              <a:t>The Year</a:t>
            </a:r>
            <a:r>
              <a:rPr lang="en-US" sz="3100" dirty="0">
                <a:solidFill>
                  <a:schemeClr val="tx2"/>
                </a:solidFill>
              </a:rPr>
              <a:t> 6</a:t>
            </a:r>
            <a:r>
              <a:rPr lang="en-US" sz="3100" kern="1200" dirty="0">
                <a:solidFill>
                  <a:schemeClr val="tx2"/>
                </a:solidFill>
                <a:latin typeface="+mj-lt"/>
                <a:ea typeface="+mj-ea"/>
                <a:cs typeface="+mj-cs"/>
              </a:rPr>
              <a:t> team look forward to working with you.</a:t>
            </a:r>
            <a:r>
              <a:rPr lang="en-US" sz="3100" dirty="0">
                <a:solidFill>
                  <a:schemeClr val="tx2"/>
                </a:solidFill>
              </a:rPr>
              <a:t> </a:t>
            </a:r>
            <a:endParaRPr lang="en-US" sz="3100" kern="1200">
              <a:solidFill>
                <a:schemeClr val="tx2"/>
              </a:solidFill>
              <a:latin typeface="+mj-lt"/>
              <a:ea typeface="+mj-ea"/>
              <a:cs typeface="+mj-cs"/>
            </a:endParaRPr>
          </a:p>
        </p:txBody>
      </p:sp>
      <p:grpSp>
        <p:nvGrpSpPr>
          <p:cNvPr id="22" name="Group 21">
            <a:extLst>
              <a:ext uri="{FF2B5EF4-FFF2-40B4-BE49-F238E27FC236}">
                <a16:creationId xmlns:a16="http://schemas.microsoft.com/office/drawing/2014/main" id="{87F87F1B-42BA-4AC7-A4E2-41544DDB2CE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4155"/>
            <a:ext cx="1886210"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264295" y="4683666"/>
            <a:ext cx="1886211"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3">
            <a:extLst>
              <a:ext uri="{FF2B5EF4-FFF2-40B4-BE49-F238E27FC236}">
                <a16:creationId xmlns:a16="http://schemas.microsoft.com/office/drawing/2014/main" id="{0F0FFB54-6915-7BCB-C97E-28B07A1B4104}"/>
              </a:ext>
            </a:extLst>
          </p:cNvPr>
          <p:cNvPicPr>
            <a:picLocks noChangeAspect="1" noChangeArrowheads="1"/>
          </p:cNvPicPr>
          <p:nvPr/>
        </p:nvPicPr>
        <p:blipFill>
          <a:blip r:embed="rId2" cstate="print"/>
          <a:stretch>
            <a:fillRect/>
          </a:stretch>
        </p:blipFill>
        <p:spPr bwMode="auto">
          <a:xfrm>
            <a:off x="7866404" y="5445224"/>
            <a:ext cx="1244614" cy="12978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3"/>
          <p:cNvSpPr txBox="1">
            <a:spLocks noChangeArrowheads="1"/>
          </p:cNvSpPr>
          <p:nvPr/>
        </p:nvSpPr>
        <p:spPr bwMode="auto">
          <a:xfrm>
            <a:off x="4268023" y="1532830"/>
            <a:ext cx="4316172" cy="1667569"/>
          </a:xfrm>
          <a:prstGeom prst="rect">
            <a:avLst/>
          </a:prstGeom>
        </p:spPr>
        <p:txBody>
          <a:bodyPr vert="horz" lIns="91440" tIns="45720" rIns="91440" bIns="45720" rtlCol="0" anchor="b">
            <a:normAutofit/>
          </a:bodyPr>
          <a:lstStyle/>
          <a:p>
            <a:pPr algn="ctr">
              <a:lnSpc>
                <a:spcPct val="90000"/>
              </a:lnSpc>
              <a:spcAft>
                <a:spcPts val="600"/>
              </a:spcAft>
            </a:pPr>
            <a:r>
              <a:rPr lang="en-US" sz="3200" kern="1200" dirty="0">
                <a:latin typeface="+mj-lt"/>
                <a:ea typeface="+mj-ea"/>
                <a:cs typeface="+mj-cs"/>
              </a:rPr>
              <a:t>Welcome to Year </a:t>
            </a:r>
            <a:r>
              <a:rPr lang="en-US" sz="3200" dirty="0">
                <a:latin typeface="+mj-lt"/>
                <a:ea typeface="+mj-ea"/>
                <a:cs typeface="+mj-cs"/>
              </a:rPr>
              <a:t>6</a:t>
            </a:r>
            <a:endParaRPr lang="en-US" sz="3200" kern="1200" dirty="0">
              <a:highlight>
                <a:srgbClr val="FFFF00"/>
              </a:highlight>
              <a:latin typeface="+mj-lt"/>
              <a:ea typeface="+mj-ea"/>
              <a:cs typeface="Calibri"/>
            </a:endParaRPr>
          </a:p>
          <a:p>
            <a:pPr algn="ctr">
              <a:lnSpc>
                <a:spcPct val="90000"/>
              </a:lnSpc>
              <a:spcAft>
                <a:spcPts val="600"/>
              </a:spcAft>
            </a:pP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p:txBody>
      </p:sp>
      <p:pic>
        <p:nvPicPr>
          <p:cNvPr id="3076"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6" name="TextBox 5"/>
          <p:cNvSpPr txBox="1"/>
          <p:nvPr/>
        </p:nvSpPr>
        <p:spPr>
          <a:xfrm>
            <a:off x="4057305" y="2417716"/>
            <a:ext cx="4316172" cy="3197464"/>
          </a:xfrm>
          <a:prstGeom prst="rect">
            <a:avLst/>
          </a:prstGeom>
        </p:spPr>
        <p:txBody>
          <a:bodyPr vert="horz" lIns="91440" tIns="45720" rIns="91440" bIns="45720" rtlCol="0" anchor="t">
            <a:normAutofit lnSpcReduction="10000"/>
          </a:bodyPr>
          <a:lstStyle/>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algn="ctr" fontAlgn="auto">
              <a:lnSpc>
                <a:spcPct val="90000"/>
              </a:lnSpc>
              <a:spcBef>
                <a:spcPts val="0"/>
              </a:spcBef>
              <a:spcAft>
                <a:spcPts val="600"/>
              </a:spcAft>
              <a:defRPr/>
            </a:pPr>
            <a:endParaRPr lang="en-US" sz="1700" dirty="0">
              <a:latin typeface="+mn-lt"/>
              <a:cs typeface="+mn-cs"/>
            </a:endParaRPr>
          </a:p>
          <a:p>
            <a:pPr algn="ctr" fontAlgn="auto">
              <a:lnSpc>
                <a:spcPct val="90000"/>
              </a:lnSpc>
              <a:spcBef>
                <a:spcPts val="0"/>
              </a:spcBef>
              <a:spcAft>
                <a:spcPts val="600"/>
              </a:spcAft>
              <a:defRPr/>
            </a:pPr>
            <a:endParaRPr lang="en-US" sz="1700" dirty="0">
              <a:latin typeface="+mn-lt"/>
              <a:cs typeface="+mn-cs"/>
            </a:endParaRPr>
          </a:p>
          <a:p>
            <a:pPr algn="ctr" fontAlgn="auto">
              <a:lnSpc>
                <a:spcPct val="90000"/>
              </a:lnSpc>
              <a:spcBef>
                <a:spcPts val="0"/>
              </a:spcBef>
              <a:spcAft>
                <a:spcPts val="600"/>
              </a:spcAft>
              <a:defRPr/>
            </a:pPr>
            <a:r>
              <a:rPr lang="en-US" sz="2800" dirty="0" smtClean="0">
                <a:latin typeface="+mn-lt"/>
                <a:cs typeface="+mn-cs"/>
              </a:rPr>
              <a:t>Working </a:t>
            </a:r>
            <a:r>
              <a:rPr lang="en-US" sz="2800" dirty="0">
                <a:latin typeface="+mn-lt"/>
                <a:cs typeface="+mn-cs"/>
              </a:rPr>
              <a:t>in Year 6 will be</a:t>
            </a:r>
            <a:r>
              <a:rPr lang="en-US" sz="2800" dirty="0" smtClean="0">
                <a:latin typeface="+mn-lt"/>
                <a:cs typeface="+mn-cs"/>
              </a:rPr>
              <a:t>:</a:t>
            </a:r>
          </a:p>
          <a:p>
            <a:pPr algn="ctr" fontAlgn="auto">
              <a:lnSpc>
                <a:spcPct val="90000"/>
              </a:lnSpc>
              <a:spcBef>
                <a:spcPts val="0"/>
              </a:spcBef>
              <a:spcAft>
                <a:spcPts val="600"/>
              </a:spcAft>
              <a:defRPr/>
            </a:pPr>
            <a:endParaRPr lang="en-US" sz="2800" dirty="0">
              <a:latin typeface="+mn-lt"/>
              <a:cs typeface="+mn-cs"/>
            </a:endParaRPr>
          </a:p>
          <a:p>
            <a:pPr fontAlgn="auto">
              <a:lnSpc>
                <a:spcPct val="90000"/>
              </a:lnSpc>
              <a:spcBef>
                <a:spcPts val="0"/>
              </a:spcBef>
              <a:spcAft>
                <a:spcPts val="600"/>
              </a:spcAft>
              <a:defRPr/>
            </a:pPr>
            <a:r>
              <a:rPr lang="en-US" sz="2800" dirty="0" err="1">
                <a:latin typeface="+mn-lt"/>
                <a:cs typeface="Calibri"/>
              </a:rPr>
              <a:t>Ms</a:t>
            </a:r>
            <a:r>
              <a:rPr lang="en-US" sz="2800" dirty="0">
                <a:latin typeface="+mn-lt"/>
                <a:cs typeface="Calibri"/>
              </a:rPr>
              <a:t> Pemberton,</a:t>
            </a:r>
          </a:p>
          <a:p>
            <a:pPr>
              <a:lnSpc>
                <a:spcPct val="90000"/>
              </a:lnSpc>
              <a:spcBef>
                <a:spcPts val="0"/>
              </a:spcBef>
              <a:spcAft>
                <a:spcPts val="600"/>
              </a:spcAft>
              <a:defRPr/>
            </a:pPr>
            <a:r>
              <a:rPr lang="en-US" sz="2800" dirty="0" err="1">
                <a:latin typeface="+mn-lt"/>
                <a:cs typeface="Calibri"/>
              </a:rPr>
              <a:t>Mrs</a:t>
            </a:r>
            <a:r>
              <a:rPr lang="en-US" sz="2800" dirty="0">
                <a:latin typeface="+mn-lt"/>
                <a:cs typeface="Calibri"/>
              </a:rPr>
              <a:t> McDonald and </a:t>
            </a:r>
            <a:endParaRPr lang="en-US" dirty="0"/>
          </a:p>
          <a:p>
            <a:pPr>
              <a:lnSpc>
                <a:spcPct val="90000"/>
              </a:lnSpc>
              <a:spcBef>
                <a:spcPts val="0"/>
              </a:spcBef>
              <a:spcAft>
                <a:spcPts val="600"/>
              </a:spcAft>
              <a:defRPr/>
            </a:pPr>
            <a:r>
              <a:rPr lang="en-US" sz="2800" dirty="0" err="1">
                <a:latin typeface="+mn-lt"/>
                <a:cs typeface="Calibri"/>
              </a:rPr>
              <a:t>Ms</a:t>
            </a:r>
            <a:r>
              <a:rPr lang="en-US" sz="2800" dirty="0">
                <a:latin typeface="+mn-lt"/>
                <a:cs typeface="Calibri"/>
              </a:rPr>
              <a:t> Hilton</a:t>
            </a:r>
            <a:endParaRPr lang="en-US" dirty="0"/>
          </a:p>
          <a:p>
            <a:pPr>
              <a:lnSpc>
                <a:spcPct val="90000"/>
              </a:lnSpc>
              <a:spcBef>
                <a:spcPts val="0"/>
              </a:spcBef>
              <a:spcAft>
                <a:spcPts val="600"/>
              </a:spcAft>
              <a:defRPr/>
            </a:pPr>
            <a:endParaRPr lang="en-US" sz="1700" dirty="0">
              <a:latin typeface="+mn-lt"/>
              <a:cs typeface="Calibri"/>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Calibri"/>
            </a:endParaRPr>
          </a:p>
          <a:p>
            <a:pPr marL="571500"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Calibri"/>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Calibri"/>
            </a:endParaRPr>
          </a:p>
        </p:txBody>
      </p:sp>
      <p:sp>
        <p:nvSpPr>
          <p:cNvPr id="3083" name="Rectangle 3082">
            <a:extLst>
              <a:ext uri="{FF2B5EF4-FFF2-40B4-BE49-F238E27FC236}">
                <a16:creationId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7">
            <a:extLst>
              <a:ext uri="{FF2B5EF4-FFF2-40B4-BE49-F238E27FC236}">
                <a16:creationId xmlns:a16="http://schemas.microsoft.com/office/drawing/2014/main" id="{B3BC1AA2-37EB-8501-111D-E48980321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777860" y="1596743"/>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3EFA6C3-82DC-4131-9929-2523E6FD0B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5561733" y="89892"/>
            <a:ext cx="4362271" cy="1330839"/>
          </a:xfrm>
        </p:spPr>
        <p:txBody>
          <a:bodyPr vert="horz" lIns="91440" tIns="45720" rIns="91440" bIns="45720" rtlCol="0" anchor="ctr">
            <a:normAutofit/>
          </a:bodyPr>
          <a:lstStyle/>
          <a:p>
            <a:pPr algn="l" eaLnBrk="1" hangingPunct="1">
              <a:lnSpc>
                <a:spcPct val="90000"/>
              </a:lnSpc>
            </a:pPr>
            <a:r>
              <a:rPr lang="en-US" u="sng" kern="1200" dirty="0">
                <a:solidFill>
                  <a:schemeClr val="tx1"/>
                </a:solidFill>
                <a:latin typeface="+mj-lt"/>
                <a:ea typeface="+mj-ea"/>
                <a:cs typeface="+mj-cs"/>
              </a:rPr>
              <a:t>Expectations</a:t>
            </a:r>
          </a:p>
        </p:txBody>
      </p:sp>
      <p:sp>
        <p:nvSpPr>
          <p:cNvPr id="4107" name="Freeform: Shape 4106">
            <a:extLst>
              <a:ext uri="{FF2B5EF4-FFF2-40B4-BE49-F238E27FC236}">
                <a16:creationId xmlns:a16="http://schemas.microsoft.com/office/drawing/2014/main" id="{AEC9469E-14CA-4358-BABC-CBF836A614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048EB4C9-ACAF-4CCA-BA6E-9314431923B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3" cstate="print"/>
          <a:stretch>
            <a:fillRect/>
          </a:stretch>
        </p:blipFill>
        <p:spPr bwMode="auto">
          <a:xfrm>
            <a:off x="220577" y="242946"/>
            <a:ext cx="1255079" cy="1395690"/>
          </a:xfrm>
          <a:prstGeom prst="rect">
            <a:avLst/>
          </a:prstGeom>
          <a:noFill/>
        </p:spPr>
      </p:pic>
      <p:sp>
        <p:nvSpPr>
          <p:cNvPr id="4099" name="TextBox 2"/>
          <p:cNvSpPr txBox="1">
            <a:spLocks noChangeArrowheads="1"/>
          </p:cNvSpPr>
          <p:nvPr/>
        </p:nvSpPr>
        <p:spPr bwMode="auto">
          <a:xfrm>
            <a:off x="3021806" y="1420731"/>
            <a:ext cx="5929686" cy="4162249"/>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altLang="en-US" sz="2200" dirty="0">
                <a:latin typeface="+mn-lt"/>
                <a:cs typeface="+mn-cs"/>
              </a:rPr>
              <a:t>Good attendance and punctuality</a:t>
            </a:r>
            <a:endParaRPr lang="en-US" altLang="en-US" sz="2200" dirty="0">
              <a:latin typeface="+mn-lt"/>
              <a:cs typeface="Calibri"/>
            </a:endParaRPr>
          </a:p>
          <a:p>
            <a:pPr marL="342900" indent="-228600">
              <a:lnSpc>
                <a:spcPct val="90000"/>
              </a:lnSpc>
              <a:spcAft>
                <a:spcPts val="600"/>
              </a:spcAft>
              <a:buFont typeface="Arial" panose="020B0604020202020204" pitchFamily="34" charset="0"/>
              <a:buChar char="•"/>
            </a:pPr>
            <a:r>
              <a:rPr lang="en-US" altLang="en-US" sz="2200" dirty="0">
                <a:latin typeface="+mn-lt"/>
                <a:cs typeface="+mn-cs"/>
              </a:rPr>
              <a:t>Your child follows our mission values in class and around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Being good role models for the rest of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on leadership responsibilities.</a:t>
            </a:r>
            <a:endParaRPr lang="en-US" altLang="en-US" sz="2200" dirty="0">
              <a:latin typeface="+mn-lt"/>
              <a:cs typeface="Calibri"/>
            </a:endParaRPr>
          </a:p>
          <a:p>
            <a:pPr marL="342900" indent="-228600">
              <a:lnSpc>
                <a:spcPct val="90000"/>
              </a:lnSpc>
              <a:spcAft>
                <a:spcPts val="600"/>
              </a:spcAft>
              <a:buFont typeface="Arial" panose="020B0604020202020204" pitchFamily="34" charset="0"/>
              <a:buChar char="•"/>
            </a:pPr>
            <a:r>
              <a:rPr lang="en-US" altLang="en-US" sz="2200" dirty="0">
                <a:latin typeface="+mn-lt"/>
                <a:cs typeface="+mn-cs"/>
              </a:rPr>
              <a:t>Representing the school outside in the community as true ambassadors. </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Ensuring reading records are up to date and in class.</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pride in their work and the presentation of their work.</a:t>
            </a:r>
            <a:endParaRPr lang="en-US" sz="2200" b="1" dirty="0">
              <a:latin typeface="+mn-lt"/>
              <a:cs typeface="+mn-cs"/>
            </a:endParaRPr>
          </a:p>
        </p:txBody>
      </p:sp>
      <p:pic>
        <p:nvPicPr>
          <p:cNvPr id="2" name="Content Placeholder 7">
            <a:extLst>
              <a:ext uri="{FF2B5EF4-FFF2-40B4-BE49-F238E27FC236}">
                <a16:creationId xmlns:a16="http://schemas.microsoft.com/office/drawing/2014/main" id="{F4B1A6E5-2ADC-3F28-EEA8-16E56FEDD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460051" y="242945"/>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3136-1A97-444C-A362-326FF3C41551}"/>
              </a:ext>
            </a:extLst>
          </p:cNvPr>
          <p:cNvSpPr>
            <a:spLocks noGrp="1"/>
          </p:cNvSpPr>
          <p:nvPr>
            <p:ph type="title"/>
          </p:nvPr>
        </p:nvSpPr>
        <p:spPr>
          <a:xfrm>
            <a:off x="628649" y="365125"/>
            <a:ext cx="4168866" cy="1325563"/>
          </a:xfrm>
        </p:spPr>
        <p:txBody>
          <a:bodyPr vert="horz" lIns="91440" tIns="45720" rIns="91440" bIns="45720" rtlCol="0" anchor="ctr">
            <a:normAutofit/>
          </a:bodyPr>
          <a:lstStyle/>
          <a:p>
            <a:pPr algn="l" eaLnBrk="1" hangingPunct="1">
              <a:lnSpc>
                <a:spcPct val="90000"/>
              </a:lnSpc>
            </a:pPr>
            <a:r>
              <a:rPr lang="en-US" kern="1200">
                <a:solidFill>
                  <a:schemeClr val="tx1"/>
                </a:solidFill>
                <a:latin typeface="+mj-lt"/>
                <a:ea typeface="+mj-ea"/>
                <a:cs typeface="+mj-cs"/>
              </a:rPr>
              <a:t>Attendance</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2">
            <a:extLst>
              <a:ext uri="{FF2B5EF4-FFF2-40B4-BE49-F238E27FC236}">
                <a16:creationId xmlns:a16="http://schemas.microsoft.com/office/drawing/2014/main" id="{C3C0D90E-074A-4F52-9B11-B52BEF4BCBE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lock Arc 14">
            <a:extLst>
              <a:ext uri="{FF2B5EF4-FFF2-40B4-BE49-F238E27FC236}">
                <a16:creationId xmlns:a16="http://schemas.microsoft.com/office/drawing/2014/main" id="{CABBD4C1-E6F8-46F6-8152-A8A97490BF4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Box 3">
            <a:extLst>
              <a:ext uri="{FF2B5EF4-FFF2-40B4-BE49-F238E27FC236}">
                <a16:creationId xmlns:a16="http://schemas.microsoft.com/office/drawing/2014/main" id="{5F7D79AC-E7BC-4D8B-8469-4B4DC26F56B5}"/>
              </a:ext>
            </a:extLst>
          </p:cNvPr>
          <p:cNvGraphicFramePr/>
          <p:nvPr>
            <p:extLst>
              <p:ext uri="{D42A27DB-BD31-4B8C-83A1-F6EECF244321}">
                <p14:modId xmlns:p14="http://schemas.microsoft.com/office/powerpoint/2010/main" val="2165224825"/>
              </p:ext>
            </p:extLst>
          </p:nvPr>
        </p:nvGraphicFramePr>
        <p:xfrm>
          <a:off x="455947" y="2198406"/>
          <a:ext cx="5599535" cy="3542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90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850" y="764704"/>
            <a:ext cx="8496300" cy="3508653"/>
          </a:xfrm>
          <a:prstGeom prst="rect">
            <a:avLst/>
          </a:prstGeom>
          <a:noFill/>
        </p:spPr>
        <p:txBody>
          <a:bodyPr lIns="91440" tIns="45720" rIns="91440" bIns="45720" anchor="t">
            <a:spAutoFit/>
          </a:bodyPr>
          <a:lstStyle/>
          <a:p>
            <a:pPr fontAlgn="auto">
              <a:spcBef>
                <a:spcPts val="0"/>
              </a:spcBef>
              <a:spcAft>
                <a:spcPts val="0"/>
              </a:spcAft>
              <a:defRPr/>
            </a:pPr>
            <a:r>
              <a:rPr lang="en-GB" sz="2800" dirty="0">
                <a:latin typeface="+mn-lt"/>
                <a:cs typeface="+mn-cs"/>
              </a:rPr>
              <a:t>What your child will need:</a:t>
            </a:r>
          </a:p>
          <a:p>
            <a:pPr fontAlgn="auto">
              <a:spcBef>
                <a:spcPts val="0"/>
              </a:spcBef>
              <a:spcAft>
                <a:spcPts val="0"/>
              </a:spcAft>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r>
              <a:rPr lang="en-GB" sz="2200" dirty="0" smtClean="0">
                <a:latin typeface="Calibri"/>
                <a:cs typeface="+mn-cs"/>
              </a:rPr>
              <a:t>They </a:t>
            </a:r>
            <a:r>
              <a:rPr lang="en-GB" sz="2200" dirty="0">
                <a:latin typeface="Calibri"/>
                <a:cs typeface="+mn-cs"/>
              </a:rPr>
              <a:t>should bring in their water </a:t>
            </a:r>
            <a:r>
              <a:rPr lang="en-GB" sz="2200" dirty="0" smtClean="0">
                <a:latin typeface="Calibri"/>
                <a:cs typeface="+mn-cs"/>
              </a:rPr>
              <a:t>bottle every day.</a:t>
            </a:r>
            <a:endParaRPr lang="en-GB" sz="2200" dirty="0">
              <a:latin typeface="Calibri"/>
              <a:ea typeface="Calibri"/>
              <a:cs typeface="Calibri"/>
            </a:endParaRPr>
          </a:p>
          <a:p>
            <a:pPr marL="285750" indent="-285750" fontAlgn="auto">
              <a:spcBef>
                <a:spcPts val="0"/>
              </a:spcBef>
              <a:spcAft>
                <a:spcPts val="0"/>
              </a:spcAft>
              <a:buFont typeface="Wingdings" panose="05000000000000000000" pitchFamily="2" charset="2"/>
              <a:buChar char="Ø"/>
              <a:defRPr/>
            </a:pPr>
            <a:r>
              <a:rPr lang="en-GB" sz="2200" dirty="0">
                <a:latin typeface="Calibri"/>
                <a:cs typeface="+mn-cs"/>
              </a:rPr>
              <a:t>Reading book and reading record book daily</a:t>
            </a:r>
            <a:endParaRPr lang="en-GB" sz="2200" dirty="0">
              <a:latin typeface="Calibri"/>
              <a:cs typeface="Calibri"/>
            </a:endParaRPr>
          </a:p>
          <a:p>
            <a:pPr marL="285750" indent="-285750">
              <a:spcBef>
                <a:spcPts val="0"/>
              </a:spcBef>
              <a:spcAft>
                <a:spcPts val="0"/>
              </a:spcAft>
              <a:buFont typeface="Wingdings" panose="05000000000000000000" pitchFamily="2" charset="2"/>
              <a:buChar char="Ø"/>
              <a:defRPr/>
            </a:pPr>
            <a:r>
              <a:rPr lang="en-GB" sz="2200" dirty="0">
                <a:latin typeface="Calibri"/>
                <a:cs typeface="+mn-cs"/>
              </a:rPr>
              <a:t>ALL clothing to be labelled including P.E. Kits/coats etc</a:t>
            </a:r>
            <a:endParaRPr lang="en-GB" sz="2200" dirty="0">
              <a:latin typeface="Calibri"/>
              <a:cs typeface="Calibri"/>
            </a:endParaRPr>
          </a:p>
          <a:p>
            <a:pPr marL="285750" indent="-285750" fontAlgn="auto">
              <a:spcBef>
                <a:spcPts val="0"/>
              </a:spcBef>
              <a:spcAft>
                <a:spcPts val="0"/>
              </a:spcAft>
              <a:buFont typeface="Wingdings" panose="05000000000000000000" pitchFamily="2" charset="2"/>
              <a:buChar char="Ø"/>
              <a:defRPr/>
            </a:pPr>
            <a:r>
              <a:rPr lang="en-GB" sz="2200" dirty="0">
                <a:latin typeface="Calibri"/>
                <a:cs typeface="+mn-cs"/>
              </a:rPr>
              <a:t>Coats for Autumn weather/hats/caps.  </a:t>
            </a:r>
            <a:endParaRPr lang="en-GB" sz="2200" dirty="0">
              <a:latin typeface="Calibri"/>
              <a:ea typeface="Calibri"/>
              <a:cs typeface="Calibri"/>
            </a:endParaRPr>
          </a:p>
          <a:p>
            <a:pPr marL="285750" indent="-285750" fontAlgn="auto">
              <a:spcBef>
                <a:spcPts val="0"/>
              </a:spcBef>
              <a:spcAft>
                <a:spcPts val="0"/>
              </a:spcAft>
              <a:buFont typeface="Wingdings" panose="05000000000000000000" pitchFamily="2" charset="2"/>
              <a:buChar char="Ø"/>
              <a:defRPr/>
            </a:pPr>
            <a:r>
              <a:rPr lang="en-GB" sz="2200" dirty="0">
                <a:latin typeface="Calibri"/>
                <a:cs typeface="+mn-cs"/>
              </a:rPr>
              <a:t>Own pencil case.</a:t>
            </a:r>
            <a:endParaRPr lang="en-GB" sz="2200" dirty="0">
              <a:latin typeface="Calibri"/>
              <a:ea typeface="Calibri"/>
              <a:cs typeface="Calibri"/>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r>
              <a:rPr lang="en-GB" sz="2800" dirty="0">
                <a:latin typeface="+mn-lt"/>
                <a:cs typeface="+mn-cs"/>
              </a:rPr>
              <a:t> </a:t>
            </a:r>
            <a:endParaRPr lang="en-GB" dirty="0">
              <a:latin typeface="+mn-lt"/>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6084168" y="5223632"/>
            <a:ext cx="1388406" cy="1297820"/>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743FD17F-7FA0-10F3-F9B6-71CE57AD0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13247" y="5223632"/>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5" name="Rectangle 4"/>
          <p:cNvSpPr/>
          <p:nvPr/>
        </p:nvSpPr>
        <p:spPr>
          <a:xfrm>
            <a:off x="479234" y="1245595"/>
            <a:ext cx="8262651" cy="439573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721720" y="2581083"/>
            <a:ext cx="4570360" cy="3693319"/>
          </a:xfrm>
          <a:prstGeom prst="rect">
            <a:avLst/>
          </a:prstGeom>
          <a:noFill/>
        </p:spPr>
        <p:txBody>
          <a:bodyPr wrap="square" rtlCol="0">
            <a:spAutoFit/>
          </a:bodyPr>
          <a:lstStyle/>
          <a:p>
            <a:pPr marL="214313" indent="-214313">
              <a:lnSpc>
                <a:spcPct val="150000"/>
              </a:lnSpc>
              <a:buFont typeface="Arial" panose="020B0604020202020204" pitchFamily="34" charset="0"/>
              <a:buChar char="•"/>
            </a:pPr>
            <a:r>
              <a:rPr lang="en-GB" b="1" dirty="0"/>
              <a:t>Blue handwriting pen x2 (see image)</a:t>
            </a:r>
          </a:p>
          <a:p>
            <a:pPr marL="214313" indent="-214313">
              <a:lnSpc>
                <a:spcPct val="150000"/>
              </a:lnSpc>
              <a:buFont typeface="Arial" panose="020B0604020202020204" pitchFamily="34" charset="0"/>
              <a:buChar char="•"/>
            </a:pPr>
            <a:r>
              <a:rPr lang="en-GB" b="1" dirty="0"/>
              <a:t>Ruler, rubber, sharpener</a:t>
            </a:r>
          </a:p>
          <a:p>
            <a:pPr marL="214313" indent="-214313">
              <a:lnSpc>
                <a:spcPct val="150000"/>
              </a:lnSpc>
              <a:buFont typeface="Arial" panose="020B0604020202020204" pitchFamily="34" charset="0"/>
              <a:buChar char="•"/>
            </a:pPr>
            <a:r>
              <a:rPr lang="en-GB" b="1" dirty="0"/>
              <a:t>A Pritt Stick </a:t>
            </a:r>
          </a:p>
          <a:p>
            <a:pPr marL="214313" indent="-214313">
              <a:lnSpc>
                <a:spcPct val="150000"/>
              </a:lnSpc>
              <a:buFont typeface="Arial" panose="020B0604020202020204" pitchFamily="34" charset="0"/>
              <a:buChar char="•"/>
            </a:pPr>
            <a:r>
              <a:rPr lang="en-GB" b="1" dirty="0"/>
              <a:t>Felt pens</a:t>
            </a:r>
          </a:p>
          <a:p>
            <a:pPr marL="214313" indent="-214313">
              <a:lnSpc>
                <a:spcPct val="150000"/>
              </a:lnSpc>
              <a:buFont typeface="Arial" panose="020B0604020202020204" pitchFamily="34" charset="0"/>
              <a:buChar char="•"/>
            </a:pPr>
            <a:r>
              <a:rPr lang="en-GB" b="1" dirty="0"/>
              <a:t>Colouring pencils</a:t>
            </a:r>
          </a:p>
          <a:p>
            <a:pPr>
              <a:lnSpc>
                <a:spcPct val="150000"/>
              </a:lnSpc>
            </a:pPr>
            <a:endParaRPr lang="en-GB" b="1" dirty="0"/>
          </a:p>
          <a:p>
            <a:pPr marL="214313" indent="-214313">
              <a:lnSpc>
                <a:spcPct val="150000"/>
              </a:lnSpc>
              <a:buFont typeface="Arial" panose="020B0604020202020204" pitchFamily="34" charset="0"/>
              <a:buChar char="•"/>
            </a:pPr>
            <a:endParaRPr lang="en-GB" b="1" dirty="0"/>
          </a:p>
          <a:p>
            <a:pPr>
              <a:lnSpc>
                <a:spcPct val="150000"/>
              </a:lnSpc>
            </a:pPr>
            <a:r>
              <a:rPr lang="en-GB" b="1" dirty="0"/>
              <a:t> </a:t>
            </a:r>
          </a:p>
          <a:p>
            <a:endParaRPr lang="en-GB" dirty="0"/>
          </a:p>
        </p:txBody>
      </p:sp>
      <p:pic>
        <p:nvPicPr>
          <p:cNvPr id="2052" name="Picture 4" descr="Berol Handwriting Pe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1301" y="2537138"/>
            <a:ext cx="1783724" cy="17837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23181" y="1514592"/>
            <a:ext cx="3193503" cy="415498"/>
          </a:xfrm>
          <a:prstGeom prst="rect">
            <a:avLst/>
          </a:prstGeom>
        </p:spPr>
        <p:txBody>
          <a:bodyPr wrap="none" lIns="91440" tIns="45720" rIns="91440" bIns="45720" anchor="t">
            <a:spAutoFit/>
          </a:bodyPr>
          <a:lstStyle/>
          <a:p>
            <a:r>
              <a:rPr lang="en-GB" sz="2100" b="1" u="sng" dirty="0">
                <a:latin typeface="Arial"/>
                <a:cs typeface="Arial"/>
              </a:rPr>
              <a:t>Contents in pencil case</a:t>
            </a:r>
          </a:p>
        </p:txBody>
      </p:sp>
      <p:pic>
        <p:nvPicPr>
          <p:cNvPr id="4" name="Picture 4">
            <a:extLst>
              <a:ext uri="{FF2B5EF4-FFF2-40B4-BE49-F238E27FC236}">
                <a16:creationId xmlns:a16="http://schemas.microsoft.com/office/drawing/2014/main" id="{1A71D441-49F6-BE35-3CF7-4B5C668A977D}"/>
              </a:ext>
            </a:extLst>
          </p:cNvPr>
          <p:cNvPicPr>
            <a:picLocks noChangeAspect="1" noChangeArrowheads="1"/>
          </p:cNvPicPr>
          <p:nvPr/>
        </p:nvPicPr>
        <p:blipFill>
          <a:blip r:embed="rId3" cstate="print"/>
          <a:stretch>
            <a:fillRect/>
          </a:stretch>
        </p:blipFill>
        <p:spPr bwMode="auto">
          <a:xfrm>
            <a:off x="7098383" y="5549604"/>
            <a:ext cx="1002009" cy="1114267"/>
          </a:xfrm>
          <a:prstGeom prst="rect">
            <a:avLst/>
          </a:prstGeom>
          <a:noFill/>
        </p:spPr>
      </p:pic>
      <p:pic>
        <p:nvPicPr>
          <p:cNvPr id="6" name="Content Placeholder 7">
            <a:extLst>
              <a:ext uri="{FF2B5EF4-FFF2-40B4-BE49-F238E27FC236}">
                <a16:creationId xmlns:a16="http://schemas.microsoft.com/office/drawing/2014/main" id="{54F3DF80-B7E9-4CED-C7F4-DB5DC065D6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85250" y="5549603"/>
            <a:ext cx="1113133" cy="1114267"/>
          </a:xfrm>
          <a:prstGeom prst="rect">
            <a:avLst/>
          </a:prstGeom>
          <a:noFill/>
          <a:ln w="9525">
            <a:noFill/>
            <a:miter lim="800000"/>
            <a:headEnd/>
            <a:tailEnd/>
          </a:ln>
        </p:spPr>
      </p:pic>
    </p:spTree>
    <p:extLst>
      <p:ext uri="{BB962C8B-B14F-4D97-AF65-F5344CB8AC3E}">
        <p14:creationId xmlns:p14="http://schemas.microsoft.com/office/powerpoint/2010/main" val="2356071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7872-3CA5-AE19-CEF0-06F5A4D1772A}"/>
              </a:ext>
            </a:extLst>
          </p:cNvPr>
          <p:cNvSpPr>
            <a:spLocks noGrp="1"/>
          </p:cNvSpPr>
          <p:nvPr>
            <p:ph type="title"/>
          </p:nvPr>
        </p:nvSpPr>
        <p:spPr/>
        <p:txBody>
          <a:bodyPr/>
          <a:lstStyle/>
          <a:p>
            <a:r>
              <a:rPr lang="en-GB" dirty="0"/>
              <a:t>Start of School Time </a:t>
            </a:r>
          </a:p>
        </p:txBody>
      </p:sp>
      <p:sp>
        <p:nvSpPr>
          <p:cNvPr id="4" name="TextBox 3">
            <a:extLst>
              <a:ext uri="{FF2B5EF4-FFF2-40B4-BE49-F238E27FC236}">
                <a16:creationId xmlns:a16="http://schemas.microsoft.com/office/drawing/2014/main" id="{0874503D-34E2-C0FD-0B89-784F31A933F6}"/>
              </a:ext>
            </a:extLst>
          </p:cNvPr>
          <p:cNvSpPr txBox="1"/>
          <p:nvPr/>
        </p:nvSpPr>
        <p:spPr>
          <a:xfrm>
            <a:off x="611560" y="1720840"/>
            <a:ext cx="8075240" cy="3416320"/>
          </a:xfrm>
          <a:prstGeom prst="rect">
            <a:avLst/>
          </a:prstGeom>
          <a:noFill/>
        </p:spPr>
        <p:txBody>
          <a:bodyPr wrap="square">
            <a:spAutoFit/>
          </a:bodyPr>
          <a:lstStyle/>
          <a:p>
            <a:pPr algn="ctr"/>
            <a:r>
              <a:rPr lang="en-GB" sz="2400" dirty="0">
                <a:latin typeface="+mn-lt"/>
              </a:rPr>
              <a:t>To continue to keep in line with government guidance, from Monday 4th September 2023, school will open from </a:t>
            </a:r>
            <a:r>
              <a:rPr lang="en-GB" sz="2400" b="1" u="sng" dirty="0">
                <a:latin typeface="+mn-lt"/>
              </a:rPr>
              <a:t>8.40am</a:t>
            </a:r>
            <a:r>
              <a:rPr lang="en-GB" sz="2400" dirty="0">
                <a:latin typeface="+mn-lt"/>
              </a:rPr>
              <a:t> but children will be expected to be in class by 8.45am ready for learning. This means that there will be a 5-minute soft start and learning will begin at </a:t>
            </a:r>
            <a:r>
              <a:rPr lang="en-GB" sz="2400" b="1" u="sng" dirty="0">
                <a:latin typeface="+mn-lt"/>
              </a:rPr>
              <a:t>8.45am</a:t>
            </a:r>
            <a:r>
              <a:rPr lang="en-GB" sz="2400" dirty="0">
                <a:latin typeface="+mn-lt"/>
              </a:rPr>
              <a:t>. </a:t>
            </a:r>
          </a:p>
          <a:p>
            <a:pPr algn="ctr"/>
            <a:endParaRPr lang="en-GB" sz="2400" dirty="0">
              <a:latin typeface="+mn-lt"/>
            </a:endParaRPr>
          </a:p>
          <a:p>
            <a:pPr algn="ctr"/>
            <a:r>
              <a:rPr lang="en-GB" sz="2400" dirty="0">
                <a:latin typeface="+mn-lt"/>
              </a:rPr>
              <a:t>Please ensure that your child arrives in school on time and ready for their learning. </a:t>
            </a:r>
          </a:p>
          <a:p>
            <a:pPr algn="ctr"/>
            <a:r>
              <a:rPr lang="en-GB" sz="2400" b="1" dirty="0">
                <a:latin typeface="+mn-lt"/>
              </a:rPr>
              <a:t>School will finish at 3.15 pm</a:t>
            </a:r>
            <a:r>
              <a:rPr lang="en-GB" sz="2400" dirty="0">
                <a:latin typeface="+mn-lt"/>
              </a:rPr>
              <a:t>.</a:t>
            </a:r>
          </a:p>
        </p:txBody>
      </p:sp>
      <p:pic>
        <p:nvPicPr>
          <p:cNvPr id="6" name="Picture 3">
            <a:extLst>
              <a:ext uri="{FF2B5EF4-FFF2-40B4-BE49-F238E27FC236}">
                <a16:creationId xmlns:a16="http://schemas.microsoft.com/office/drawing/2014/main" id="{3A33E40B-1F7C-78DE-353B-BBCABADEF7E8}"/>
              </a:ext>
            </a:extLst>
          </p:cNvPr>
          <p:cNvPicPr>
            <a:picLocks noChangeAspect="1" noChangeArrowheads="1"/>
          </p:cNvPicPr>
          <p:nvPr/>
        </p:nvPicPr>
        <p:blipFill>
          <a:blip r:embed="rId2" cstate="print"/>
          <a:stretch>
            <a:fillRect/>
          </a:stretch>
        </p:blipFill>
        <p:spPr bwMode="auto">
          <a:xfrm>
            <a:off x="6228184" y="5440362"/>
            <a:ext cx="1244614" cy="1297820"/>
          </a:xfrm>
          <a:prstGeom prst="rect">
            <a:avLst/>
          </a:prstGeom>
          <a:noFill/>
        </p:spPr>
      </p:pic>
    </p:spTree>
    <p:extLst>
      <p:ext uri="{BB962C8B-B14F-4D97-AF65-F5344CB8AC3E}">
        <p14:creationId xmlns:p14="http://schemas.microsoft.com/office/powerpoint/2010/main" val="990181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pic>
        <p:nvPicPr>
          <p:cNvPr id="6146" name="Picture 3" descr="C:\Users\Liz Humpage\AppData\Local\Microsoft\Windows\Temporary Internet Files\Content.IE5\SV6YJITM\MP900442495[1].jpg"/>
          <p:cNvPicPr>
            <a:picLocks noChangeAspect="1" noChangeArrowheads="1"/>
          </p:cNvPicPr>
          <p:nvPr/>
        </p:nvPicPr>
        <p:blipFill>
          <a:blip r:embed="rId3" cstate="print"/>
          <a:srcRect/>
          <a:stretch>
            <a:fillRect/>
          </a:stretch>
        </p:blipFill>
        <p:spPr bwMode="auto">
          <a:xfrm>
            <a:off x="160684" y="176115"/>
            <a:ext cx="2015951" cy="1340045"/>
          </a:xfrm>
          <a:prstGeom prst="rect">
            <a:avLst/>
          </a:prstGeom>
          <a:noFill/>
          <a:ln w="9525">
            <a:noFill/>
            <a:miter lim="800000"/>
            <a:headEnd/>
            <a:tailEnd/>
          </a:ln>
        </p:spPr>
      </p:pic>
      <p:pic>
        <p:nvPicPr>
          <p:cNvPr id="6147" name="Picture 2" descr="C:\Users\Liz Humpage\AppData\Local\Microsoft\Windows\Temporary Internet Files\Content.IE5\XJUSAU8T\MC900130271[1].wmf"/>
          <p:cNvPicPr>
            <a:picLocks noChangeAspect="1" noChangeArrowheads="1"/>
          </p:cNvPicPr>
          <p:nvPr/>
        </p:nvPicPr>
        <p:blipFill>
          <a:blip r:embed="rId4" cstate="print"/>
          <a:srcRect/>
          <a:stretch>
            <a:fillRect/>
          </a:stretch>
        </p:blipFill>
        <p:spPr bwMode="auto">
          <a:xfrm>
            <a:off x="6981080" y="0"/>
            <a:ext cx="2015951" cy="1847499"/>
          </a:xfrm>
          <a:prstGeom prst="rect">
            <a:avLst/>
          </a:prstGeom>
          <a:noFill/>
          <a:ln w="9525">
            <a:noFill/>
            <a:miter lim="800000"/>
            <a:headEnd/>
            <a:tailEnd/>
          </a:ln>
        </p:spPr>
      </p:pic>
      <p:sp>
        <p:nvSpPr>
          <p:cNvPr id="3" name="TextBox 2"/>
          <p:cNvSpPr txBox="1"/>
          <p:nvPr/>
        </p:nvSpPr>
        <p:spPr>
          <a:xfrm>
            <a:off x="564430" y="1779624"/>
            <a:ext cx="8028855" cy="5416868"/>
          </a:xfrm>
          <a:prstGeom prst="rect">
            <a:avLst/>
          </a:prstGeom>
          <a:noFill/>
        </p:spPr>
        <p:txBody>
          <a:bodyPr wrap="square" lIns="91440" tIns="45720" rIns="91440" bIns="45720" anchor="t">
            <a:spAutoFit/>
          </a:bodyPr>
          <a:lstStyle/>
          <a:p>
            <a:pPr marL="114300">
              <a:lnSpc>
                <a:spcPct val="90000"/>
              </a:lnSpc>
              <a:spcBef>
                <a:spcPct val="20000"/>
              </a:spcBef>
              <a:defRPr/>
            </a:pPr>
            <a:r>
              <a:rPr lang="en-GB" sz="2800" dirty="0">
                <a:latin typeface="+mn-lt"/>
                <a:cs typeface="Arial"/>
              </a:rPr>
              <a:t>The Year 6 Maths Learner</a:t>
            </a:r>
          </a:p>
          <a:p>
            <a:pPr marL="114300">
              <a:lnSpc>
                <a:spcPct val="90000"/>
              </a:lnSpc>
              <a:spcBef>
                <a:spcPct val="20000"/>
              </a:spcBef>
              <a:defRPr/>
            </a:pPr>
            <a:r>
              <a:rPr lang="en-GB" sz="2800" dirty="0">
                <a:latin typeface="+mn-lt"/>
                <a:cs typeface="Arial"/>
              </a:rPr>
              <a:t>Usernames and passwords for our online learning sites will be in your child’s reading record: </a:t>
            </a:r>
            <a:endParaRPr lang="en-GB" sz="2800">
              <a:latin typeface="+mn-lt"/>
              <a:ea typeface="Calibri"/>
            </a:endParaRPr>
          </a:p>
          <a:p>
            <a:pPr marL="114300">
              <a:lnSpc>
                <a:spcPct val="90000"/>
              </a:lnSpc>
              <a:spcBef>
                <a:spcPct val="20000"/>
              </a:spcBef>
              <a:defRPr/>
            </a:pPr>
            <a:r>
              <a:rPr lang="en-GB" sz="2800" dirty="0"/>
              <a:t>		</a:t>
            </a:r>
            <a:r>
              <a:rPr lang="en-GB" sz="2000" dirty="0">
                <a:latin typeface="+mn-lt"/>
              </a:rPr>
              <a:t>Handwriting    </a:t>
            </a:r>
            <a:r>
              <a:rPr lang="en-GB" sz="2000" dirty="0" err="1">
                <a:latin typeface="+mn-lt"/>
              </a:rPr>
              <a:t>Letterjoin</a:t>
            </a:r>
            <a:r>
              <a:rPr lang="en-GB" sz="2000" dirty="0">
                <a:latin typeface="+mn-lt"/>
              </a:rPr>
              <a:t> </a:t>
            </a:r>
          </a:p>
          <a:p>
            <a:pPr marL="114300">
              <a:lnSpc>
                <a:spcPct val="90000"/>
              </a:lnSpc>
              <a:spcBef>
                <a:spcPct val="20000"/>
              </a:spcBef>
              <a:defRPr/>
            </a:pPr>
            <a:r>
              <a:rPr lang="en-GB" sz="2000" dirty="0">
                <a:latin typeface="+mn-lt"/>
              </a:rPr>
              <a:t>		Spelling  - Spelling Shed	</a:t>
            </a:r>
          </a:p>
          <a:p>
            <a:pPr marL="114300">
              <a:lnSpc>
                <a:spcPct val="90000"/>
              </a:lnSpc>
              <a:spcBef>
                <a:spcPct val="20000"/>
              </a:spcBef>
              <a:defRPr/>
            </a:pPr>
            <a:r>
              <a:rPr lang="en-GB" sz="2000" dirty="0">
                <a:latin typeface="+mn-lt"/>
              </a:rPr>
              <a:t>		Mathletics </a:t>
            </a:r>
          </a:p>
          <a:p>
            <a:pPr marL="114300">
              <a:lnSpc>
                <a:spcPct val="90000"/>
              </a:lnSpc>
              <a:spcBef>
                <a:spcPct val="20000"/>
              </a:spcBef>
              <a:defRPr/>
            </a:pPr>
            <a:r>
              <a:rPr lang="en-GB" sz="2000" dirty="0">
                <a:latin typeface="+mn-lt"/>
              </a:rPr>
              <a:t>		Times tables Rockstars</a:t>
            </a:r>
          </a:p>
          <a:p>
            <a:pPr fontAlgn="auto">
              <a:spcBef>
                <a:spcPts val="0"/>
              </a:spcBef>
              <a:spcAft>
                <a:spcPts val="0"/>
              </a:spcAft>
              <a:defRPr/>
            </a:pPr>
            <a:r>
              <a:rPr lang="en-GB" sz="2800" dirty="0">
                <a:latin typeface="+mn-lt"/>
                <a:cs typeface="+mn-cs"/>
              </a:rPr>
              <a:t>	</a:t>
            </a:r>
            <a:r>
              <a:rPr lang="en-GB" sz="2000" dirty="0">
                <a:latin typeface="+mn-lt"/>
                <a:cs typeface="+mn-cs"/>
              </a:rPr>
              <a:t>	</a:t>
            </a:r>
            <a:r>
              <a:rPr lang="en-GB" sz="2800" dirty="0">
                <a:latin typeface="+mn-lt"/>
                <a:cs typeface="+mn-cs"/>
              </a:rPr>
              <a:t>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pic>
        <p:nvPicPr>
          <p:cNvPr id="6149" name="Picture 6"/>
          <p:cNvPicPr>
            <a:picLocks noChangeAspect="1" noChangeArrowheads="1"/>
          </p:cNvPicPr>
          <p:nvPr/>
        </p:nvPicPr>
        <p:blipFill>
          <a:blip r:embed="rId5" cstate="print"/>
          <a:srcRect/>
          <a:stretch>
            <a:fillRect/>
          </a:stretch>
        </p:blipFill>
        <p:spPr bwMode="auto">
          <a:xfrm>
            <a:off x="7975416" y="5735860"/>
            <a:ext cx="864096" cy="846362"/>
          </a:xfrm>
          <a:prstGeom prst="rect">
            <a:avLst/>
          </a:prstGeom>
          <a:noFill/>
          <a:ln w="9525">
            <a:noFill/>
            <a:miter lim="800000"/>
            <a:headEnd/>
            <a:tailEnd/>
          </a:ln>
        </p:spPr>
      </p:pic>
      <p:sp>
        <p:nvSpPr>
          <p:cNvPr id="6150" name="Title 3"/>
          <p:cNvSpPr>
            <a:spLocks noGrp="1"/>
          </p:cNvSpPr>
          <p:nvPr>
            <p:ph type="title"/>
          </p:nvPr>
        </p:nvSpPr>
        <p:spPr/>
        <p:txBody>
          <a:bodyPr/>
          <a:lstStyle/>
          <a:p>
            <a:pPr eaLnBrk="1" hangingPunct="1"/>
            <a:r>
              <a:rPr lang="en-GB" u="sng"/>
              <a:t>Handouts</a:t>
            </a:r>
            <a:endParaRPr lang="en-GB"/>
          </a:p>
        </p:txBody>
      </p:sp>
      <p:pic>
        <p:nvPicPr>
          <p:cNvPr id="2" name="Content Placeholder 7">
            <a:extLst>
              <a:ext uri="{FF2B5EF4-FFF2-40B4-BE49-F238E27FC236}">
                <a16:creationId xmlns:a16="http://schemas.microsoft.com/office/drawing/2014/main" id="{0982DD89-1B0E-3A7C-AB36-6F5C488560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120857" y="5735860"/>
            <a:ext cx="854559" cy="855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7170</TotalTime>
  <Words>914</Words>
  <Application>Microsoft Office PowerPoint</Application>
  <PresentationFormat>On-screen Show (4:3)</PresentationFormat>
  <Paragraphs>177</Paragraphs>
  <Slides>28</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Arial</vt:lpstr>
      <vt:lpstr>Calibri</vt:lpstr>
      <vt:lpstr>inherit</vt:lpstr>
      <vt:lpstr>Source Sans Pro</vt:lpstr>
      <vt:lpstr>Swiss721BT-Roman</vt:lpstr>
      <vt:lpstr>Tahoma</vt:lpstr>
      <vt:lpstr>Wingdings</vt:lpstr>
      <vt:lpstr>Wingdings 3</vt:lpstr>
      <vt:lpstr>Office Theme</vt:lpstr>
      <vt:lpstr>Acrobat Document</vt:lpstr>
      <vt:lpstr>Meet the Teacher Year  6 September 2023</vt:lpstr>
      <vt:lpstr>PowerPoint Presentation</vt:lpstr>
      <vt:lpstr>PowerPoint Presentation</vt:lpstr>
      <vt:lpstr>Expectations</vt:lpstr>
      <vt:lpstr>Attendance</vt:lpstr>
      <vt:lpstr>PowerPoint Presentation</vt:lpstr>
      <vt:lpstr>PowerPoint Presentation</vt:lpstr>
      <vt:lpstr>Start of School Time </vt:lpstr>
      <vt:lpstr>Handouts</vt:lpstr>
      <vt:lpstr>Home Learning</vt:lpstr>
      <vt:lpstr>P.E.    </vt:lpstr>
      <vt:lpstr>Class Blog</vt:lpstr>
      <vt:lpstr>Curriculum Overviews</vt:lpstr>
      <vt:lpstr>Breaktime In Key Stage 2 the children may to bring in their own snack for break.   This snack comprises of a piece of fruit or cereal bar.  </vt:lpstr>
      <vt:lpstr>  </vt:lpstr>
      <vt:lpstr>Our Partnership </vt:lpstr>
      <vt:lpstr>PowerPoint Presentation</vt:lpstr>
      <vt:lpstr>Dates for your diary All dates can be found on the school website and each week at the end of the School’s Weekly Newsletter.  </vt:lpstr>
      <vt:lpstr>Dates for your diary </vt:lpstr>
      <vt:lpstr>Secondary Transfer</vt:lpstr>
      <vt:lpstr>Year 6 SATs</vt:lpstr>
      <vt:lpstr>PGL Trip- Bawdsey Manor, Suffolk June 24th- 28th A meeting will take place next term.</vt:lpstr>
      <vt:lpstr>Parent Communication</vt:lpstr>
      <vt:lpstr>Mobile Phones</vt:lpstr>
      <vt:lpstr>  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PowerPoint Presentation</vt:lpstr>
      <vt:lpstr>Any Questions?</vt:lpstr>
      <vt:lpstr>Thank you!  The Year 6 team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Elizabeth Heymoz</cp:lastModifiedBy>
  <cp:revision>154</cp:revision>
  <dcterms:created xsi:type="dcterms:W3CDTF">2020-08-30T23:59:57Z</dcterms:created>
  <dcterms:modified xsi:type="dcterms:W3CDTF">2023-09-11T13:35:15Z</dcterms:modified>
</cp:coreProperties>
</file>