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28" r:id="rId2"/>
    <p:sldId id="325" r:id="rId3"/>
    <p:sldId id="256" r:id="rId4"/>
    <p:sldId id="259" r:id="rId5"/>
    <p:sldId id="290" r:id="rId6"/>
    <p:sldId id="258" r:id="rId7"/>
    <p:sldId id="326" r:id="rId8"/>
    <p:sldId id="263" r:id="rId9"/>
    <p:sldId id="257" r:id="rId10"/>
    <p:sldId id="266" r:id="rId11"/>
    <p:sldId id="276" r:id="rId12"/>
    <p:sldId id="327" r:id="rId13"/>
    <p:sldId id="289" r:id="rId14"/>
    <p:sldId id="329" r:id="rId15"/>
    <p:sldId id="281" r:id="rId16"/>
    <p:sldId id="330" r:id="rId17"/>
    <p:sldId id="277" r:id="rId18"/>
    <p:sldId id="286" r:id="rId19"/>
    <p:sldId id="287" r:id="rId20"/>
    <p:sldId id="285" r:id="rId21"/>
  </p:sldIdLst>
  <p:sldSz cx="9144000" cy="6858000" type="screen4x3"/>
  <p:notesSz cx="6877050" cy="96567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1" autoAdjust="0"/>
    <p:restoredTop sz="94660"/>
  </p:normalViewPr>
  <p:slideViewPr>
    <p:cSldViewPr>
      <p:cViewPr varScale="1">
        <p:scale>
          <a:sx n="69" d="100"/>
          <a:sy n="69" d="100"/>
        </p:scale>
        <p:origin x="16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015A4-1836-4CCC-911F-4ACF2302D9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7BCC0A-62BA-4F39-A07F-A9BD76AF4926}">
      <dgm:prSet/>
      <dgm:spPr/>
      <dgm:t>
        <a:bodyPr/>
        <a:lstStyle/>
        <a:p>
          <a:r>
            <a:rPr lang="en-US" dirty="0"/>
            <a:t>From September </a:t>
          </a:r>
          <a:r>
            <a:rPr lang="en-US" dirty="0" smtClean="0"/>
            <a:t>2023, </a:t>
          </a:r>
          <a:r>
            <a:rPr lang="en-US" dirty="0"/>
            <a:t>the usual rules on school attendance apply, including:</a:t>
          </a:r>
        </a:p>
      </dgm:t>
    </dgm:pt>
    <dgm:pt modelId="{B794C510-2AE8-4490-B238-B12EE58E28FF}" type="parTrans" cxnId="{270CC28D-952C-4BD0-9E67-21E9505224AB}">
      <dgm:prSet/>
      <dgm:spPr/>
      <dgm:t>
        <a:bodyPr/>
        <a:lstStyle/>
        <a:p>
          <a:endParaRPr lang="en-US"/>
        </a:p>
      </dgm:t>
    </dgm:pt>
    <dgm:pt modelId="{0A9F1ED7-3F5E-4DD7-BC98-79AAE40F3AF2}" type="sibTrans" cxnId="{270CC28D-952C-4BD0-9E67-21E9505224AB}">
      <dgm:prSet/>
      <dgm:spPr/>
      <dgm:t>
        <a:bodyPr/>
        <a:lstStyle/>
        <a:p>
          <a:endParaRPr lang="en-US"/>
        </a:p>
      </dgm:t>
    </dgm:pt>
    <dgm:pt modelId="{7E206DD6-2AFA-4C84-AA07-2048C6421421}">
      <dgm:prSet/>
      <dgm:spPr/>
      <dgm:t>
        <a:bodyPr/>
        <a:lstStyle/>
        <a:p>
          <a:r>
            <a:rPr lang="en-US"/>
            <a:t>Parents’ duty to send their child to school regularly where they are of compulsory school age;</a:t>
          </a:r>
        </a:p>
      </dgm:t>
    </dgm:pt>
    <dgm:pt modelId="{8E946C9C-68EC-401C-887C-95B2B59BBC73}" type="parTrans" cxnId="{DB0D677D-E206-4CE3-AFB0-379BBDC4288D}">
      <dgm:prSet/>
      <dgm:spPr/>
      <dgm:t>
        <a:bodyPr/>
        <a:lstStyle/>
        <a:p>
          <a:endParaRPr lang="en-US"/>
        </a:p>
      </dgm:t>
    </dgm:pt>
    <dgm:pt modelId="{54580F59-868C-4DAF-A637-D1314E995619}" type="sibTrans" cxnId="{DB0D677D-E206-4CE3-AFB0-379BBDC4288D}">
      <dgm:prSet/>
      <dgm:spPr/>
      <dgm:t>
        <a:bodyPr/>
        <a:lstStyle/>
        <a:p>
          <a:endParaRPr lang="en-US"/>
        </a:p>
      </dgm:t>
    </dgm:pt>
    <dgm:pt modelId="{C7C9277B-1D34-42BB-8C46-D23A95DCA4AF}">
      <dgm:prSet/>
      <dgm:spPr/>
      <dgm:t>
        <a:bodyPr/>
        <a:lstStyle/>
        <a:p>
          <a:r>
            <a:rPr lang="en-US"/>
            <a:t>It is the school’s responsibility to record attendance and follow up absence;</a:t>
          </a:r>
        </a:p>
      </dgm:t>
    </dgm:pt>
    <dgm:pt modelId="{8D719B67-7BE2-429F-9053-84FDF7BF8007}" type="parTrans" cxnId="{6BA8E0E3-6FC8-473A-8A29-EBE238E12DE4}">
      <dgm:prSet/>
      <dgm:spPr/>
      <dgm:t>
        <a:bodyPr/>
        <a:lstStyle/>
        <a:p>
          <a:endParaRPr lang="en-US"/>
        </a:p>
      </dgm:t>
    </dgm:pt>
    <dgm:pt modelId="{2317F343-CF73-4505-8A57-B4532E583CE2}" type="sibTrans" cxnId="{6BA8E0E3-6FC8-473A-8A29-EBE238E12DE4}">
      <dgm:prSet/>
      <dgm:spPr/>
      <dgm:t>
        <a:bodyPr/>
        <a:lstStyle/>
        <a:p>
          <a:endParaRPr lang="en-US"/>
        </a:p>
      </dgm:t>
    </dgm:pt>
    <dgm:pt modelId="{A844DEF9-52AE-4BA9-97CB-90D9F1AA2B98}">
      <dgm:prSet/>
      <dgm:spPr/>
      <dgm:t>
        <a:bodyPr/>
        <a:lstStyle/>
        <a:p>
          <a:r>
            <a:rPr lang="en-US" dirty="0"/>
            <a:t>Discretion of the local authorities to use legal sanctions, including penalty notices and prosecution in court. </a:t>
          </a:r>
        </a:p>
      </dgm:t>
    </dgm:pt>
    <dgm:pt modelId="{C962C6DC-7096-4BBC-818B-6B5C1EE5BDCF}" type="parTrans" cxnId="{5811858C-8CB1-4F5E-A6CA-437F6284EC88}">
      <dgm:prSet/>
      <dgm:spPr/>
      <dgm:t>
        <a:bodyPr/>
        <a:lstStyle/>
        <a:p>
          <a:endParaRPr lang="en-US"/>
        </a:p>
      </dgm:t>
    </dgm:pt>
    <dgm:pt modelId="{8B0AE317-AB46-46FF-8ADD-B5B6976BE346}" type="sibTrans" cxnId="{5811858C-8CB1-4F5E-A6CA-437F6284EC88}">
      <dgm:prSet/>
      <dgm:spPr/>
      <dgm:t>
        <a:bodyPr/>
        <a:lstStyle/>
        <a:p>
          <a:endParaRPr lang="en-US"/>
        </a:p>
      </dgm:t>
    </dgm:pt>
    <dgm:pt modelId="{8CFCB51A-7007-4704-BCF3-0F40A65B0F8D}" type="pres">
      <dgm:prSet presAssocID="{CBC015A4-1836-4CCC-911F-4ACF2302D9A4}" presName="linear" presStyleCnt="0">
        <dgm:presLayoutVars>
          <dgm:animLvl val="lvl"/>
          <dgm:resizeHandles val="exact"/>
        </dgm:presLayoutVars>
      </dgm:prSet>
      <dgm:spPr/>
      <dgm:t>
        <a:bodyPr/>
        <a:lstStyle/>
        <a:p>
          <a:endParaRPr lang="en-US"/>
        </a:p>
      </dgm:t>
    </dgm:pt>
    <dgm:pt modelId="{C4E626C7-B4E0-46FF-8700-564FF19E3D03}" type="pres">
      <dgm:prSet presAssocID="{7E7BCC0A-62BA-4F39-A07F-A9BD76AF4926}" presName="parentText" presStyleLbl="node1" presStyleIdx="0" presStyleCnt="1" custScaleY="97133" custLinFactNeighborY="-11042">
        <dgm:presLayoutVars>
          <dgm:chMax val="0"/>
          <dgm:bulletEnabled val="1"/>
        </dgm:presLayoutVars>
      </dgm:prSet>
      <dgm:spPr/>
      <dgm:t>
        <a:bodyPr/>
        <a:lstStyle/>
        <a:p>
          <a:endParaRPr lang="en-US"/>
        </a:p>
      </dgm:t>
    </dgm:pt>
    <dgm:pt modelId="{84C3B0BB-6EE7-4CEB-92CF-F65465FC846D}" type="pres">
      <dgm:prSet presAssocID="{7E7BCC0A-62BA-4F39-A07F-A9BD76AF4926}" presName="childText" presStyleLbl="revTx" presStyleIdx="0" presStyleCnt="1">
        <dgm:presLayoutVars>
          <dgm:bulletEnabled val="1"/>
        </dgm:presLayoutVars>
      </dgm:prSet>
      <dgm:spPr/>
      <dgm:t>
        <a:bodyPr/>
        <a:lstStyle/>
        <a:p>
          <a:endParaRPr lang="en-US"/>
        </a:p>
      </dgm:t>
    </dgm:pt>
  </dgm:ptLst>
  <dgm:cxnLst>
    <dgm:cxn modelId="{270CC28D-952C-4BD0-9E67-21E9505224AB}" srcId="{CBC015A4-1836-4CCC-911F-4ACF2302D9A4}" destId="{7E7BCC0A-62BA-4F39-A07F-A9BD76AF4926}" srcOrd="0" destOrd="0" parTransId="{B794C510-2AE8-4490-B238-B12EE58E28FF}" sibTransId="{0A9F1ED7-3F5E-4DD7-BC98-79AAE40F3AF2}"/>
    <dgm:cxn modelId="{9A551AD2-20F6-4B58-BA9D-2A04A33F5069}" type="presOf" srcId="{CBC015A4-1836-4CCC-911F-4ACF2302D9A4}" destId="{8CFCB51A-7007-4704-BCF3-0F40A65B0F8D}" srcOrd="0" destOrd="0" presId="urn:microsoft.com/office/officeart/2005/8/layout/vList2"/>
    <dgm:cxn modelId="{20108811-CD33-42C9-B11D-AD03DD34B82A}" type="presOf" srcId="{7E206DD6-2AFA-4C84-AA07-2048C6421421}" destId="{84C3B0BB-6EE7-4CEB-92CF-F65465FC846D}" srcOrd="0" destOrd="0" presId="urn:microsoft.com/office/officeart/2005/8/layout/vList2"/>
    <dgm:cxn modelId="{05FBC786-F40F-4F7B-9285-4D520FDF37F1}" type="presOf" srcId="{C7C9277B-1D34-42BB-8C46-D23A95DCA4AF}" destId="{84C3B0BB-6EE7-4CEB-92CF-F65465FC846D}" srcOrd="0" destOrd="1" presId="urn:microsoft.com/office/officeart/2005/8/layout/vList2"/>
    <dgm:cxn modelId="{5811858C-8CB1-4F5E-A6CA-437F6284EC88}" srcId="{7E7BCC0A-62BA-4F39-A07F-A9BD76AF4926}" destId="{A844DEF9-52AE-4BA9-97CB-90D9F1AA2B98}" srcOrd="2" destOrd="0" parTransId="{C962C6DC-7096-4BBC-818B-6B5C1EE5BDCF}" sibTransId="{8B0AE317-AB46-46FF-8ADD-B5B6976BE346}"/>
    <dgm:cxn modelId="{DB0D677D-E206-4CE3-AFB0-379BBDC4288D}" srcId="{7E7BCC0A-62BA-4F39-A07F-A9BD76AF4926}" destId="{7E206DD6-2AFA-4C84-AA07-2048C6421421}" srcOrd="0" destOrd="0" parTransId="{8E946C9C-68EC-401C-887C-95B2B59BBC73}" sibTransId="{54580F59-868C-4DAF-A637-D1314E995619}"/>
    <dgm:cxn modelId="{6BA8E0E3-6FC8-473A-8A29-EBE238E12DE4}" srcId="{7E7BCC0A-62BA-4F39-A07F-A9BD76AF4926}" destId="{C7C9277B-1D34-42BB-8C46-D23A95DCA4AF}" srcOrd="1" destOrd="0" parTransId="{8D719B67-7BE2-429F-9053-84FDF7BF8007}" sibTransId="{2317F343-CF73-4505-8A57-B4532E583CE2}"/>
    <dgm:cxn modelId="{CBD819D0-E598-4082-8E92-4148BEBB13E7}" type="presOf" srcId="{7E7BCC0A-62BA-4F39-A07F-A9BD76AF4926}" destId="{C4E626C7-B4E0-46FF-8700-564FF19E3D03}" srcOrd="0" destOrd="0" presId="urn:microsoft.com/office/officeart/2005/8/layout/vList2"/>
    <dgm:cxn modelId="{F285C37D-8B9A-4B95-B96E-86CC349380E5}" type="presOf" srcId="{A844DEF9-52AE-4BA9-97CB-90D9F1AA2B98}" destId="{84C3B0BB-6EE7-4CEB-92CF-F65465FC846D}" srcOrd="0" destOrd="2" presId="urn:microsoft.com/office/officeart/2005/8/layout/vList2"/>
    <dgm:cxn modelId="{BCD5A497-02DA-43E3-8284-AB29C5404554}" type="presParOf" srcId="{8CFCB51A-7007-4704-BCF3-0F40A65B0F8D}" destId="{C4E626C7-B4E0-46FF-8700-564FF19E3D03}" srcOrd="0" destOrd="0" presId="urn:microsoft.com/office/officeart/2005/8/layout/vList2"/>
    <dgm:cxn modelId="{F0A08950-397A-4299-AEF2-D8EEFC310178}" type="presParOf" srcId="{8CFCB51A-7007-4704-BCF3-0F40A65B0F8D}" destId="{84C3B0BB-6EE7-4CEB-92CF-F65465FC846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6E83BD-4E99-435D-A0E2-F77865BFC53A}"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7297661A-A5E1-4023-BDB6-A9C8AF69B398}">
      <dgm:prSet/>
      <dgm:spPr/>
      <dgm:t>
        <a:bodyPr/>
        <a:lstStyle/>
        <a:p>
          <a:r>
            <a:rPr lang="en-GB"/>
            <a:t>Please inform the school office via email in the morning of any changes to school pick up so that your child’s class teacher will be informed.</a:t>
          </a:r>
          <a:endParaRPr lang="en-US"/>
        </a:p>
      </dgm:t>
    </dgm:pt>
    <dgm:pt modelId="{73617D9D-EB0E-4735-BB33-D5B8F9D4B498}" type="parTrans" cxnId="{EC763AAC-00C8-4D51-8459-F4E8BCC575D4}">
      <dgm:prSet/>
      <dgm:spPr/>
      <dgm:t>
        <a:bodyPr/>
        <a:lstStyle/>
        <a:p>
          <a:endParaRPr lang="en-US"/>
        </a:p>
      </dgm:t>
    </dgm:pt>
    <dgm:pt modelId="{78872337-FDF4-463E-96E7-728BC0B514A6}" type="sibTrans" cxnId="{EC763AAC-00C8-4D51-8459-F4E8BCC575D4}">
      <dgm:prSet phldrT="1" phldr="0"/>
      <dgm:spPr/>
      <dgm:t>
        <a:bodyPr/>
        <a:lstStyle/>
        <a:p>
          <a:r>
            <a:rPr lang="en-US"/>
            <a:t>1</a:t>
          </a:r>
        </a:p>
      </dgm:t>
    </dgm:pt>
    <dgm:pt modelId="{B0BF6891-0BAD-43C6-8200-D76DF09D3774}">
      <dgm:prSet/>
      <dgm:spPr/>
      <dgm:t>
        <a:bodyPr/>
        <a:lstStyle/>
        <a:p>
          <a:r>
            <a:rPr lang="en-GB"/>
            <a:t>If you wish to speak to your child’s class teacher, please make an appointment through the office. </a:t>
          </a:r>
          <a:endParaRPr lang="en-US"/>
        </a:p>
      </dgm:t>
    </dgm:pt>
    <dgm:pt modelId="{3AC7BA8F-5339-4308-8774-67B105B7A6D8}" type="parTrans" cxnId="{9AAE32C6-FC03-4DBB-9D4D-DF112B3902EE}">
      <dgm:prSet/>
      <dgm:spPr/>
      <dgm:t>
        <a:bodyPr/>
        <a:lstStyle/>
        <a:p>
          <a:endParaRPr lang="en-US"/>
        </a:p>
      </dgm:t>
    </dgm:pt>
    <dgm:pt modelId="{626D71AA-5F60-4A7D-AB08-C509BB5D0934}" type="sibTrans" cxnId="{9AAE32C6-FC03-4DBB-9D4D-DF112B3902EE}">
      <dgm:prSet phldrT="2" phldr="0"/>
      <dgm:spPr/>
      <dgm:t>
        <a:bodyPr/>
        <a:lstStyle/>
        <a:p>
          <a:r>
            <a:rPr lang="en-US"/>
            <a:t>2</a:t>
          </a:r>
        </a:p>
      </dgm:t>
    </dgm:pt>
    <dgm:pt modelId="{19E95E7A-4E17-4FF9-9ACF-0EE9E09DA549}">
      <dgm:prSet/>
      <dgm:spPr/>
      <dgm:t>
        <a:bodyPr/>
        <a:lstStyle/>
        <a:p>
          <a:r>
            <a:rPr lang="en-GB" dirty="0"/>
            <a:t>If you wish your child to attend the After School Club, you need to book your place online using School Comms. </a:t>
          </a:r>
          <a:endParaRPr lang="en-US" dirty="0"/>
        </a:p>
      </dgm:t>
    </dgm:pt>
    <dgm:pt modelId="{2C32EC92-75E5-4FA2-AA87-5C745E85DDC4}" type="parTrans" cxnId="{63488AAC-0803-4DC5-BB69-B4194F03DCE9}">
      <dgm:prSet/>
      <dgm:spPr/>
      <dgm:t>
        <a:bodyPr/>
        <a:lstStyle/>
        <a:p>
          <a:endParaRPr lang="en-US"/>
        </a:p>
      </dgm:t>
    </dgm:pt>
    <dgm:pt modelId="{DEAEBE1E-3442-4622-8F26-95C5B51303EF}" type="sibTrans" cxnId="{63488AAC-0803-4DC5-BB69-B4194F03DCE9}">
      <dgm:prSet phldrT="3" phldr="0"/>
      <dgm:spPr/>
      <dgm:t>
        <a:bodyPr/>
        <a:lstStyle/>
        <a:p>
          <a:r>
            <a:rPr lang="en-US"/>
            <a:t>3</a:t>
          </a:r>
        </a:p>
      </dgm:t>
    </dgm:pt>
    <dgm:pt modelId="{6DB5A559-A208-4711-961C-83FF92CCE655}" type="pres">
      <dgm:prSet presAssocID="{9E6E83BD-4E99-435D-A0E2-F77865BFC53A}" presName="Name0" presStyleCnt="0">
        <dgm:presLayoutVars>
          <dgm:animLvl val="lvl"/>
          <dgm:resizeHandles val="exact"/>
        </dgm:presLayoutVars>
      </dgm:prSet>
      <dgm:spPr/>
      <dgm:t>
        <a:bodyPr/>
        <a:lstStyle/>
        <a:p>
          <a:endParaRPr lang="en-US"/>
        </a:p>
      </dgm:t>
    </dgm:pt>
    <dgm:pt modelId="{54CB32FE-76A8-4EFE-B3C3-AD8A9A9B0078}" type="pres">
      <dgm:prSet presAssocID="{7297661A-A5E1-4023-BDB6-A9C8AF69B398}" presName="compositeNode" presStyleCnt="0">
        <dgm:presLayoutVars>
          <dgm:bulletEnabled val="1"/>
        </dgm:presLayoutVars>
      </dgm:prSet>
      <dgm:spPr/>
    </dgm:pt>
    <dgm:pt modelId="{3A1EBDF7-A421-4FAD-9B14-BF5A5820CE49}" type="pres">
      <dgm:prSet presAssocID="{7297661A-A5E1-4023-BDB6-A9C8AF69B398}" presName="bgRect" presStyleLbl="bgAccFollowNode1" presStyleIdx="0" presStyleCnt="3"/>
      <dgm:spPr/>
      <dgm:t>
        <a:bodyPr/>
        <a:lstStyle/>
        <a:p>
          <a:endParaRPr lang="en-US"/>
        </a:p>
      </dgm:t>
    </dgm:pt>
    <dgm:pt modelId="{FF24C07A-1566-4392-A698-74E1251B1170}" type="pres">
      <dgm:prSet presAssocID="{78872337-FDF4-463E-96E7-728BC0B514A6}" presName="sibTransNodeCircle" presStyleLbl="alignNode1" presStyleIdx="0" presStyleCnt="6">
        <dgm:presLayoutVars>
          <dgm:chMax val="0"/>
          <dgm:bulletEnabled/>
        </dgm:presLayoutVars>
      </dgm:prSet>
      <dgm:spPr/>
      <dgm:t>
        <a:bodyPr/>
        <a:lstStyle/>
        <a:p>
          <a:endParaRPr lang="en-US"/>
        </a:p>
      </dgm:t>
    </dgm:pt>
    <dgm:pt modelId="{9580BC87-165D-4E88-8AD6-6E888A8D0046}" type="pres">
      <dgm:prSet presAssocID="{7297661A-A5E1-4023-BDB6-A9C8AF69B398}" presName="bottomLine" presStyleLbl="alignNode1" presStyleIdx="1" presStyleCnt="6">
        <dgm:presLayoutVars/>
      </dgm:prSet>
      <dgm:spPr/>
    </dgm:pt>
    <dgm:pt modelId="{6993323B-2220-4310-882D-11E3AFC2A684}" type="pres">
      <dgm:prSet presAssocID="{7297661A-A5E1-4023-BDB6-A9C8AF69B398}" presName="nodeText" presStyleLbl="bgAccFollowNode1" presStyleIdx="0" presStyleCnt="3">
        <dgm:presLayoutVars>
          <dgm:bulletEnabled val="1"/>
        </dgm:presLayoutVars>
      </dgm:prSet>
      <dgm:spPr/>
      <dgm:t>
        <a:bodyPr/>
        <a:lstStyle/>
        <a:p>
          <a:endParaRPr lang="en-US"/>
        </a:p>
      </dgm:t>
    </dgm:pt>
    <dgm:pt modelId="{FCAEC827-80D5-4636-AE18-D4AD021D7F83}" type="pres">
      <dgm:prSet presAssocID="{78872337-FDF4-463E-96E7-728BC0B514A6}" presName="sibTrans" presStyleCnt="0"/>
      <dgm:spPr/>
    </dgm:pt>
    <dgm:pt modelId="{EC405973-C994-488C-949B-E02FFC1E2BBC}" type="pres">
      <dgm:prSet presAssocID="{B0BF6891-0BAD-43C6-8200-D76DF09D3774}" presName="compositeNode" presStyleCnt="0">
        <dgm:presLayoutVars>
          <dgm:bulletEnabled val="1"/>
        </dgm:presLayoutVars>
      </dgm:prSet>
      <dgm:spPr/>
    </dgm:pt>
    <dgm:pt modelId="{61BD157D-DD70-4F70-B759-D76DFADC334C}" type="pres">
      <dgm:prSet presAssocID="{B0BF6891-0BAD-43C6-8200-D76DF09D3774}" presName="bgRect" presStyleLbl="bgAccFollowNode1" presStyleIdx="1" presStyleCnt="3"/>
      <dgm:spPr/>
      <dgm:t>
        <a:bodyPr/>
        <a:lstStyle/>
        <a:p>
          <a:endParaRPr lang="en-US"/>
        </a:p>
      </dgm:t>
    </dgm:pt>
    <dgm:pt modelId="{CA4CE1B4-8B5E-4388-94E5-A764ED47576C}" type="pres">
      <dgm:prSet presAssocID="{626D71AA-5F60-4A7D-AB08-C509BB5D0934}" presName="sibTransNodeCircle" presStyleLbl="alignNode1" presStyleIdx="2" presStyleCnt="6">
        <dgm:presLayoutVars>
          <dgm:chMax val="0"/>
          <dgm:bulletEnabled/>
        </dgm:presLayoutVars>
      </dgm:prSet>
      <dgm:spPr/>
      <dgm:t>
        <a:bodyPr/>
        <a:lstStyle/>
        <a:p>
          <a:endParaRPr lang="en-US"/>
        </a:p>
      </dgm:t>
    </dgm:pt>
    <dgm:pt modelId="{098381DE-B63F-49FC-BD52-26F9799B0911}" type="pres">
      <dgm:prSet presAssocID="{B0BF6891-0BAD-43C6-8200-D76DF09D3774}" presName="bottomLine" presStyleLbl="alignNode1" presStyleIdx="3" presStyleCnt="6">
        <dgm:presLayoutVars/>
      </dgm:prSet>
      <dgm:spPr/>
    </dgm:pt>
    <dgm:pt modelId="{4431037B-1103-454D-8AD5-2DE3D435C556}" type="pres">
      <dgm:prSet presAssocID="{B0BF6891-0BAD-43C6-8200-D76DF09D3774}" presName="nodeText" presStyleLbl="bgAccFollowNode1" presStyleIdx="1" presStyleCnt="3">
        <dgm:presLayoutVars>
          <dgm:bulletEnabled val="1"/>
        </dgm:presLayoutVars>
      </dgm:prSet>
      <dgm:spPr/>
      <dgm:t>
        <a:bodyPr/>
        <a:lstStyle/>
        <a:p>
          <a:endParaRPr lang="en-US"/>
        </a:p>
      </dgm:t>
    </dgm:pt>
    <dgm:pt modelId="{2B8161D9-1A24-4D79-A697-E77CC892A080}" type="pres">
      <dgm:prSet presAssocID="{626D71AA-5F60-4A7D-AB08-C509BB5D0934}" presName="sibTrans" presStyleCnt="0"/>
      <dgm:spPr/>
    </dgm:pt>
    <dgm:pt modelId="{41ECAF5E-5563-4B5B-8505-482816D898B5}" type="pres">
      <dgm:prSet presAssocID="{19E95E7A-4E17-4FF9-9ACF-0EE9E09DA549}" presName="compositeNode" presStyleCnt="0">
        <dgm:presLayoutVars>
          <dgm:bulletEnabled val="1"/>
        </dgm:presLayoutVars>
      </dgm:prSet>
      <dgm:spPr/>
    </dgm:pt>
    <dgm:pt modelId="{97290A68-513B-46A8-A493-7622A51EF666}" type="pres">
      <dgm:prSet presAssocID="{19E95E7A-4E17-4FF9-9ACF-0EE9E09DA549}" presName="bgRect" presStyleLbl="bgAccFollowNode1" presStyleIdx="2" presStyleCnt="3"/>
      <dgm:spPr/>
      <dgm:t>
        <a:bodyPr/>
        <a:lstStyle/>
        <a:p>
          <a:endParaRPr lang="en-US"/>
        </a:p>
      </dgm:t>
    </dgm:pt>
    <dgm:pt modelId="{6C2384E4-B2E2-40A9-BAE1-8BD243D5B876}" type="pres">
      <dgm:prSet presAssocID="{DEAEBE1E-3442-4622-8F26-95C5B51303EF}" presName="sibTransNodeCircle" presStyleLbl="alignNode1" presStyleIdx="4" presStyleCnt="6">
        <dgm:presLayoutVars>
          <dgm:chMax val="0"/>
          <dgm:bulletEnabled/>
        </dgm:presLayoutVars>
      </dgm:prSet>
      <dgm:spPr/>
      <dgm:t>
        <a:bodyPr/>
        <a:lstStyle/>
        <a:p>
          <a:endParaRPr lang="en-US"/>
        </a:p>
      </dgm:t>
    </dgm:pt>
    <dgm:pt modelId="{0015D519-F884-4751-9440-85BA0DB08215}" type="pres">
      <dgm:prSet presAssocID="{19E95E7A-4E17-4FF9-9ACF-0EE9E09DA549}" presName="bottomLine" presStyleLbl="alignNode1" presStyleIdx="5" presStyleCnt="6">
        <dgm:presLayoutVars/>
      </dgm:prSet>
      <dgm:spPr/>
    </dgm:pt>
    <dgm:pt modelId="{08945C80-A558-499A-86C3-981D1F3A2671}" type="pres">
      <dgm:prSet presAssocID="{19E95E7A-4E17-4FF9-9ACF-0EE9E09DA549}" presName="nodeText" presStyleLbl="bgAccFollowNode1" presStyleIdx="2" presStyleCnt="3">
        <dgm:presLayoutVars>
          <dgm:bulletEnabled val="1"/>
        </dgm:presLayoutVars>
      </dgm:prSet>
      <dgm:spPr/>
      <dgm:t>
        <a:bodyPr/>
        <a:lstStyle/>
        <a:p>
          <a:endParaRPr lang="en-US"/>
        </a:p>
      </dgm:t>
    </dgm:pt>
  </dgm:ptLst>
  <dgm:cxnLst>
    <dgm:cxn modelId="{C1044042-5956-44FE-9AE4-F548C65244A2}" type="presOf" srcId="{B0BF6891-0BAD-43C6-8200-D76DF09D3774}" destId="{61BD157D-DD70-4F70-B759-D76DFADC334C}" srcOrd="0" destOrd="0" presId="urn:microsoft.com/office/officeart/2016/7/layout/BasicLinearProcessNumbered"/>
    <dgm:cxn modelId="{BF9EAA86-7CD7-4D5C-B970-49B26255F6AA}" type="presOf" srcId="{DEAEBE1E-3442-4622-8F26-95C5B51303EF}" destId="{6C2384E4-B2E2-40A9-BAE1-8BD243D5B876}" srcOrd="0" destOrd="0" presId="urn:microsoft.com/office/officeart/2016/7/layout/BasicLinearProcessNumbered"/>
    <dgm:cxn modelId="{EC763AAC-00C8-4D51-8459-F4E8BCC575D4}" srcId="{9E6E83BD-4E99-435D-A0E2-F77865BFC53A}" destId="{7297661A-A5E1-4023-BDB6-A9C8AF69B398}" srcOrd="0" destOrd="0" parTransId="{73617D9D-EB0E-4735-BB33-D5B8F9D4B498}" sibTransId="{78872337-FDF4-463E-96E7-728BC0B514A6}"/>
    <dgm:cxn modelId="{0D2E587A-B6F8-4D70-A79D-F4289A9B8FF6}" type="presOf" srcId="{626D71AA-5F60-4A7D-AB08-C509BB5D0934}" destId="{CA4CE1B4-8B5E-4388-94E5-A764ED47576C}" srcOrd="0" destOrd="0" presId="urn:microsoft.com/office/officeart/2016/7/layout/BasicLinearProcessNumbered"/>
    <dgm:cxn modelId="{D8485C3D-CCF0-413A-B620-05C3AD5320FE}" type="presOf" srcId="{7297661A-A5E1-4023-BDB6-A9C8AF69B398}" destId="{3A1EBDF7-A421-4FAD-9B14-BF5A5820CE49}" srcOrd="0" destOrd="0" presId="urn:microsoft.com/office/officeart/2016/7/layout/BasicLinearProcessNumbered"/>
    <dgm:cxn modelId="{03B6F347-265A-4F14-84EF-247484070C1E}" type="presOf" srcId="{B0BF6891-0BAD-43C6-8200-D76DF09D3774}" destId="{4431037B-1103-454D-8AD5-2DE3D435C556}" srcOrd="1" destOrd="0" presId="urn:microsoft.com/office/officeart/2016/7/layout/BasicLinearProcessNumbered"/>
    <dgm:cxn modelId="{0382A323-F2FA-403B-B170-DE92C94281AD}" type="presOf" srcId="{9E6E83BD-4E99-435D-A0E2-F77865BFC53A}" destId="{6DB5A559-A208-4711-961C-83FF92CCE655}" srcOrd="0" destOrd="0" presId="urn:microsoft.com/office/officeart/2016/7/layout/BasicLinearProcessNumbered"/>
    <dgm:cxn modelId="{9AAE32C6-FC03-4DBB-9D4D-DF112B3902EE}" srcId="{9E6E83BD-4E99-435D-A0E2-F77865BFC53A}" destId="{B0BF6891-0BAD-43C6-8200-D76DF09D3774}" srcOrd="1" destOrd="0" parTransId="{3AC7BA8F-5339-4308-8774-67B105B7A6D8}" sibTransId="{626D71AA-5F60-4A7D-AB08-C509BB5D0934}"/>
    <dgm:cxn modelId="{DF4B285F-48A1-4DF0-A7A6-7E982257D04D}" type="presOf" srcId="{7297661A-A5E1-4023-BDB6-A9C8AF69B398}" destId="{6993323B-2220-4310-882D-11E3AFC2A684}" srcOrd="1" destOrd="0" presId="urn:microsoft.com/office/officeart/2016/7/layout/BasicLinearProcessNumbered"/>
    <dgm:cxn modelId="{63488AAC-0803-4DC5-BB69-B4194F03DCE9}" srcId="{9E6E83BD-4E99-435D-A0E2-F77865BFC53A}" destId="{19E95E7A-4E17-4FF9-9ACF-0EE9E09DA549}" srcOrd="2" destOrd="0" parTransId="{2C32EC92-75E5-4FA2-AA87-5C745E85DDC4}" sibTransId="{DEAEBE1E-3442-4622-8F26-95C5B51303EF}"/>
    <dgm:cxn modelId="{294720BD-C9B2-4148-87E9-7E0E78DE0D83}" type="presOf" srcId="{19E95E7A-4E17-4FF9-9ACF-0EE9E09DA549}" destId="{08945C80-A558-499A-86C3-981D1F3A2671}" srcOrd="1" destOrd="0" presId="urn:microsoft.com/office/officeart/2016/7/layout/BasicLinearProcessNumbered"/>
    <dgm:cxn modelId="{43914300-1E82-4666-BBAB-027CBC629A5B}" type="presOf" srcId="{19E95E7A-4E17-4FF9-9ACF-0EE9E09DA549}" destId="{97290A68-513B-46A8-A493-7622A51EF666}" srcOrd="0" destOrd="0" presId="urn:microsoft.com/office/officeart/2016/7/layout/BasicLinearProcessNumbered"/>
    <dgm:cxn modelId="{14F954E9-EC8D-411C-B30A-D0DC343EE32E}" type="presOf" srcId="{78872337-FDF4-463E-96E7-728BC0B514A6}" destId="{FF24C07A-1566-4392-A698-74E1251B1170}" srcOrd="0" destOrd="0" presId="urn:microsoft.com/office/officeart/2016/7/layout/BasicLinearProcessNumbered"/>
    <dgm:cxn modelId="{9F64200D-A0B8-44A3-AD14-412BFD77F639}" type="presParOf" srcId="{6DB5A559-A208-4711-961C-83FF92CCE655}" destId="{54CB32FE-76A8-4EFE-B3C3-AD8A9A9B0078}" srcOrd="0" destOrd="0" presId="urn:microsoft.com/office/officeart/2016/7/layout/BasicLinearProcessNumbered"/>
    <dgm:cxn modelId="{10B78706-F4C2-47ED-A603-AEA71D95BB09}" type="presParOf" srcId="{54CB32FE-76A8-4EFE-B3C3-AD8A9A9B0078}" destId="{3A1EBDF7-A421-4FAD-9B14-BF5A5820CE49}" srcOrd="0" destOrd="0" presId="urn:microsoft.com/office/officeart/2016/7/layout/BasicLinearProcessNumbered"/>
    <dgm:cxn modelId="{53150F62-0D27-4382-A3A7-DA77B71D71D9}" type="presParOf" srcId="{54CB32FE-76A8-4EFE-B3C3-AD8A9A9B0078}" destId="{FF24C07A-1566-4392-A698-74E1251B1170}" srcOrd="1" destOrd="0" presId="urn:microsoft.com/office/officeart/2016/7/layout/BasicLinearProcessNumbered"/>
    <dgm:cxn modelId="{1E6DF444-634A-468E-A77A-9B138D3F9EE1}" type="presParOf" srcId="{54CB32FE-76A8-4EFE-B3C3-AD8A9A9B0078}" destId="{9580BC87-165D-4E88-8AD6-6E888A8D0046}" srcOrd="2" destOrd="0" presId="urn:microsoft.com/office/officeart/2016/7/layout/BasicLinearProcessNumbered"/>
    <dgm:cxn modelId="{49003A20-20E3-4040-B2F1-D1D729C96305}" type="presParOf" srcId="{54CB32FE-76A8-4EFE-B3C3-AD8A9A9B0078}" destId="{6993323B-2220-4310-882D-11E3AFC2A684}" srcOrd="3" destOrd="0" presId="urn:microsoft.com/office/officeart/2016/7/layout/BasicLinearProcessNumbered"/>
    <dgm:cxn modelId="{491B9FFC-6FD9-4A10-B594-3B791D59F797}" type="presParOf" srcId="{6DB5A559-A208-4711-961C-83FF92CCE655}" destId="{FCAEC827-80D5-4636-AE18-D4AD021D7F83}" srcOrd="1" destOrd="0" presId="urn:microsoft.com/office/officeart/2016/7/layout/BasicLinearProcessNumbered"/>
    <dgm:cxn modelId="{0F510745-0D7D-4E35-AADB-8DA000CFB7A5}" type="presParOf" srcId="{6DB5A559-A208-4711-961C-83FF92CCE655}" destId="{EC405973-C994-488C-949B-E02FFC1E2BBC}" srcOrd="2" destOrd="0" presId="urn:microsoft.com/office/officeart/2016/7/layout/BasicLinearProcessNumbered"/>
    <dgm:cxn modelId="{335747C1-1338-443A-B915-78E3633DAA94}" type="presParOf" srcId="{EC405973-C994-488C-949B-E02FFC1E2BBC}" destId="{61BD157D-DD70-4F70-B759-D76DFADC334C}" srcOrd="0" destOrd="0" presId="urn:microsoft.com/office/officeart/2016/7/layout/BasicLinearProcessNumbered"/>
    <dgm:cxn modelId="{AF85193A-FFEA-4B47-820A-B26BADE40C74}" type="presParOf" srcId="{EC405973-C994-488C-949B-E02FFC1E2BBC}" destId="{CA4CE1B4-8B5E-4388-94E5-A764ED47576C}" srcOrd="1" destOrd="0" presId="urn:microsoft.com/office/officeart/2016/7/layout/BasicLinearProcessNumbered"/>
    <dgm:cxn modelId="{D92404DB-4932-4FCC-8319-D879696B5A25}" type="presParOf" srcId="{EC405973-C994-488C-949B-E02FFC1E2BBC}" destId="{098381DE-B63F-49FC-BD52-26F9799B0911}" srcOrd="2" destOrd="0" presId="urn:microsoft.com/office/officeart/2016/7/layout/BasicLinearProcessNumbered"/>
    <dgm:cxn modelId="{2DC840CE-A949-4FA2-894E-8E6AECD88661}" type="presParOf" srcId="{EC405973-C994-488C-949B-E02FFC1E2BBC}" destId="{4431037B-1103-454D-8AD5-2DE3D435C556}" srcOrd="3" destOrd="0" presId="urn:microsoft.com/office/officeart/2016/7/layout/BasicLinearProcessNumbered"/>
    <dgm:cxn modelId="{017B3C78-2F78-4265-A430-F7602D9B7795}" type="presParOf" srcId="{6DB5A559-A208-4711-961C-83FF92CCE655}" destId="{2B8161D9-1A24-4D79-A697-E77CC892A080}" srcOrd="3" destOrd="0" presId="urn:microsoft.com/office/officeart/2016/7/layout/BasicLinearProcessNumbered"/>
    <dgm:cxn modelId="{66CCCD18-C561-4D57-98AD-917DF86C3DC5}" type="presParOf" srcId="{6DB5A559-A208-4711-961C-83FF92CCE655}" destId="{41ECAF5E-5563-4B5B-8505-482816D898B5}" srcOrd="4" destOrd="0" presId="urn:microsoft.com/office/officeart/2016/7/layout/BasicLinearProcessNumbered"/>
    <dgm:cxn modelId="{7724FA4B-ED24-4AA4-BCD4-9C4541568360}" type="presParOf" srcId="{41ECAF5E-5563-4B5B-8505-482816D898B5}" destId="{97290A68-513B-46A8-A493-7622A51EF666}" srcOrd="0" destOrd="0" presId="urn:microsoft.com/office/officeart/2016/7/layout/BasicLinearProcessNumbered"/>
    <dgm:cxn modelId="{0C760796-7147-47D7-A92E-877D6EFF2592}" type="presParOf" srcId="{41ECAF5E-5563-4B5B-8505-482816D898B5}" destId="{6C2384E4-B2E2-40A9-BAE1-8BD243D5B876}" srcOrd="1" destOrd="0" presId="urn:microsoft.com/office/officeart/2016/7/layout/BasicLinearProcessNumbered"/>
    <dgm:cxn modelId="{33B7555B-736B-483E-8DF1-CF1543B5F6DD}" type="presParOf" srcId="{41ECAF5E-5563-4B5B-8505-482816D898B5}" destId="{0015D519-F884-4751-9440-85BA0DB08215}" srcOrd="2" destOrd="0" presId="urn:microsoft.com/office/officeart/2016/7/layout/BasicLinearProcessNumbered"/>
    <dgm:cxn modelId="{0DD4BA49-26B6-44D9-A2E3-EAD209A3792D}" type="presParOf" srcId="{41ECAF5E-5563-4B5B-8505-482816D898B5}" destId="{08945C80-A558-499A-86C3-981D1F3A267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626C7-B4E0-46FF-8700-564FF19E3D03}">
      <dsp:nvSpPr>
        <dsp:cNvPr id="0" name=""/>
        <dsp:cNvSpPr/>
      </dsp:nvSpPr>
      <dsp:spPr>
        <a:xfrm>
          <a:off x="0" y="0"/>
          <a:ext cx="5386677" cy="1602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a:t>From September </a:t>
          </a:r>
          <a:r>
            <a:rPr lang="en-US" sz="2900" kern="1200" dirty="0" smtClean="0"/>
            <a:t>2023, </a:t>
          </a:r>
          <a:r>
            <a:rPr lang="en-US" sz="2900" kern="1200" dirty="0"/>
            <a:t>the usual rules on school attendance apply, including:</a:t>
          </a:r>
        </a:p>
      </dsp:txBody>
      <dsp:txXfrm>
        <a:off x="78223" y="78223"/>
        <a:ext cx="5230231" cy="1445957"/>
      </dsp:txXfrm>
    </dsp:sp>
    <dsp:sp modelId="{84C3B0BB-6EE7-4CEB-92CF-F65465FC846D}">
      <dsp:nvSpPr>
        <dsp:cNvPr id="0" name=""/>
        <dsp:cNvSpPr/>
      </dsp:nvSpPr>
      <dsp:spPr>
        <a:xfrm>
          <a:off x="0" y="1737576"/>
          <a:ext cx="5386677" cy="27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027"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Parents’ duty to send their child to school regularly where they are of compulsory school age;</a:t>
          </a:r>
        </a:p>
        <a:p>
          <a:pPr marL="228600" lvl="1" indent="-228600" algn="l" defTabSz="1022350">
            <a:lnSpc>
              <a:spcPct val="90000"/>
            </a:lnSpc>
            <a:spcBef>
              <a:spcPct val="0"/>
            </a:spcBef>
            <a:spcAft>
              <a:spcPct val="20000"/>
            </a:spcAft>
            <a:buChar char="••"/>
          </a:pPr>
          <a:r>
            <a:rPr lang="en-US" sz="2300" kern="1200"/>
            <a:t>It is the school’s responsibility to record attendance and follow up absence;</a:t>
          </a:r>
        </a:p>
        <a:p>
          <a:pPr marL="228600" lvl="1" indent="-228600" algn="l" defTabSz="1022350">
            <a:lnSpc>
              <a:spcPct val="90000"/>
            </a:lnSpc>
            <a:spcBef>
              <a:spcPct val="0"/>
            </a:spcBef>
            <a:spcAft>
              <a:spcPct val="20000"/>
            </a:spcAft>
            <a:buChar char="••"/>
          </a:pPr>
          <a:r>
            <a:rPr lang="en-US" sz="2300" kern="1200" dirty="0"/>
            <a:t>Discretion of the local authorities to use legal sanctions, including penalty notices and prosecution in court. </a:t>
          </a:r>
        </a:p>
      </dsp:txBody>
      <dsp:txXfrm>
        <a:off x="0" y="1737576"/>
        <a:ext cx="5386677" cy="2794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EBDF7-A421-4FAD-9B14-BF5A5820CE49}">
      <dsp:nvSpPr>
        <dsp:cNvPr id="0" name=""/>
        <dsp:cNvSpPr/>
      </dsp:nvSpPr>
      <dsp:spPr>
        <a:xfrm>
          <a:off x="0" y="450453"/>
          <a:ext cx="2464593" cy="345043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711200">
            <a:lnSpc>
              <a:spcPct val="90000"/>
            </a:lnSpc>
            <a:spcBef>
              <a:spcPct val="0"/>
            </a:spcBef>
            <a:spcAft>
              <a:spcPct val="35000"/>
            </a:spcAft>
          </a:pPr>
          <a:r>
            <a:rPr lang="en-GB" sz="1600" kern="1200"/>
            <a:t>Please inform the school office via email in the morning of any changes to school pick up so that your child’s class teacher will be informed.</a:t>
          </a:r>
          <a:endParaRPr lang="en-US" sz="1600" kern="1200"/>
        </a:p>
      </dsp:txBody>
      <dsp:txXfrm>
        <a:off x="0" y="1761617"/>
        <a:ext cx="2464593" cy="2070258"/>
      </dsp:txXfrm>
    </dsp:sp>
    <dsp:sp modelId="{FF24C07A-1566-4392-A698-74E1251B1170}">
      <dsp:nvSpPr>
        <dsp:cNvPr id="0" name=""/>
        <dsp:cNvSpPr/>
      </dsp:nvSpPr>
      <dsp:spPr>
        <a:xfrm>
          <a:off x="714732" y="795496"/>
          <a:ext cx="1035129" cy="1035129"/>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866323" y="947087"/>
        <a:ext cx="731947" cy="731947"/>
      </dsp:txXfrm>
    </dsp:sp>
    <dsp:sp modelId="{9580BC87-165D-4E88-8AD6-6E888A8D0046}">
      <dsp:nvSpPr>
        <dsp:cNvPr id="0" name=""/>
        <dsp:cNvSpPr/>
      </dsp:nvSpPr>
      <dsp:spPr>
        <a:xfrm>
          <a:off x="0" y="3900812"/>
          <a:ext cx="2464593" cy="72"/>
        </a:xfrm>
        <a:prstGeom prst="rect">
          <a:avLst/>
        </a:prstGeom>
        <a:solidFill>
          <a:schemeClr val="accent2">
            <a:hueOff val="936304"/>
            <a:satOff val="-1168"/>
            <a:lumOff val="275"/>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BD157D-DD70-4F70-B759-D76DFADC334C}">
      <dsp:nvSpPr>
        <dsp:cNvPr id="0" name=""/>
        <dsp:cNvSpPr/>
      </dsp:nvSpPr>
      <dsp:spPr>
        <a:xfrm>
          <a:off x="2711053" y="450453"/>
          <a:ext cx="2464593" cy="3450431"/>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711200">
            <a:lnSpc>
              <a:spcPct val="90000"/>
            </a:lnSpc>
            <a:spcBef>
              <a:spcPct val="0"/>
            </a:spcBef>
            <a:spcAft>
              <a:spcPct val="35000"/>
            </a:spcAft>
          </a:pPr>
          <a:r>
            <a:rPr lang="en-GB" sz="1600" kern="1200"/>
            <a:t>If you wish to speak to your child’s class teacher, please make an appointment through the office. </a:t>
          </a:r>
          <a:endParaRPr lang="en-US" sz="1600" kern="1200"/>
        </a:p>
      </dsp:txBody>
      <dsp:txXfrm>
        <a:off x="2711053" y="1761617"/>
        <a:ext cx="2464593" cy="2070258"/>
      </dsp:txXfrm>
    </dsp:sp>
    <dsp:sp modelId="{CA4CE1B4-8B5E-4388-94E5-A764ED47576C}">
      <dsp:nvSpPr>
        <dsp:cNvPr id="0" name=""/>
        <dsp:cNvSpPr/>
      </dsp:nvSpPr>
      <dsp:spPr>
        <a:xfrm>
          <a:off x="3425785" y="795496"/>
          <a:ext cx="1035129" cy="1035129"/>
        </a:xfrm>
        <a:prstGeom prst="ellipse">
          <a:avLst/>
        </a:prstGeom>
        <a:solidFill>
          <a:schemeClr val="accent2">
            <a:hueOff val="1872608"/>
            <a:satOff val="-2336"/>
            <a:lumOff val="549"/>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3577376" y="947087"/>
        <a:ext cx="731947" cy="731947"/>
      </dsp:txXfrm>
    </dsp:sp>
    <dsp:sp modelId="{098381DE-B63F-49FC-BD52-26F9799B0911}">
      <dsp:nvSpPr>
        <dsp:cNvPr id="0" name=""/>
        <dsp:cNvSpPr/>
      </dsp:nvSpPr>
      <dsp:spPr>
        <a:xfrm>
          <a:off x="2711053" y="3900812"/>
          <a:ext cx="2464593" cy="72"/>
        </a:xfrm>
        <a:prstGeom prst="rect">
          <a:avLst/>
        </a:prstGeom>
        <a:solidFill>
          <a:schemeClr val="accent2">
            <a:hueOff val="2808911"/>
            <a:satOff val="-3503"/>
            <a:lumOff val="824"/>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290A68-513B-46A8-A493-7622A51EF666}">
      <dsp:nvSpPr>
        <dsp:cNvPr id="0" name=""/>
        <dsp:cNvSpPr/>
      </dsp:nvSpPr>
      <dsp:spPr>
        <a:xfrm>
          <a:off x="5422106" y="450453"/>
          <a:ext cx="2464593" cy="3450431"/>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711200">
            <a:lnSpc>
              <a:spcPct val="90000"/>
            </a:lnSpc>
            <a:spcBef>
              <a:spcPct val="0"/>
            </a:spcBef>
            <a:spcAft>
              <a:spcPct val="35000"/>
            </a:spcAft>
          </a:pPr>
          <a:r>
            <a:rPr lang="en-GB" sz="1600" kern="1200" dirty="0"/>
            <a:t>If you wish your child to attend the After School Club, you need to book your place online using School Comms. </a:t>
          </a:r>
          <a:endParaRPr lang="en-US" sz="1600" kern="1200" dirty="0"/>
        </a:p>
      </dsp:txBody>
      <dsp:txXfrm>
        <a:off x="5422106" y="1761617"/>
        <a:ext cx="2464593" cy="2070258"/>
      </dsp:txXfrm>
    </dsp:sp>
    <dsp:sp modelId="{6C2384E4-B2E2-40A9-BAE1-8BD243D5B876}">
      <dsp:nvSpPr>
        <dsp:cNvPr id="0" name=""/>
        <dsp:cNvSpPr/>
      </dsp:nvSpPr>
      <dsp:spPr>
        <a:xfrm>
          <a:off x="6136838" y="795496"/>
          <a:ext cx="1035129" cy="1035129"/>
        </a:xfrm>
        <a:prstGeom prst="ellipse">
          <a:avLst/>
        </a:prstGeom>
        <a:solidFill>
          <a:schemeClr val="accent2">
            <a:hueOff val="3745215"/>
            <a:satOff val="-4671"/>
            <a:lumOff val="1098"/>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6288429" y="947087"/>
        <a:ext cx="731947" cy="731947"/>
      </dsp:txXfrm>
    </dsp:sp>
    <dsp:sp modelId="{0015D519-F884-4751-9440-85BA0DB08215}">
      <dsp:nvSpPr>
        <dsp:cNvPr id="0" name=""/>
        <dsp:cNvSpPr/>
      </dsp:nvSpPr>
      <dsp:spPr>
        <a:xfrm>
          <a:off x="5422106" y="3900812"/>
          <a:ext cx="2464593" cy="72"/>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482600"/>
          </a:xfrm>
          <a:prstGeom prst="rect">
            <a:avLst/>
          </a:prstGeom>
        </p:spPr>
        <p:txBody>
          <a:bodyPr vert="horz" lIns="94476" tIns="47238" rIns="94476" bIns="47238"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95725" y="0"/>
            <a:ext cx="2979738" cy="482600"/>
          </a:xfrm>
          <a:prstGeom prst="rect">
            <a:avLst/>
          </a:prstGeom>
        </p:spPr>
        <p:txBody>
          <a:bodyPr vert="horz" lIns="94476" tIns="47238" rIns="94476" bIns="47238" rtlCol="0"/>
          <a:lstStyle>
            <a:lvl1pPr algn="r" fontAlgn="auto">
              <a:spcBef>
                <a:spcPts val="0"/>
              </a:spcBef>
              <a:spcAft>
                <a:spcPts val="0"/>
              </a:spcAft>
              <a:defRPr sz="1200">
                <a:latin typeface="+mn-lt"/>
                <a:cs typeface="+mn-cs"/>
              </a:defRPr>
            </a:lvl1pPr>
          </a:lstStyle>
          <a:p>
            <a:pPr>
              <a:defRPr/>
            </a:pPr>
            <a:fld id="{18DB3F11-5BD1-41E2-B0A1-8827B25BB077}" type="datetimeFigureOut">
              <a:rPr lang="en-GB"/>
              <a:pPr>
                <a:defRPr/>
              </a:pPr>
              <a:t>12/09/2023</a:t>
            </a:fld>
            <a:endParaRPr lang="en-GB"/>
          </a:p>
        </p:txBody>
      </p:sp>
      <p:sp>
        <p:nvSpPr>
          <p:cNvPr id="4" name="Footer Placeholder 3"/>
          <p:cNvSpPr>
            <a:spLocks noGrp="1"/>
          </p:cNvSpPr>
          <p:nvPr>
            <p:ph type="ftr" sz="quarter" idx="2"/>
          </p:nvPr>
        </p:nvSpPr>
        <p:spPr>
          <a:xfrm>
            <a:off x="0" y="9172575"/>
            <a:ext cx="2979738" cy="482600"/>
          </a:xfrm>
          <a:prstGeom prst="rect">
            <a:avLst/>
          </a:prstGeom>
        </p:spPr>
        <p:txBody>
          <a:bodyPr vert="horz" lIns="94476" tIns="47238" rIns="94476" bIns="47238"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95725" y="9172575"/>
            <a:ext cx="2979738" cy="482600"/>
          </a:xfrm>
          <a:prstGeom prst="rect">
            <a:avLst/>
          </a:prstGeom>
        </p:spPr>
        <p:txBody>
          <a:bodyPr vert="horz" lIns="94476" tIns="47238" rIns="94476" bIns="47238" rtlCol="0" anchor="b"/>
          <a:lstStyle>
            <a:lvl1pPr algn="r" fontAlgn="auto">
              <a:spcBef>
                <a:spcPts val="0"/>
              </a:spcBef>
              <a:spcAft>
                <a:spcPts val="0"/>
              </a:spcAft>
              <a:defRPr sz="1200">
                <a:latin typeface="+mn-lt"/>
                <a:cs typeface="+mn-cs"/>
              </a:defRPr>
            </a:lvl1pPr>
          </a:lstStyle>
          <a:p>
            <a:pPr>
              <a:defRPr/>
            </a:pPr>
            <a:fld id="{C78832A9-2DFE-4A6E-8BA8-19A734F0BD64}"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482600"/>
          </a:xfrm>
          <a:prstGeom prst="rect">
            <a:avLst/>
          </a:prstGeom>
        </p:spPr>
        <p:txBody>
          <a:bodyPr vert="horz" lIns="94476" tIns="47238" rIns="94476" bIns="47238"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95725" y="0"/>
            <a:ext cx="2979738" cy="482600"/>
          </a:xfrm>
          <a:prstGeom prst="rect">
            <a:avLst/>
          </a:prstGeom>
        </p:spPr>
        <p:txBody>
          <a:bodyPr vert="horz" lIns="94476" tIns="47238" rIns="94476" bIns="47238" rtlCol="0"/>
          <a:lstStyle>
            <a:lvl1pPr algn="r" fontAlgn="auto">
              <a:spcBef>
                <a:spcPts val="0"/>
              </a:spcBef>
              <a:spcAft>
                <a:spcPts val="0"/>
              </a:spcAft>
              <a:defRPr sz="1200">
                <a:latin typeface="+mn-lt"/>
                <a:cs typeface="+mn-cs"/>
              </a:defRPr>
            </a:lvl1pPr>
          </a:lstStyle>
          <a:p>
            <a:pPr>
              <a:defRPr/>
            </a:pPr>
            <a:fld id="{30F7F453-F87D-4244-938F-0B7D91FB5E4C}" type="datetimeFigureOut">
              <a:rPr lang="en-GB"/>
              <a:pPr>
                <a:defRPr/>
              </a:pPr>
              <a:t>12/09/2023</a:t>
            </a:fld>
            <a:endParaRPr lang="en-GB"/>
          </a:p>
        </p:txBody>
      </p:sp>
      <p:sp>
        <p:nvSpPr>
          <p:cNvPr id="4" name="Slide Image Placeholder 3"/>
          <p:cNvSpPr>
            <a:spLocks noGrp="1" noRot="1" noChangeAspect="1"/>
          </p:cNvSpPr>
          <p:nvPr>
            <p:ph type="sldImg" idx="2"/>
          </p:nvPr>
        </p:nvSpPr>
        <p:spPr>
          <a:xfrm>
            <a:off x="1025525" y="723900"/>
            <a:ext cx="4826000" cy="3621088"/>
          </a:xfrm>
          <a:prstGeom prst="rect">
            <a:avLst/>
          </a:prstGeom>
          <a:noFill/>
          <a:ln w="12700">
            <a:solidFill>
              <a:prstClr val="black"/>
            </a:solidFill>
          </a:ln>
        </p:spPr>
        <p:txBody>
          <a:bodyPr vert="horz" lIns="94476" tIns="47238" rIns="94476" bIns="47238" rtlCol="0" anchor="ctr"/>
          <a:lstStyle/>
          <a:p>
            <a:pPr lvl="0"/>
            <a:endParaRPr lang="en-GB" noProof="0"/>
          </a:p>
        </p:txBody>
      </p:sp>
      <p:sp>
        <p:nvSpPr>
          <p:cNvPr id="5" name="Notes Placeholder 4"/>
          <p:cNvSpPr>
            <a:spLocks noGrp="1"/>
          </p:cNvSpPr>
          <p:nvPr>
            <p:ph type="body" sz="quarter" idx="3"/>
          </p:nvPr>
        </p:nvSpPr>
        <p:spPr>
          <a:xfrm>
            <a:off x="687388" y="4586288"/>
            <a:ext cx="5502275" cy="4346575"/>
          </a:xfrm>
          <a:prstGeom prst="rect">
            <a:avLst/>
          </a:prstGeom>
        </p:spPr>
        <p:txBody>
          <a:bodyPr vert="horz" lIns="94476" tIns="47238" rIns="94476" bIns="4723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172575"/>
            <a:ext cx="2979738" cy="482600"/>
          </a:xfrm>
          <a:prstGeom prst="rect">
            <a:avLst/>
          </a:prstGeom>
        </p:spPr>
        <p:txBody>
          <a:bodyPr vert="horz" lIns="94476" tIns="47238" rIns="94476" bIns="47238"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95725" y="9172575"/>
            <a:ext cx="2979738" cy="482600"/>
          </a:xfrm>
          <a:prstGeom prst="rect">
            <a:avLst/>
          </a:prstGeom>
        </p:spPr>
        <p:txBody>
          <a:bodyPr vert="horz" lIns="94476" tIns="47238" rIns="94476" bIns="47238" rtlCol="0" anchor="b"/>
          <a:lstStyle>
            <a:lvl1pPr algn="r" fontAlgn="auto">
              <a:spcBef>
                <a:spcPts val="0"/>
              </a:spcBef>
              <a:spcAft>
                <a:spcPts val="0"/>
              </a:spcAft>
              <a:defRPr sz="1200">
                <a:latin typeface="+mn-lt"/>
                <a:cs typeface="+mn-cs"/>
              </a:defRPr>
            </a:lvl1pPr>
          </a:lstStyle>
          <a:p>
            <a:pPr>
              <a:defRPr/>
            </a:pPr>
            <a:fld id="{035A1512-84C8-426F-89AD-9332F391FB2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582896-3ACC-41F0-A05C-AE5CC5E83B97}" type="slidenum">
              <a:rPr lang="en-GB" smtClean="0"/>
              <a:pPr fontAlgn="base">
                <a:spcBef>
                  <a:spcPct val="0"/>
                </a:spcBef>
                <a:spcAft>
                  <a:spcPct val="0"/>
                </a:spcAft>
                <a:defRPr/>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2ADF21-98B2-4868-BEBD-18826D89AB68}" type="slidenum">
              <a:rPr lang="en-GB" smtClean="0"/>
              <a:pPr fontAlgn="base">
                <a:spcBef>
                  <a:spcPct val="0"/>
                </a:spcBef>
                <a:spcAft>
                  <a:spcPct val="0"/>
                </a:spcAft>
                <a:defRPr/>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059CAD-0D97-4C0A-92B1-5D054D722CEA}" type="slidenum">
              <a:rPr lang="en-GB" smtClean="0"/>
              <a:pPr fontAlgn="base">
                <a:spcBef>
                  <a:spcPct val="0"/>
                </a:spcBef>
                <a:spcAft>
                  <a:spcPct val="0"/>
                </a:spcAft>
                <a:defRPr/>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934C7F-8545-4289-B481-1C61D813B310}" type="slidenum">
              <a:rPr lang="en-GB" smtClean="0"/>
              <a:pPr fontAlgn="base">
                <a:spcBef>
                  <a:spcPct val="0"/>
                </a:spcBef>
                <a:spcAft>
                  <a:spcPct val="0"/>
                </a:spcAft>
                <a:defRPr/>
              </a:pPr>
              <a:t>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19DBFB-7243-4584-B5EC-9FD92834F2DA}" type="slidenum">
              <a:rPr lang="en-GB" smtClean="0"/>
              <a:pPr fontAlgn="base">
                <a:spcBef>
                  <a:spcPct val="0"/>
                </a:spcBef>
                <a:spcAft>
                  <a:spcPct val="0"/>
                </a:spcAft>
                <a:defRPr/>
              </a:pPr>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4B30F1-B292-453A-89FF-3C9B28835ACC}" type="slidenum">
              <a:rPr lang="en-GB" altLang="en-US" smtClean="0">
                <a:cs typeface="Arial" charset="0"/>
              </a:rPr>
              <a:pPr fontAlgn="base">
                <a:spcBef>
                  <a:spcPct val="0"/>
                </a:spcBef>
                <a:spcAft>
                  <a:spcPct val="0"/>
                </a:spcAft>
                <a:defRPr/>
              </a:pPr>
              <a:t>10</a:t>
            </a:fld>
            <a:endParaRPr lang="en-GB" alt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35A1512-84C8-426F-89AD-9332F391FB23}" type="slidenum">
              <a:rPr lang="en-GB" smtClean="0"/>
              <a:pPr>
                <a:defRPr/>
              </a:pPr>
              <a:t>19</a:t>
            </a:fld>
            <a:endParaRPr lang="en-GB"/>
          </a:p>
        </p:txBody>
      </p:sp>
    </p:spTree>
    <p:extLst>
      <p:ext uri="{BB962C8B-B14F-4D97-AF65-F5344CB8AC3E}">
        <p14:creationId xmlns:p14="http://schemas.microsoft.com/office/powerpoint/2010/main" val="342722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9934FC0-898F-4725-863C-C6A69059BB9E}" type="datetimeFigureOut">
              <a:rPr lang="en-GB"/>
              <a:pPr>
                <a:defRPr/>
              </a:pPr>
              <a:t>12/09/2023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71FBC18-66AD-4991-911C-A076D6DC6CD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3A9CB64-4352-4C16-8DE9-E0E6E1FABF07}" type="datetimeFigureOut">
              <a:rPr lang="en-GB"/>
              <a:pPr>
                <a:defRPr/>
              </a:pPr>
              <a:t>12/09/2023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1B120D2-7650-4172-880D-C52F6CBCC39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DF7992A-EA79-4562-8D28-AC0E045AF831}" type="datetimeFigureOut">
              <a:rPr lang="en-GB"/>
              <a:pPr>
                <a:defRPr/>
              </a:pPr>
              <a:t>12/09/2023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30244D5-FC94-4D9D-8F2A-092D679F6A0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227D3E9-1219-4956-9AD2-80966FB11ACA}" type="datetimeFigureOut">
              <a:rPr lang="en-GB"/>
              <a:pPr>
                <a:defRPr/>
              </a:pPr>
              <a:t>12/09/2023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79186F7-2471-4226-B8A6-79DD369EF82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031E7E8-156A-4CBB-85D7-A445F7D6321A}" type="datetimeFigureOut">
              <a:rPr lang="en-GB"/>
              <a:pPr>
                <a:defRPr/>
              </a:pPr>
              <a:t>12/09/2023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EF92200-1703-4358-AE0D-13100BD20C3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3BD5BC22-132B-4184-B4EA-1262CD818DFE}" type="datetimeFigureOut">
              <a:rPr lang="en-GB"/>
              <a:pPr>
                <a:defRPr/>
              </a:pPr>
              <a:t>12/09/2023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B945225-4A06-428F-BA6B-8C6FAECCC4F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2E8E8E83-822C-4516-B40F-7FA8AA974B71}" type="datetimeFigureOut">
              <a:rPr lang="en-GB"/>
              <a:pPr>
                <a:defRPr/>
              </a:pPr>
              <a:t>12/09/2023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BA74CA0A-53F5-4389-9AE6-DD54D64BC0D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B952883-A94D-4285-BFF0-D7781838EE55}" type="datetimeFigureOut">
              <a:rPr lang="en-GB"/>
              <a:pPr>
                <a:defRPr/>
              </a:pPr>
              <a:t>12/09/2023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CD7117A-F1F4-47AB-83DC-C5150D2E372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E6B849-8C3D-4403-8DDB-07E4B8C39BC8}" type="datetimeFigureOut">
              <a:rPr lang="en-GB"/>
              <a:pPr>
                <a:defRPr/>
              </a:pPr>
              <a:t>12/09/2023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C5A8C4A-9E87-4D0B-A895-F752C268458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6FB867-C276-41FC-8788-28EBD8744D1C}" type="datetimeFigureOut">
              <a:rPr lang="en-GB"/>
              <a:pPr>
                <a:defRPr/>
              </a:pPr>
              <a:t>12/09/2023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91E7322-21FF-41C0-B76B-D26FB3F0EBB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C72030-E25D-49C9-B211-A35B1F54AE6B}" type="datetimeFigureOut">
              <a:rPr lang="en-GB"/>
              <a:pPr>
                <a:defRPr/>
              </a:pPr>
              <a:t>12/09/2023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C0AA3D4-5C3E-4C16-AE4F-219DC0E00E1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37AF516-EA14-424B-B0B6-2E3E6339B3A6}" type="datetimeFigureOut">
              <a:rPr lang="en-GB"/>
              <a:pPr>
                <a:defRPr/>
              </a:pPr>
              <a:t>12/09/2023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487F61-0BD0-4BDC-A9D9-F2064A02810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wmf"/><Relationship Id="rId5" Type="http://schemas.openxmlformats.org/officeDocument/2006/relationships/hyperlink" Target="https://www.booksfortopics.com/" TargetMode="Externa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wmf"/><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596506" y="1357766"/>
            <a:ext cx="3241653" cy="3541334"/>
          </a:xfrm>
        </p:spPr>
        <p:txBody>
          <a:bodyPr vert="horz" lIns="91440" tIns="45720" rIns="91440" bIns="45720" rtlCol="0">
            <a:normAutofit/>
          </a:bodyPr>
          <a:lstStyle/>
          <a:p>
            <a:pPr algn="l" eaLnBrk="1" hangingPunct="1">
              <a:lnSpc>
                <a:spcPct val="90000"/>
              </a:lnSpc>
            </a:pPr>
            <a:r>
              <a:rPr lang="en-US" sz="4700" b="1" kern="1200" dirty="0">
                <a:solidFill>
                  <a:srgbClr val="FFFFFF"/>
                </a:solidFill>
                <a:latin typeface="+mj-lt"/>
                <a:ea typeface="+mj-ea"/>
                <a:cs typeface="+mj-cs"/>
              </a:rPr>
              <a:t>Meet the Teacher  Year </a:t>
            </a:r>
            <a:r>
              <a:rPr lang="en-US" sz="4700" b="1" dirty="0">
                <a:solidFill>
                  <a:srgbClr val="FFFFFF"/>
                </a:solidFill>
              </a:rPr>
              <a:t> </a:t>
            </a:r>
            <a:r>
              <a:rPr lang="en-US" b="1" dirty="0">
                <a:solidFill>
                  <a:schemeClr val="bg1"/>
                </a:solidFill>
              </a:rPr>
              <a:t>4</a:t>
            </a:r>
            <a:r>
              <a:rPr lang="en-US" sz="4700" b="1" kern="1200" dirty="0">
                <a:solidFill>
                  <a:srgbClr val="FFFFFF"/>
                </a:solidFill>
                <a:latin typeface="+mj-lt"/>
                <a:ea typeface="+mj-ea"/>
                <a:cs typeface="+mj-cs"/>
              </a:rPr>
              <a:t/>
            </a:r>
            <a:br>
              <a:rPr lang="en-US" sz="4700" b="1" kern="1200" dirty="0">
                <a:solidFill>
                  <a:srgbClr val="FFFFFF"/>
                </a:solidFill>
                <a:latin typeface="+mj-lt"/>
                <a:ea typeface="+mj-ea"/>
                <a:cs typeface="+mj-cs"/>
              </a:rPr>
            </a:br>
            <a:r>
              <a:rPr lang="en-US" sz="4700" b="1" i="1" kern="1200" dirty="0">
                <a:solidFill>
                  <a:srgbClr val="FFFFFF"/>
                </a:solidFill>
                <a:latin typeface="+mj-lt"/>
                <a:ea typeface="+mj-ea"/>
                <a:cs typeface="+mj-cs"/>
              </a:rPr>
              <a:t>September 2023</a:t>
            </a:r>
          </a:p>
        </p:txBody>
      </p:sp>
      <p:sp>
        <p:nvSpPr>
          <p:cNvPr id="3" name="Subtitle 2"/>
          <p:cNvSpPr>
            <a:spLocks noGrp="1"/>
          </p:cNvSpPr>
          <p:nvPr>
            <p:ph type="subTitle" idx="1"/>
          </p:nvPr>
        </p:nvSpPr>
        <p:spPr>
          <a:xfrm>
            <a:off x="594449" y="5301530"/>
            <a:ext cx="2619865" cy="1080982"/>
          </a:xfrm>
        </p:spPr>
        <p:txBody>
          <a:bodyPr vert="horz" lIns="91440" tIns="45720" rIns="91440" bIns="45720" rtlCol="0" anchor="t">
            <a:normAutofit/>
          </a:bodyPr>
          <a:lstStyle/>
          <a:p>
            <a:pPr algn="r" eaLnBrk="1" fontAlgn="auto" hangingPunct="1">
              <a:spcAft>
                <a:spcPts val="0"/>
              </a:spcAft>
              <a:defRPr/>
            </a:pPr>
            <a:r>
              <a:rPr lang="en-US" sz="1700" b="1">
                <a:solidFill>
                  <a:schemeClr val="tx1">
                    <a:lumMod val="95000"/>
                    <a:lumOff val="5000"/>
                  </a:schemeClr>
                </a:solidFill>
              </a:rPr>
              <a:t> </a:t>
            </a:r>
            <a:endParaRPr lang="en-US" sz="1700">
              <a:solidFill>
                <a:schemeClr val="tx1">
                  <a:lumMod val="95000"/>
                  <a:lumOff val="5000"/>
                </a:schemeClr>
              </a:solidFill>
            </a:endParaRPr>
          </a:p>
          <a:p>
            <a:pPr indent="-228600" algn="r" eaLnBrk="1" fontAlgn="auto" hangingPunct="1">
              <a:spcAft>
                <a:spcPts val="0"/>
              </a:spcAft>
              <a:buFont typeface="Arial" panose="020B0604020202020204" pitchFamily="34" charset="0"/>
              <a:buChar char="•"/>
              <a:defRPr/>
            </a:pPr>
            <a:endParaRPr lang="en-US" sz="1700">
              <a:solidFill>
                <a:schemeClr val="tx1">
                  <a:lumMod val="95000"/>
                  <a:lumOff val="5000"/>
                </a:schemeClr>
              </a:solidFill>
            </a:endParaRPr>
          </a:p>
        </p:txBody>
      </p:sp>
      <p:pic>
        <p:nvPicPr>
          <p:cNvPr id="2052" name="Picture 3"/>
          <p:cNvPicPr>
            <a:picLocks noChangeAspect="1" noChangeArrowheads="1"/>
          </p:cNvPicPr>
          <p:nvPr/>
        </p:nvPicPr>
        <p:blipFill>
          <a:blip r:embed="rId2" cstate="print"/>
          <a:stretch>
            <a:fillRect/>
          </a:stretch>
        </p:blipFill>
        <p:spPr bwMode="auto">
          <a:xfrm>
            <a:off x="5768012" y="688470"/>
            <a:ext cx="1779134" cy="1734924"/>
          </a:xfrm>
          <a:prstGeom prst="rect">
            <a:avLst/>
          </a:prstGeom>
          <a:noFill/>
        </p:spPr>
      </p:pic>
      <p:pic>
        <p:nvPicPr>
          <p:cNvPr id="2" name="Content Placeholder 7">
            <a:extLst>
              <a:ext uri="{FF2B5EF4-FFF2-40B4-BE49-F238E27FC236}">
                <a16:creationId xmlns:a16="http://schemas.microsoft.com/office/drawing/2014/main" id="{EA255B99-522C-60A0-E4BE-5069E1E7D1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786084" y="3051042"/>
            <a:ext cx="3637540" cy="3641248"/>
          </a:xfrm>
          <a:prstGeom prst="rect">
            <a:avLst/>
          </a:prstGeom>
          <a:noFill/>
          <a:ln w="9525">
            <a:noFill/>
            <a:miter lim="800000"/>
            <a:headEnd/>
            <a:tailEnd/>
          </a:ln>
        </p:spPr>
      </p:pic>
    </p:spTree>
    <p:extLst>
      <p:ext uri="{BB962C8B-B14F-4D97-AF65-F5344CB8AC3E}">
        <p14:creationId xmlns:p14="http://schemas.microsoft.com/office/powerpoint/2010/main" val="1540344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5" name="Rectangle 9224">
            <a:extLst>
              <a:ext uri="{FF2B5EF4-FFF2-40B4-BE49-F238E27FC236}">
                <a16:creationId xmlns:a16="http://schemas.microsoft.com/office/drawing/2014/main" id="{3346177D-ADC4-4968-B747-5CFCD390B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p:cNvSpPr>
            <a:spLocks noGrp="1"/>
          </p:cNvSpPr>
          <p:nvPr>
            <p:ph type="title"/>
          </p:nvPr>
        </p:nvSpPr>
        <p:spPr>
          <a:xfrm>
            <a:off x="3928388" y="-494180"/>
            <a:ext cx="4316172" cy="1667569"/>
          </a:xfrm>
        </p:spPr>
        <p:txBody>
          <a:bodyPr anchor="b">
            <a:normAutofit/>
          </a:bodyPr>
          <a:lstStyle/>
          <a:p>
            <a:pPr eaLnBrk="1" hangingPunct="1"/>
            <a:r>
              <a:rPr lang="en-GB" altLang="en-US" sz="3500" u="sng" dirty="0"/>
              <a:t>P.E.    </a:t>
            </a:r>
          </a:p>
        </p:txBody>
      </p:sp>
      <p:pic>
        <p:nvPicPr>
          <p:cNvPr id="9220" name="Picture 4"/>
          <p:cNvPicPr>
            <a:picLocks noChangeAspect="1" noChangeArrowheads="1"/>
          </p:cNvPicPr>
          <p:nvPr/>
        </p:nvPicPr>
        <p:blipFill>
          <a:blip r:embed="rId3" cstate="print"/>
          <a:stretch>
            <a:fillRect/>
          </a:stretch>
        </p:blipFill>
        <p:spPr bwMode="auto">
          <a:xfrm>
            <a:off x="801097" y="1596743"/>
            <a:ext cx="2907124" cy="3232818"/>
          </a:xfrm>
          <a:prstGeom prst="rect">
            <a:avLst/>
          </a:prstGeom>
          <a:noFill/>
        </p:spPr>
      </p:pic>
      <p:sp>
        <p:nvSpPr>
          <p:cNvPr id="9219" name="Content Placeholder 2"/>
          <p:cNvSpPr>
            <a:spLocks noGrp="1"/>
          </p:cNvSpPr>
          <p:nvPr>
            <p:ph idx="1"/>
          </p:nvPr>
        </p:nvSpPr>
        <p:spPr>
          <a:xfrm>
            <a:off x="3563888" y="1357512"/>
            <a:ext cx="5112568" cy="4807792"/>
          </a:xfrm>
        </p:spPr>
        <p:txBody>
          <a:bodyPr anchor="t">
            <a:normAutofit/>
          </a:bodyPr>
          <a:lstStyle/>
          <a:p>
            <a:pPr marL="114300" indent="0" algn="ctr" eaLnBrk="1" hangingPunct="1">
              <a:lnSpc>
                <a:spcPct val="110000"/>
              </a:lnSpc>
              <a:buNone/>
            </a:pPr>
            <a:r>
              <a:rPr lang="en-GB" altLang="en-US" dirty="0"/>
              <a:t> The children will have P.E. on </a:t>
            </a:r>
            <a:r>
              <a:rPr lang="en-GB" altLang="en-US" dirty="0" smtClean="0"/>
              <a:t>Mondays </a:t>
            </a:r>
            <a:r>
              <a:rPr lang="en-GB" altLang="en-US" dirty="0"/>
              <a:t>and </a:t>
            </a:r>
            <a:r>
              <a:rPr lang="en-GB" altLang="en-US" dirty="0" smtClean="0"/>
              <a:t>Thursdays.  </a:t>
            </a:r>
            <a:r>
              <a:rPr lang="en-GB" altLang="en-US" dirty="0"/>
              <a:t>On your child’s allocated PE Day, they will be required </a:t>
            </a:r>
            <a:r>
              <a:rPr lang="en-GB" altLang="en-US" dirty="0" smtClean="0"/>
              <a:t>to come </a:t>
            </a:r>
            <a:r>
              <a:rPr lang="en-GB" altLang="en-US" dirty="0"/>
              <a:t>to school in their PE Kit. </a:t>
            </a:r>
          </a:p>
          <a:p>
            <a:pPr marL="114300" indent="0" algn="ctr" eaLnBrk="1" hangingPunct="1">
              <a:lnSpc>
                <a:spcPct val="110000"/>
              </a:lnSpc>
              <a:buNone/>
            </a:pPr>
            <a:r>
              <a:rPr lang="en-GB" altLang="en-US" dirty="0"/>
              <a:t>Swimming will begin </a:t>
            </a:r>
            <a:r>
              <a:rPr lang="en-GB" altLang="en-US" dirty="0" smtClean="0"/>
              <a:t>in the Spring term.    </a:t>
            </a:r>
            <a:endParaRPr lang="en-GB" altLang="en-US" dirty="0"/>
          </a:p>
        </p:txBody>
      </p:sp>
      <p:sp>
        <p:nvSpPr>
          <p:cNvPr id="9227" name="Rectangle 9226">
            <a:extLst>
              <a:ext uri="{FF2B5EF4-FFF2-40B4-BE49-F238E27FC236}">
                <a16:creationId xmlns:a16="http://schemas.microsoft.com/office/drawing/2014/main" id="{0844A943-BF79-4FEA-ABB1-3BD54D236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9" name="Rectangle 9228">
            <a:extLst>
              <a:ext uri="{FF2B5EF4-FFF2-40B4-BE49-F238E27FC236}">
                <a16:creationId xmlns:a16="http://schemas.microsoft.com/office/drawing/2014/main" id="{6437CC72-F4A8-4DC3-AFAB-D22C482C8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advTm="3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1844675"/>
            <a:ext cx="8229600" cy="1143000"/>
          </a:xfrm>
        </p:spPr>
        <p:txBody>
          <a:bodyPr/>
          <a:lstStyle/>
          <a:p>
            <a:pPr eaLnBrk="1" hangingPunct="1"/>
            <a:r>
              <a:rPr lang="en-GB" sz="3600" dirty="0"/>
              <a:t>Class </a:t>
            </a:r>
            <a:r>
              <a:rPr lang="en-GB" sz="3600" dirty="0" smtClean="0"/>
              <a:t>Blog (including curriculum overviews)</a:t>
            </a:r>
            <a:endParaRPr lang="en-GB" sz="3600" dirty="0"/>
          </a:p>
        </p:txBody>
      </p:sp>
      <p:sp>
        <p:nvSpPr>
          <p:cNvPr id="10243" name="Content Placeholder 2"/>
          <p:cNvSpPr>
            <a:spLocks noGrp="1"/>
          </p:cNvSpPr>
          <p:nvPr>
            <p:ph idx="1"/>
          </p:nvPr>
        </p:nvSpPr>
        <p:spPr>
          <a:xfrm>
            <a:off x="395288" y="3213100"/>
            <a:ext cx="8229600" cy="2952750"/>
          </a:xfrm>
        </p:spPr>
        <p:txBody>
          <a:bodyPr/>
          <a:lstStyle/>
          <a:p>
            <a:pPr marL="0" indent="0" eaLnBrk="1" hangingPunct="1">
              <a:buFont typeface="Arial" charset="0"/>
              <a:buNone/>
            </a:pPr>
            <a:r>
              <a:rPr lang="en-GB" dirty="0"/>
              <a:t>School website</a:t>
            </a:r>
          </a:p>
          <a:p>
            <a:pPr lvl="1" eaLnBrk="1" hangingPunct="1">
              <a:buFont typeface="Wingdings 3" pitchFamily="18" charset="2"/>
              <a:buChar char="9"/>
            </a:pPr>
            <a:r>
              <a:rPr lang="en-GB" sz="3200" dirty="0">
                <a:sym typeface="Wingdings 3" pitchFamily="18" charset="2"/>
              </a:rPr>
              <a:t> Children</a:t>
            </a:r>
          </a:p>
          <a:p>
            <a:pPr lvl="2" eaLnBrk="1" hangingPunct="1">
              <a:buFont typeface="Wingdings 3" pitchFamily="18" charset="2"/>
              <a:buChar char="9"/>
            </a:pPr>
            <a:r>
              <a:rPr lang="en-GB" sz="3200" dirty="0">
                <a:sym typeface="Wingdings 3" pitchFamily="18" charset="2"/>
              </a:rPr>
              <a:t>  Year </a:t>
            </a:r>
            <a:r>
              <a:rPr lang="en-GB" sz="3200" dirty="0" smtClean="0">
                <a:sym typeface="Wingdings 3" pitchFamily="18" charset="2"/>
              </a:rPr>
              <a:t>4</a:t>
            </a:r>
            <a:endParaRPr lang="en-GB" sz="3200" dirty="0">
              <a:sym typeface="Wingdings 3" pitchFamily="18" charset="2"/>
            </a:endParaRPr>
          </a:p>
          <a:p>
            <a:pPr lvl="3" eaLnBrk="1" hangingPunct="1">
              <a:buFont typeface="Wingdings 3" pitchFamily="18" charset="2"/>
              <a:buChar char="9"/>
            </a:pPr>
            <a:r>
              <a:rPr lang="en-GB" sz="3200" dirty="0">
                <a:sym typeface="Wingdings 3" pitchFamily="18" charset="2"/>
              </a:rPr>
              <a:t>  Year </a:t>
            </a:r>
            <a:r>
              <a:rPr lang="en-GB" sz="3200" dirty="0" smtClean="0">
                <a:sym typeface="Wingdings 3" pitchFamily="18" charset="2"/>
              </a:rPr>
              <a:t>4 </a:t>
            </a:r>
            <a:r>
              <a:rPr lang="en-GB" sz="3200" dirty="0">
                <a:sym typeface="Wingdings 3" pitchFamily="18" charset="2"/>
              </a:rPr>
              <a:t>News (right hand side)</a:t>
            </a:r>
          </a:p>
          <a:p>
            <a:pPr lvl="3" eaLnBrk="1" hangingPunct="1">
              <a:buFont typeface="Wingdings 3" pitchFamily="18" charset="2"/>
              <a:buChar char="9"/>
            </a:pPr>
            <a:r>
              <a:rPr lang="en-GB" sz="3200" dirty="0">
                <a:sym typeface="Wingdings 3" pitchFamily="18" charset="2"/>
              </a:rPr>
              <a:t>  Parent comments very welcome!</a:t>
            </a:r>
          </a:p>
          <a:p>
            <a:pPr lvl="3" eaLnBrk="1" hangingPunct="1">
              <a:buFont typeface="Wingdings 3" pitchFamily="18" charset="2"/>
              <a:buChar char="9"/>
            </a:pPr>
            <a:endParaRPr lang="en-GB" sz="3200" dirty="0"/>
          </a:p>
        </p:txBody>
      </p:sp>
      <p:pic>
        <p:nvPicPr>
          <p:cNvPr id="2" name="Picture 1">
            <a:extLst>
              <a:ext uri="{FF2B5EF4-FFF2-40B4-BE49-F238E27FC236}">
                <a16:creationId xmlns:a16="http://schemas.microsoft.com/office/drawing/2014/main" id="{0AA425DD-2D41-4F28-B7D0-FC048D4918CF}"/>
              </a:ext>
            </a:extLst>
          </p:cNvPr>
          <p:cNvPicPr>
            <a:picLocks noChangeAspect="1"/>
          </p:cNvPicPr>
          <p:nvPr/>
        </p:nvPicPr>
        <p:blipFill>
          <a:blip r:embed="rId2"/>
          <a:stretch>
            <a:fillRect/>
          </a:stretch>
        </p:blipFill>
        <p:spPr>
          <a:xfrm>
            <a:off x="251520" y="225424"/>
            <a:ext cx="8583302" cy="183542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Multiplication Table Check</a:t>
            </a:r>
            <a:endParaRPr lang="en-GB" dirty="0"/>
          </a:p>
        </p:txBody>
      </p:sp>
      <p:sp>
        <p:nvSpPr>
          <p:cNvPr id="3" name="Content Placeholder 2"/>
          <p:cNvSpPr>
            <a:spLocks noGrp="1"/>
          </p:cNvSpPr>
          <p:nvPr>
            <p:ph idx="1"/>
          </p:nvPr>
        </p:nvSpPr>
        <p:spPr/>
        <p:txBody>
          <a:bodyPr/>
          <a:lstStyle/>
          <a:p>
            <a:r>
              <a:rPr lang="en-GB" dirty="0" smtClean="0"/>
              <a:t>Specific to Year 4</a:t>
            </a:r>
          </a:p>
          <a:p>
            <a:r>
              <a:rPr lang="en-GB" dirty="0" smtClean="0"/>
              <a:t>12X12</a:t>
            </a:r>
          </a:p>
          <a:p>
            <a:r>
              <a:rPr lang="en-GB" dirty="0" smtClean="0"/>
              <a:t>Online test</a:t>
            </a:r>
          </a:p>
          <a:p>
            <a:r>
              <a:rPr lang="en-GB" dirty="0" smtClean="0"/>
              <a:t>Practice test available</a:t>
            </a:r>
          </a:p>
          <a:p>
            <a:r>
              <a:rPr lang="en-GB" dirty="0" smtClean="0"/>
              <a:t>TT </a:t>
            </a:r>
            <a:r>
              <a:rPr lang="en-GB" dirty="0" err="1" smtClean="0"/>
              <a:t>Rockstars</a:t>
            </a:r>
            <a:r>
              <a:rPr lang="en-GB" dirty="0" smtClean="0"/>
              <a:t> style</a:t>
            </a:r>
          </a:p>
          <a:p>
            <a:r>
              <a:rPr lang="en-GB" dirty="0" smtClean="0"/>
              <a:t>6 sec/question</a:t>
            </a:r>
          </a:p>
          <a:p>
            <a:r>
              <a:rPr lang="en-GB" dirty="0" smtClean="0"/>
              <a:t>No league table</a:t>
            </a:r>
          </a:p>
          <a:p>
            <a:endParaRPr lang="en-GB" dirty="0"/>
          </a:p>
        </p:txBody>
      </p:sp>
    </p:spTree>
    <p:extLst>
      <p:ext uri="{BB962C8B-B14F-4D97-AF65-F5344CB8AC3E}">
        <p14:creationId xmlns:p14="http://schemas.microsoft.com/office/powerpoint/2010/main" val="2745068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3346177D-ADC4-4968-B747-5CFCD390B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51E5B3-7828-40CF-B0A4-BBA20B9F9A7E}"/>
              </a:ext>
            </a:extLst>
          </p:cNvPr>
          <p:cNvSpPr>
            <a:spLocks noGrp="1"/>
          </p:cNvSpPr>
          <p:nvPr>
            <p:ph type="title"/>
          </p:nvPr>
        </p:nvSpPr>
        <p:spPr>
          <a:xfrm>
            <a:off x="4197375" y="489508"/>
            <a:ext cx="4316172" cy="1667569"/>
          </a:xfrm>
        </p:spPr>
        <p:txBody>
          <a:bodyPr anchor="b">
            <a:normAutofit/>
          </a:bodyPr>
          <a:lstStyle/>
          <a:p>
            <a:r>
              <a:rPr lang="en-GB" sz="3500"/>
              <a:t>Lunchtime</a:t>
            </a:r>
          </a:p>
        </p:txBody>
      </p:sp>
      <p:pic>
        <p:nvPicPr>
          <p:cNvPr id="4" name="Picture 3">
            <a:extLst>
              <a:ext uri="{FF2B5EF4-FFF2-40B4-BE49-F238E27FC236}">
                <a16:creationId xmlns:a16="http://schemas.microsoft.com/office/drawing/2014/main" id="{BA96DFB5-524D-9DBE-24D2-D31B6D68BD7E}"/>
              </a:ext>
            </a:extLst>
          </p:cNvPr>
          <p:cNvPicPr>
            <a:picLocks noChangeAspect="1" noChangeArrowheads="1"/>
          </p:cNvPicPr>
          <p:nvPr/>
        </p:nvPicPr>
        <p:blipFill>
          <a:blip r:embed="rId2" cstate="print"/>
          <a:stretch>
            <a:fillRect/>
          </a:stretch>
        </p:blipFill>
        <p:spPr bwMode="auto">
          <a:xfrm>
            <a:off x="801097" y="1596743"/>
            <a:ext cx="2907124" cy="3232818"/>
          </a:xfrm>
          <a:prstGeom prst="rect">
            <a:avLst/>
          </a:prstGeom>
          <a:noFill/>
        </p:spPr>
      </p:pic>
      <p:sp>
        <p:nvSpPr>
          <p:cNvPr id="3" name="Content Placeholder 2">
            <a:extLst>
              <a:ext uri="{FF2B5EF4-FFF2-40B4-BE49-F238E27FC236}">
                <a16:creationId xmlns:a16="http://schemas.microsoft.com/office/drawing/2014/main" id="{CAE2ADC7-B897-4F0F-8434-FDE278713A09}"/>
              </a:ext>
            </a:extLst>
          </p:cNvPr>
          <p:cNvSpPr>
            <a:spLocks noGrp="1"/>
          </p:cNvSpPr>
          <p:nvPr>
            <p:ph idx="1"/>
          </p:nvPr>
        </p:nvSpPr>
        <p:spPr>
          <a:xfrm>
            <a:off x="4197376" y="2405894"/>
            <a:ext cx="4316172" cy="3197464"/>
          </a:xfrm>
        </p:spPr>
        <p:txBody>
          <a:bodyPr anchor="t">
            <a:normAutofit/>
          </a:bodyPr>
          <a:lstStyle/>
          <a:p>
            <a:pPr marL="114300" indent="0" eaLnBrk="1" hangingPunct="1">
              <a:lnSpc>
                <a:spcPct val="90000"/>
              </a:lnSpc>
              <a:buNone/>
            </a:pPr>
            <a:r>
              <a:rPr lang="en-GB" sz="2400" dirty="0">
                <a:latin typeface="Arial" charset="0"/>
                <a:cs typeface="Arial" charset="0"/>
              </a:rPr>
              <a:t>In Key stage Two (Years 3, 4, 5 and 6) the lunches are paid for via school comms unless you are entitled to a free school meal. If you are not sure, please call the school office and they will be able to help you. </a:t>
            </a:r>
          </a:p>
          <a:p>
            <a:pPr marL="0" indent="0">
              <a:buNone/>
            </a:pPr>
            <a:endParaRPr lang="en-GB" sz="2000" dirty="0">
              <a:latin typeface="Tahoma" panose="020B0604030504040204" pitchFamily="34" charset="0"/>
            </a:endParaRPr>
          </a:p>
          <a:p>
            <a:pPr marL="0" indent="0">
              <a:buNone/>
            </a:pPr>
            <a:endParaRPr lang="en-GB" sz="1700" dirty="0"/>
          </a:p>
        </p:txBody>
      </p:sp>
      <p:sp>
        <p:nvSpPr>
          <p:cNvPr id="30" name="Rectangle 24">
            <a:extLst>
              <a:ext uri="{FF2B5EF4-FFF2-40B4-BE49-F238E27FC236}">
                <a16:creationId xmlns:a16="http://schemas.microsoft.com/office/drawing/2014/main" id="{0844A943-BF79-4FEA-ABB1-3BD54D236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6">
            <a:extLst>
              <a:ext uri="{FF2B5EF4-FFF2-40B4-BE49-F238E27FC236}">
                <a16:creationId xmlns:a16="http://schemas.microsoft.com/office/drawing/2014/main" id="{6437CC72-F4A8-4DC3-AFAB-D22C482C8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005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dirty="0"/>
              <a:t>  </a:t>
            </a:r>
          </a:p>
        </p:txBody>
      </p:sp>
      <p:sp>
        <p:nvSpPr>
          <p:cNvPr id="3" name="Content Placeholder 2"/>
          <p:cNvSpPr>
            <a:spLocks noGrp="1"/>
          </p:cNvSpPr>
          <p:nvPr>
            <p:ph idx="1"/>
          </p:nvPr>
        </p:nvSpPr>
        <p:spPr>
          <a:xfrm>
            <a:off x="467544" y="260648"/>
            <a:ext cx="8229600" cy="892696"/>
          </a:xfrm>
        </p:spPr>
        <p:txBody>
          <a:bodyPr>
            <a:normAutofit fontScale="77500" lnSpcReduction="20000"/>
          </a:bodyPr>
          <a:lstStyle/>
          <a:p>
            <a:pPr algn="ctr">
              <a:buNone/>
            </a:pPr>
            <a:r>
              <a:rPr lang="en-GB" sz="6600" dirty="0"/>
              <a:t>School Priorities in 2023-2024</a:t>
            </a:r>
          </a:p>
        </p:txBody>
      </p:sp>
      <p:graphicFrame>
        <p:nvGraphicFramePr>
          <p:cNvPr id="4" name="Object 2"/>
          <p:cNvGraphicFramePr>
            <a:graphicFrameLocks noChangeAspect="1"/>
          </p:cNvGraphicFramePr>
          <p:nvPr>
            <p:extLst/>
          </p:nvPr>
        </p:nvGraphicFramePr>
        <p:xfrm>
          <a:off x="3959300" y="5473363"/>
          <a:ext cx="1225400" cy="1385115"/>
        </p:xfrm>
        <a:graphic>
          <a:graphicData uri="http://schemas.openxmlformats.org/presentationml/2006/ole">
            <mc:AlternateContent xmlns:mc="http://schemas.openxmlformats.org/markup-compatibility/2006">
              <mc:Choice xmlns:v="urn:schemas-microsoft-com:vml" Requires="v">
                <p:oleObj spid="_x0000_s3081" name="Acrobat Document" r:id="rId3" imgW="10123810" imgH="11495238" progId="">
                  <p:embed/>
                </p:oleObj>
              </mc:Choice>
              <mc:Fallback>
                <p:oleObj name="Acrobat Document" r:id="rId3" imgW="10123810" imgH="11495238" progId="">
                  <p:embed/>
                  <p:pic>
                    <p:nvPicPr>
                      <p:cNvPr id="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300" y="5473363"/>
                        <a:ext cx="1225400" cy="1385115"/>
                      </a:xfrm>
                      <a:prstGeom prst="rect">
                        <a:avLst/>
                      </a:prstGeom>
                      <a:noFill/>
                    </p:spPr>
                  </p:pic>
                </p:oleObj>
              </mc:Fallback>
            </mc:AlternateContent>
          </a:graphicData>
        </a:graphic>
      </p:graphicFrame>
      <p:pic>
        <p:nvPicPr>
          <p:cNvPr id="5" name="Content Placeholder 7">
            <a:extLst>
              <a:ext uri="{FF2B5EF4-FFF2-40B4-BE49-F238E27FC236}">
                <a16:creationId xmlns:a16="http://schemas.microsoft.com/office/drawing/2014/main" id="{EC097939-4017-EA9D-390C-9D622885A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521289" y="864793"/>
            <a:ext cx="4101422" cy="4105603"/>
          </a:xfrm>
          <a:prstGeom prst="rect">
            <a:avLst/>
          </a:prstGeom>
          <a:noFill/>
          <a:ln w="9525">
            <a:noFill/>
            <a:miter lim="800000"/>
            <a:headEnd/>
            <a:tailEnd/>
          </a:ln>
        </p:spPr>
      </p:pic>
    </p:spTree>
    <p:extLst>
      <p:ext uri="{BB962C8B-B14F-4D97-AF65-F5344CB8AC3E}">
        <p14:creationId xmlns:p14="http://schemas.microsoft.com/office/powerpoint/2010/main" val="3516964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35896" y="1488024"/>
            <a:ext cx="5040386" cy="4813568"/>
          </a:xfrm>
          <a:prstGeom prst="rect">
            <a:avLst/>
          </a:prstGeom>
        </p:spPr>
      </p:pic>
      <p:sp>
        <p:nvSpPr>
          <p:cNvPr id="2" name="Title 1"/>
          <p:cNvSpPr>
            <a:spLocks noGrp="1"/>
          </p:cNvSpPr>
          <p:nvPr>
            <p:ph type="title"/>
          </p:nvPr>
        </p:nvSpPr>
        <p:spPr>
          <a:xfrm>
            <a:off x="395536" y="188640"/>
            <a:ext cx="8229600" cy="1143000"/>
          </a:xfrm>
        </p:spPr>
        <p:txBody>
          <a:bodyPr>
            <a:normAutofit/>
          </a:bodyPr>
          <a:lstStyle/>
          <a:p>
            <a:r>
              <a:rPr lang="en-GB" sz="4000" dirty="0"/>
              <a:t>Our Partnership </a:t>
            </a:r>
          </a:p>
        </p:txBody>
      </p:sp>
      <p:sp>
        <p:nvSpPr>
          <p:cNvPr id="3" name="Content Placeholder 2"/>
          <p:cNvSpPr>
            <a:spLocks noGrp="1"/>
          </p:cNvSpPr>
          <p:nvPr>
            <p:ph idx="1"/>
          </p:nvPr>
        </p:nvSpPr>
        <p:spPr>
          <a:xfrm>
            <a:off x="0" y="2276872"/>
            <a:ext cx="3707904" cy="4392488"/>
          </a:xfrm>
        </p:spPr>
        <p:txBody>
          <a:bodyPr>
            <a:normAutofit/>
          </a:bodyPr>
          <a:lstStyle/>
          <a:p>
            <a:pPr marL="114300" indent="0" algn="ctr" eaLnBrk="1" hangingPunct="1">
              <a:lnSpc>
                <a:spcPct val="90000"/>
              </a:lnSpc>
              <a:buNone/>
            </a:pPr>
            <a:endParaRPr lang="en-GB" dirty="0"/>
          </a:p>
          <a:p>
            <a:pPr marL="114300" indent="0" algn="ctr" eaLnBrk="1" hangingPunct="1">
              <a:lnSpc>
                <a:spcPct val="90000"/>
              </a:lnSpc>
              <a:buNone/>
            </a:pPr>
            <a:r>
              <a:rPr lang="en-GB" sz="2800" dirty="0">
                <a:latin typeface="Arial" charset="0"/>
                <a:cs typeface="Arial" charset="0"/>
              </a:rPr>
              <a:t>The relationship between the home, school and parish is vital in the religious, spiritual and moral development of your child.</a:t>
            </a:r>
          </a:p>
        </p:txBody>
      </p:sp>
      <p:sp>
        <p:nvSpPr>
          <p:cNvPr id="20" name="TextBox 19"/>
          <p:cNvSpPr txBox="1"/>
          <p:nvPr/>
        </p:nvSpPr>
        <p:spPr>
          <a:xfrm>
            <a:off x="5652120" y="3356992"/>
            <a:ext cx="1224137" cy="584775"/>
          </a:xfrm>
          <a:prstGeom prst="rect">
            <a:avLst/>
          </a:prstGeom>
          <a:noFill/>
        </p:spPr>
        <p:txBody>
          <a:bodyPr wrap="square" rtlCol="0">
            <a:spAutoFit/>
          </a:bodyPr>
          <a:lstStyle/>
          <a:p>
            <a:r>
              <a:rPr lang="en-GB" sz="3200" dirty="0">
                <a:solidFill>
                  <a:schemeClr val="bg1"/>
                </a:solidFill>
              </a:rPr>
              <a:t>child</a:t>
            </a:r>
          </a:p>
        </p:txBody>
      </p:sp>
      <p:sp>
        <p:nvSpPr>
          <p:cNvPr id="21" name="TextBox 20"/>
          <p:cNvSpPr txBox="1"/>
          <p:nvPr/>
        </p:nvSpPr>
        <p:spPr>
          <a:xfrm>
            <a:off x="4067944" y="2564904"/>
            <a:ext cx="1189749" cy="584775"/>
          </a:xfrm>
          <a:prstGeom prst="rect">
            <a:avLst/>
          </a:prstGeom>
          <a:noFill/>
        </p:spPr>
        <p:txBody>
          <a:bodyPr wrap="none" rtlCol="0">
            <a:spAutoFit/>
          </a:bodyPr>
          <a:lstStyle/>
          <a:p>
            <a:r>
              <a:rPr lang="en-GB" sz="3200" dirty="0"/>
              <a:t>Home</a:t>
            </a:r>
          </a:p>
        </p:txBody>
      </p:sp>
      <p:sp>
        <p:nvSpPr>
          <p:cNvPr id="22" name="TextBox 21"/>
          <p:cNvSpPr txBox="1"/>
          <p:nvPr/>
        </p:nvSpPr>
        <p:spPr>
          <a:xfrm>
            <a:off x="7164288" y="2564904"/>
            <a:ext cx="1198533" cy="584775"/>
          </a:xfrm>
          <a:prstGeom prst="rect">
            <a:avLst/>
          </a:prstGeom>
          <a:noFill/>
        </p:spPr>
        <p:txBody>
          <a:bodyPr wrap="none" rtlCol="0">
            <a:spAutoFit/>
          </a:bodyPr>
          <a:lstStyle/>
          <a:p>
            <a:r>
              <a:rPr lang="en-GB" sz="3200" dirty="0"/>
              <a:t>Parish</a:t>
            </a:r>
          </a:p>
        </p:txBody>
      </p:sp>
      <p:sp>
        <p:nvSpPr>
          <p:cNvPr id="23" name="TextBox 22"/>
          <p:cNvSpPr txBox="1"/>
          <p:nvPr/>
        </p:nvSpPr>
        <p:spPr>
          <a:xfrm>
            <a:off x="5364088" y="4941168"/>
            <a:ext cx="1769467" cy="584775"/>
          </a:xfrm>
          <a:prstGeom prst="rect">
            <a:avLst/>
          </a:prstGeom>
          <a:noFill/>
        </p:spPr>
        <p:txBody>
          <a:bodyPr wrap="square" rtlCol="0">
            <a:spAutoFit/>
          </a:bodyPr>
          <a:lstStyle/>
          <a:p>
            <a:r>
              <a:rPr lang="en-GB" sz="3200" dirty="0"/>
              <a:t>School</a:t>
            </a:r>
          </a:p>
        </p:txBody>
      </p:sp>
      <p:sp>
        <p:nvSpPr>
          <p:cNvPr id="4" name="Rectangle 3"/>
          <p:cNvSpPr/>
          <p:nvPr/>
        </p:nvSpPr>
        <p:spPr>
          <a:xfrm>
            <a:off x="4453217" y="3244334"/>
            <a:ext cx="237566" cy="369332"/>
          </a:xfrm>
          <a:prstGeom prst="rect">
            <a:avLst/>
          </a:prstGeom>
        </p:spPr>
        <p:txBody>
          <a:bodyPr wrap="none">
            <a:spAutoFit/>
          </a:bodyPr>
          <a:lstStyle/>
          <a:p>
            <a:r>
              <a:rPr lang="en-GB" dirty="0"/>
              <a:t> </a:t>
            </a:r>
          </a:p>
        </p:txBody>
      </p:sp>
      <p:graphicFrame>
        <p:nvGraphicFramePr>
          <p:cNvPr id="6" name="Object 2">
            <a:extLst>
              <a:ext uri="{FF2B5EF4-FFF2-40B4-BE49-F238E27FC236}">
                <a16:creationId xmlns:a16="http://schemas.microsoft.com/office/drawing/2014/main" id="{1BE3AC5E-917A-47F3-AA99-DAC1D6D55C44}"/>
              </a:ext>
            </a:extLst>
          </p:cNvPr>
          <p:cNvGraphicFramePr>
            <a:graphicFrameLocks noChangeAspect="1"/>
          </p:cNvGraphicFramePr>
          <p:nvPr>
            <p:extLst>
              <p:ext uri="{D42A27DB-BD31-4B8C-83A1-F6EECF244321}">
                <p14:modId xmlns:p14="http://schemas.microsoft.com/office/powerpoint/2010/main" val="3970710264"/>
              </p:ext>
            </p:extLst>
          </p:nvPr>
        </p:nvGraphicFramePr>
        <p:xfrm>
          <a:off x="1357618" y="1179272"/>
          <a:ext cx="1244188" cy="1406352"/>
        </p:xfrm>
        <a:graphic>
          <a:graphicData uri="http://schemas.openxmlformats.org/presentationml/2006/ole">
            <mc:AlternateContent xmlns:mc="http://schemas.openxmlformats.org/markup-compatibility/2006">
              <mc:Choice xmlns:v="urn:schemas-microsoft-com:vml" Requires="v">
                <p:oleObj spid="_x0000_s2063" name="Acrobat Document" r:id="rId4" imgW="10123810" imgH="11495238" progId="">
                  <p:embed/>
                </p:oleObj>
              </mc:Choice>
              <mc:Fallback>
                <p:oleObj name="Acrobat Document" r:id="rId4" imgW="10123810" imgH="11495238" progId="">
                  <p:embed/>
                  <p:pic>
                    <p:nvPicPr>
                      <p:cNvPr id="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618" y="1179272"/>
                        <a:ext cx="1244188" cy="1406352"/>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Dates for your diary </a:t>
            </a:r>
          </a:p>
        </p:txBody>
      </p:sp>
      <p:sp>
        <p:nvSpPr>
          <p:cNvPr id="3" name="Content Placeholder 2"/>
          <p:cNvSpPr>
            <a:spLocks noGrp="1"/>
          </p:cNvSpPr>
          <p:nvPr>
            <p:ph idx="1"/>
          </p:nvPr>
        </p:nvSpPr>
        <p:spPr>
          <a:xfrm>
            <a:off x="179512" y="1052736"/>
            <a:ext cx="8784976" cy="5616624"/>
          </a:xfrm>
        </p:spPr>
        <p:txBody>
          <a:bodyPr/>
          <a:lstStyle/>
          <a:p>
            <a:pPr marL="0" indent="0">
              <a:buNone/>
            </a:pPr>
            <a:r>
              <a:rPr lang="en-GB" sz="2400" u="sng" dirty="0" smtClean="0"/>
              <a:t>Tuesday </a:t>
            </a:r>
            <a:r>
              <a:rPr lang="en-GB" sz="2400" u="sng" dirty="0"/>
              <a:t>19</a:t>
            </a:r>
            <a:r>
              <a:rPr lang="en-GB" sz="2400" u="sng" baseline="30000" dirty="0"/>
              <a:t>th</a:t>
            </a:r>
            <a:r>
              <a:rPr lang="en-GB" sz="2400" u="sng" dirty="0"/>
              <a:t> September 2.30pm</a:t>
            </a:r>
            <a:r>
              <a:rPr lang="en-GB" sz="2400" dirty="0"/>
              <a:t>: </a:t>
            </a:r>
            <a:endParaRPr lang="en-GB" sz="2400" dirty="0">
              <a:latin typeface="inherit"/>
            </a:endParaRPr>
          </a:p>
          <a:p>
            <a:pPr marL="0" indent="0">
              <a:buNone/>
            </a:pPr>
            <a:r>
              <a:rPr lang="en-GB" sz="2400" dirty="0">
                <a:latin typeface="inherit"/>
              </a:rPr>
              <a:t>Relationship and health education Information Session for all parents.</a:t>
            </a:r>
          </a:p>
          <a:p>
            <a:pPr marL="0" indent="0">
              <a:buNone/>
            </a:pPr>
            <a:r>
              <a:rPr lang="en-GB" sz="2400" u="sng" dirty="0">
                <a:latin typeface="inherit"/>
              </a:rPr>
              <a:t>Thursday 28</a:t>
            </a:r>
            <a:r>
              <a:rPr lang="en-GB" sz="2400" u="sng" baseline="30000" dirty="0">
                <a:latin typeface="inherit"/>
              </a:rPr>
              <a:t>th</a:t>
            </a:r>
            <a:r>
              <a:rPr lang="en-GB" sz="2400" u="sng" dirty="0">
                <a:latin typeface="inherit"/>
              </a:rPr>
              <a:t> September </a:t>
            </a:r>
          </a:p>
          <a:p>
            <a:pPr marL="0" indent="0">
              <a:buNone/>
            </a:pPr>
            <a:r>
              <a:rPr lang="en-GB" sz="2400" dirty="0">
                <a:latin typeface="inherit"/>
              </a:rPr>
              <a:t>St Vincent </a:t>
            </a:r>
            <a:r>
              <a:rPr lang="en-GB" sz="2400" dirty="0" smtClean="0">
                <a:latin typeface="inherit"/>
              </a:rPr>
              <a:t>class assembly</a:t>
            </a:r>
            <a:endParaRPr lang="en-GB" sz="2400" dirty="0">
              <a:latin typeface="inherit"/>
            </a:endParaRPr>
          </a:p>
          <a:p>
            <a:pPr marL="0" indent="0">
              <a:buNone/>
            </a:pPr>
            <a:r>
              <a:rPr lang="en-GB" sz="2400" u="sng" dirty="0"/>
              <a:t>Sunday 1st October   11am:</a:t>
            </a:r>
          </a:p>
          <a:p>
            <a:pPr marL="0" indent="0">
              <a:buNone/>
            </a:pPr>
            <a:r>
              <a:rPr lang="en-GB" sz="2400" dirty="0">
                <a:latin typeface="inherit"/>
              </a:rPr>
              <a:t>Parish Celebration Mass of St Vincent (KS2 to lead).</a:t>
            </a:r>
          </a:p>
          <a:p>
            <a:pPr marL="0" indent="0">
              <a:buNone/>
            </a:pPr>
            <a:r>
              <a:rPr lang="en-GB" sz="2400" u="sng" dirty="0">
                <a:latin typeface="inherit"/>
              </a:rPr>
              <a:t>Wednesday 11</a:t>
            </a:r>
            <a:r>
              <a:rPr lang="en-GB" sz="2400" u="sng" baseline="30000" dirty="0">
                <a:latin typeface="inherit"/>
              </a:rPr>
              <a:t>th</a:t>
            </a:r>
            <a:r>
              <a:rPr lang="en-GB" sz="2400" u="sng" dirty="0">
                <a:latin typeface="inherit"/>
              </a:rPr>
              <a:t> October</a:t>
            </a:r>
          </a:p>
          <a:p>
            <a:pPr marL="0" indent="0">
              <a:buNone/>
            </a:pPr>
            <a:r>
              <a:rPr lang="en-GB" sz="2400" dirty="0">
                <a:latin typeface="inherit"/>
              </a:rPr>
              <a:t>Year 4 class </a:t>
            </a:r>
            <a:r>
              <a:rPr lang="en-GB" sz="2400" dirty="0" smtClean="0">
                <a:latin typeface="inherit"/>
              </a:rPr>
              <a:t>Mass</a:t>
            </a:r>
            <a:endParaRPr lang="en-GB" sz="2400" dirty="0">
              <a:latin typeface="inherit"/>
            </a:endParaRPr>
          </a:p>
          <a:p>
            <a:pPr marL="0" indent="0">
              <a:buNone/>
            </a:pPr>
            <a:r>
              <a:rPr lang="en-GB" sz="2400" u="sng" dirty="0">
                <a:latin typeface="inherit"/>
              </a:rPr>
              <a:t>Tuesday 17</a:t>
            </a:r>
            <a:r>
              <a:rPr lang="en-GB" sz="2400" u="sng" baseline="30000" dirty="0">
                <a:latin typeface="inherit"/>
              </a:rPr>
              <a:t>th</a:t>
            </a:r>
            <a:r>
              <a:rPr lang="en-GB" sz="2400" u="sng" dirty="0">
                <a:latin typeface="inherit"/>
              </a:rPr>
              <a:t> and Thursday 19</a:t>
            </a:r>
            <a:r>
              <a:rPr lang="en-GB" sz="2400" u="sng" baseline="30000" dirty="0">
                <a:latin typeface="inherit"/>
              </a:rPr>
              <a:t>th</a:t>
            </a:r>
            <a:r>
              <a:rPr lang="en-GB" sz="2400" u="sng" dirty="0">
                <a:latin typeface="inherit"/>
              </a:rPr>
              <a:t> October: 4pm – 6.30pm</a:t>
            </a:r>
          </a:p>
          <a:p>
            <a:pPr marL="0" indent="0">
              <a:buNone/>
            </a:pPr>
            <a:r>
              <a:rPr lang="en-GB" sz="2400" dirty="0">
                <a:latin typeface="inherit"/>
              </a:rPr>
              <a:t>Parent </a:t>
            </a:r>
            <a:r>
              <a:rPr lang="en-GB" sz="2400" dirty="0" smtClean="0">
                <a:latin typeface="inherit"/>
              </a:rPr>
              <a:t>Consultations</a:t>
            </a:r>
          </a:p>
          <a:p>
            <a:pPr marL="0" indent="0">
              <a:buNone/>
            </a:pPr>
            <a:r>
              <a:rPr lang="en-US" sz="2400" u="sng" dirty="0" smtClean="0">
                <a:latin typeface="inherit"/>
              </a:rPr>
              <a:t>Class trip</a:t>
            </a:r>
          </a:p>
          <a:p>
            <a:pPr marL="0" indent="0">
              <a:buNone/>
            </a:pPr>
            <a:r>
              <a:rPr lang="en-US" sz="2400" dirty="0" smtClean="0">
                <a:latin typeface="inherit"/>
              </a:rPr>
              <a:t>Thursday, 19</a:t>
            </a:r>
            <a:r>
              <a:rPr lang="en-US" sz="2400" baseline="30000" dirty="0" smtClean="0">
                <a:latin typeface="inherit"/>
              </a:rPr>
              <a:t>th</a:t>
            </a:r>
            <a:r>
              <a:rPr lang="en-US" sz="2400" dirty="0" smtClean="0">
                <a:latin typeface="inherit"/>
              </a:rPr>
              <a:t> October 2023</a:t>
            </a:r>
            <a:endParaRPr lang="en-GB" sz="2400" dirty="0">
              <a:latin typeface="inherit"/>
            </a:endParaRPr>
          </a:p>
          <a:p>
            <a:pPr marL="0" indent="0">
              <a:buNone/>
            </a:pPr>
            <a:endParaRPr lang="en-GB" sz="2800" dirty="0"/>
          </a:p>
        </p:txBody>
      </p:sp>
    </p:spTree>
    <p:extLst>
      <p:ext uri="{BB962C8B-B14F-4D97-AF65-F5344CB8AC3E}">
        <p14:creationId xmlns:p14="http://schemas.microsoft.com/office/powerpoint/2010/main" val="1651405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0"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6" name="Title 1"/>
          <p:cNvSpPr>
            <a:spLocks noGrp="1"/>
          </p:cNvSpPr>
          <p:nvPr>
            <p:ph type="title"/>
          </p:nvPr>
        </p:nvSpPr>
        <p:spPr>
          <a:xfrm>
            <a:off x="482600" y="321734"/>
            <a:ext cx="8178799" cy="1135737"/>
          </a:xfrm>
        </p:spPr>
        <p:txBody>
          <a:bodyPr>
            <a:normAutofit/>
          </a:bodyPr>
          <a:lstStyle/>
          <a:p>
            <a:pPr eaLnBrk="1" hangingPunct="1"/>
            <a:r>
              <a:rPr lang="en-GB" sz="3100"/>
              <a:t>Parent Communication</a:t>
            </a:r>
          </a:p>
        </p:txBody>
      </p:sp>
      <p:sp>
        <p:nvSpPr>
          <p:cNvPr id="11271"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2"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4"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275" name="Content Placeholder 2">
            <a:extLst>
              <a:ext uri="{FF2B5EF4-FFF2-40B4-BE49-F238E27FC236}">
                <a16:creationId xmlns:a16="http://schemas.microsoft.com/office/drawing/2014/main" id="{ECEF06BF-ABAA-476C-88E3-CCD0D42B94CC}"/>
              </a:ext>
            </a:extLst>
          </p:cNvPr>
          <p:cNvGraphicFramePr>
            <a:graphicFrameLocks noGrp="1"/>
          </p:cNvGraphicFramePr>
          <p:nvPr>
            <p:ph idx="1"/>
            <p:extLst>
              <p:ext uri="{D42A27DB-BD31-4B8C-83A1-F6EECF244321}">
                <p14:modId xmlns:p14="http://schemas.microsoft.com/office/powerpoint/2010/main" val="285610521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9CD2D09-B1BB-4DF5-9E1C-3D21B21ED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3355637-BA71-4F63-94C9-E77BF81BD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Title 1"/>
          <p:cNvSpPr>
            <a:spLocks noGrp="1"/>
          </p:cNvSpPr>
          <p:nvPr>
            <p:ph type="title"/>
          </p:nvPr>
        </p:nvSpPr>
        <p:spPr>
          <a:xfrm>
            <a:off x="683166" y="219322"/>
            <a:ext cx="3602727" cy="1311664"/>
          </a:xfrm>
        </p:spPr>
        <p:txBody>
          <a:bodyPr>
            <a:normAutofit/>
          </a:bodyPr>
          <a:lstStyle/>
          <a:p>
            <a:r>
              <a:rPr lang="en-GB" dirty="0">
                <a:solidFill>
                  <a:srgbClr val="000000"/>
                </a:solidFill>
              </a:rPr>
              <a:t>Mobile Phones</a:t>
            </a:r>
          </a:p>
        </p:txBody>
      </p:sp>
      <p:sp>
        <p:nvSpPr>
          <p:cNvPr id="3" name="Content Placeholder 2"/>
          <p:cNvSpPr>
            <a:spLocks noGrp="1"/>
          </p:cNvSpPr>
          <p:nvPr>
            <p:ph idx="1"/>
          </p:nvPr>
        </p:nvSpPr>
        <p:spPr>
          <a:xfrm>
            <a:off x="262081" y="1772816"/>
            <a:ext cx="4464495" cy="4469226"/>
          </a:xfrm>
        </p:spPr>
        <p:txBody>
          <a:bodyPr anchor="ctr">
            <a:normAutofit fontScale="92500"/>
          </a:bodyPr>
          <a:lstStyle/>
          <a:p>
            <a:pPr>
              <a:lnSpc>
                <a:spcPct val="90000"/>
              </a:lnSpc>
              <a:buNone/>
            </a:pPr>
            <a:r>
              <a:rPr lang="en-GB" sz="2200" dirty="0">
                <a:solidFill>
                  <a:srgbClr val="333333"/>
                </a:solidFill>
                <a:latin typeface="+mj-lt"/>
                <a:ea typeface="+mj-ea"/>
                <a:cs typeface="+mj-cs"/>
              </a:rPr>
              <a:t>When you are bringing or collecting your</a:t>
            </a:r>
          </a:p>
          <a:p>
            <a:pPr>
              <a:lnSpc>
                <a:spcPct val="90000"/>
              </a:lnSpc>
              <a:buNone/>
            </a:pPr>
            <a:r>
              <a:rPr lang="en-GB" sz="2200" dirty="0">
                <a:solidFill>
                  <a:srgbClr val="333333"/>
                </a:solidFill>
                <a:latin typeface="+mj-lt"/>
                <a:ea typeface="+mj-ea"/>
                <a:cs typeface="+mj-cs"/>
              </a:rPr>
              <a:t>child(ren) to/from school, please ensure</a:t>
            </a:r>
          </a:p>
          <a:p>
            <a:pPr>
              <a:lnSpc>
                <a:spcPct val="90000"/>
              </a:lnSpc>
              <a:buNone/>
            </a:pPr>
            <a:r>
              <a:rPr lang="en-GB" sz="2200" dirty="0">
                <a:solidFill>
                  <a:srgbClr val="333333"/>
                </a:solidFill>
                <a:latin typeface="+mj-lt"/>
                <a:ea typeface="+mj-ea"/>
                <a:cs typeface="+mj-cs"/>
              </a:rPr>
              <a:t>that your mobile phone is turned off.  It</a:t>
            </a:r>
          </a:p>
          <a:p>
            <a:pPr>
              <a:lnSpc>
                <a:spcPct val="90000"/>
              </a:lnSpc>
              <a:buNone/>
            </a:pPr>
            <a:r>
              <a:rPr lang="en-GB" sz="2200" dirty="0">
                <a:solidFill>
                  <a:srgbClr val="333333"/>
                </a:solidFill>
                <a:latin typeface="+mj-lt"/>
                <a:ea typeface="+mj-ea"/>
                <a:cs typeface="+mj-cs"/>
              </a:rPr>
              <a:t>is an important time to talk and share</a:t>
            </a:r>
          </a:p>
          <a:p>
            <a:pPr>
              <a:lnSpc>
                <a:spcPct val="90000"/>
              </a:lnSpc>
              <a:buNone/>
            </a:pPr>
            <a:r>
              <a:rPr lang="en-GB" sz="2200" dirty="0">
                <a:solidFill>
                  <a:srgbClr val="333333"/>
                </a:solidFill>
                <a:latin typeface="+mj-lt"/>
                <a:ea typeface="+mj-ea"/>
                <a:cs typeface="+mj-cs"/>
              </a:rPr>
              <a:t>with your child. </a:t>
            </a:r>
          </a:p>
          <a:p>
            <a:pPr>
              <a:lnSpc>
                <a:spcPct val="90000"/>
              </a:lnSpc>
              <a:buNone/>
            </a:pPr>
            <a:r>
              <a:rPr lang="en-GB" sz="1800" dirty="0">
                <a:solidFill>
                  <a:srgbClr val="000000"/>
                </a:solidFill>
              </a:rPr>
              <a:t>‘</a:t>
            </a:r>
            <a:r>
              <a:rPr lang="en-GB" sz="1800" b="1" i="1" dirty="0">
                <a:solidFill>
                  <a:srgbClr val="000000"/>
                </a:solidFill>
              </a:rPr>
              <a:t>Greet your child with a smile not a mobile’.</a:t>
            </a:r>
          </a:p>
          <a:p>
            <a:pPr>
              <a:lnSpc>
                <a:spcPct val="90000"/>
              </a:lnSpc>
              <a:buNone/>
            </a:pPr>
            <a:endParaRPr lang="en-GB" sz="1800" dirty="0">
              <a:solidFill>
                <a:srgbClr val="000000"/>
              </a:solidFill>
            </a:endParaRPr>
          </a:p>
          <a:p>
            <a:pPr>
              <a:lnSpc>
                <a:spcPct val="90000"/>
              </a:lnSpc>
              <a:buNone/>
            </a:pPr>
            <a:r>
              <a:rPr lang="en-GB" sz="2200" dirty="0">
                <a:solidFill>
                  <a:srgbClr val="333333"/>
                </a:solidFill>
                <a:latin typeface="+mj-lt"/>
                <a:ea typeface="+mj-ea"/>
                <a:cs typeface="+mj-cs"/>
              </a:rPr>
              <a:t>For those children in Year 5 and 6:</a:t>
            </a:r>
          </a:p>
          <a:p>
            <a:pPr>
              <a:lnSpc>
                <a:spcPct val="90000"/>
              </a:lnSpc>
              <a:buNone/>
            </a:pPr>
            <a:r>
              <a:rPr lang="en-GB" sz="2200" dirty="0">
                <a:solidFill>
                  <a:srgbClr val="333333"/>
                </a:solidFill>
                <a:latin typeface="+mj-lt"/>
                <a:ea typeface="+mj-ea"/>
                <a:cs typeface="+mj-cs"/>
              </a:rPr>
              <a:t>if you wish for your child to have a </a:t>
            </a:r>
          </a:p>
          <a:p>
            <a:pPr>
              <a:lnSpc>
                <a:spcPct val="90000"/>
              </a:lnSpc>
              <a:buNone/>
            </a:pPr>
            <a:r>
              <a:rPr lang="en-GB" sz="2200" dirty="0">
                <a:solidFill>
                  <a:srgbClr val="333333"/>
                </a:solidFill>
                <a:latin typeface="+mj-lt"/>
                <a:ea typeface="+mj-ea"/>
                <a:cs typeface="+mj-cs"/>
              </a:rPr>
              <a:t>mobile phone, this will need to be kept in</a:t>
            </a:r>
          </a:p>
          <a:p>
            <a:pPr>
              <a:lnSpc>
                <a:spcPct val="90000"/>
              </a:lnSpc>
              <a:buNone/>
            </a:pPr>
            <a:r>
              <a:rPr lang="en-GB" sz="2200" dirty="0">
                <a:solidFill>
                  <a:srgbClr val="333333"/>
                </a:solidFill>
                <a:latin typeface="+mj-lt"/>
                <a:ea typeface="+mj-ea"/>
                <a:cs typeface="+mj-cs"/>
              </a:rPr>
              <a:t>his/her school bag and turned off.  The</a:t>
            </a:r>
          </a:p>
          <a:p>
            <a:pPr>
              <a:lnSpc>
                <a:spcPct val="90000"/>
              </a:lnSpc>
              <a:buNone/>
            </a:pPr>
            <a:r>
              <a:rPr lang="en-GB" sz="2200" dirty="0">
                <a:solidFill>
                  <a:srgbClr val="333333"/>
                </a:solidFill>
                <a:latin typeface="+mj-lt"/>
                <a:ea typeface="+mj-ea"/>
                <a:cs typeface="+mj-cs"/>
              </a:rPr>
              <a:t>School will not be held responsible if</a:t>
            </a:r>
          </a:p>
          <a:p>
            <a:pPr>
              <a:lnSpc>
                <a:spcPct val="90000"/>
              </a:lnSpc>
              <a:buNone/>
            </a:pPr>
            <a:r>
              <a:rPr lang="en-GB" sz="2200" dirty="0">
                <a:solidFill>
                  <a:srgbClr val="333333"/>
                </a:solidFill>
                <a:latin typeface="+mj-lt"/>
                <a:ea typeface="+mj-ea"/>
                <a:cs typeface="+mj-cs"/>
              </a:rPr>
              <a:t>something happens to it or if it is lost. </a:t>
            </a:r>
          </a:p>
        </p:txBody>
      </p:sp>
      <p:sp>
        <p:nvSpPr>
          <p:cNvPr id="30"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7A7A3235-FA8A-467D-B53B-DCB10C017A03}"/>
              </a:ext>
            </a:extLst>
          </p:cNvPr>
          <p:cNvPicPr>
            <a:picLocks noChangeAspect="1"/>
          </p:cNvPicPr>
          <p:nvPr/>
        </p:nvPicPr>
        <p:blipFill rotWithShape="1">
          <a:blip r:embed="rId3"/>
          <a:srcRect l="21629" r="17431" b="-2"/>
          <a:stretch/>
        </p:blipFill>
        <p:spPr>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44824"/>
            <a:ext cx="3672408" cy="1470025"/>
          </a:xfrm>
        </p:spPr>
        <p:txBody>
          <a:bodyPr/>
          <a:lstStyle/>
          <a:p>
            <a:pPr algn="l"/>
            <a:r>
              <a:rPr lang="en-GB" sz="3200" b="1" dirty="0">
                <a:solidFill>
                  <a:schemeClr val="tx1">
                    <a:tint val="75000"/>
                  </a:schemeClr>
                </a:solidFill>
                <a:latin typeface="+mn-lt"/>
                <a:ea typeface="+mn-ea"/>
                <a:cs typeface="+mn-cs"/>
              </a:rPr>
              <a:t/>
            </a:r>
            <a:br>
              <a:rPr lang="en-GB" sz="3200" b="1" dirty="0">
                <a:solidFill>
                  <a:schemeClr val="tx1">
                    <a:tint val="75000"/>
                  </a:schemeClr>
                </a:solidFill>
                <a:latin typeface="+mn-lt"/>
                <a:ea typeface="+mn-ea"/>
                <a:cs typeface="+mn-cs"/>
              </a:rPr>
            </a:br>
            <a:r>
              <a:rPr lang="en-GB" sz="3200" b="1" dirty="0">
                <a:solidFill>
                  <a:schemeClr val="tx1">
                    <a:tint val="75000"/>
                  </a:schemeClr>
                </a:solidFill>
                <a:latin typeface="+mn-lt"/>
                <a:ea typeface="+mn-ea"/>
                <a:cs typeface="+mn-cs"/>
              </a:rPr>
              <a:t/>
            </a:r>
            <a:br>
              <a:rPr lang="en-GB" sz="3200" b="1" dirty="0">
                <a:solidFill>
                  <a:schemeClr val="tx1">
                    <a:tint val="75000"/>
                  </a:schemeClr>
                </a:solidFill>
                <a:latin typeface="+mn-lt"/>
                <a:ea typeface="+mn-ea"/>
                <a:cs typeface="+mn-cs"/>
              </a:rPr>
            </a:br>
            <a:r>
              <a:rPr lang="en-GB" sz="3200" b="1" dirty="0">
                <a:solidFill>
                  <a:schemeClr val="tx1">
                    <a:tint val="75000"/>
                  </a:schemeClr>
                </a:solidFill>
                <a:latin typeface="+mn-lt"/>
                <a:ea typeface="+mn-ea"/>
                <a:cs typeface="+mn-cs"/>
              </a:rPr>
              <a:t>Parking </a:t>
            </a:r>
            <a:r>
              <a:rPr lang="en-GB" dirty="0"/>
              <a:t/>
            </a:r>
            <a:br>
              <a:rPr lang="en-GB" dirty="0"/>
            </a:br>
            <a:r>
              <a:rPr lang="en-GB" sz="2200" dirty="0">
                <a:solidFill>
                  <a:srgbClr val="333333"/>
                </a:solidFill>
              </a:rPr>
              <a:t>Please note that Pope Paul Primary School takes the safety of our children very seriously. </a:t>
            </a:r>
            <a:br>
              <a:rPr lang="en-GB" sz="2200" dirty="0">
                <a:solidFill>
                  <a:srgbClr val="333333"/>
                </a:solidFill>
              </a:rPr>
            </a:br>
            <a:r>
              <a:rPr lang="en-GB" sz="2200" dirty="0">
                <a:solidFill>
                  <a:srgbClr val="333333"/>
                </a:solidFill>
              </a:rPr>
              <a:t>Parents bringing children to school by car should park in a safe location but well away from the school car park, school entrance or in the area of zig zag or double yellow lines. We ask you not to park along Great </a:t>
            </a:r>
            <a:r>
              <a:rPr lang="en-GB" sz="2200" dirty="0" err="1">
                <a:solidFill>
                  <a:srgbClr val="333333"/>
                </a:solidFill>
              </a:rPr>
              <a:t>Slades</a:t>
            </a:r>
            <a:r>
              <a:rPr lang="en-GB" sz="2200" dirty="0">
                <a:solidFill>
                  <a:srgbClr val="333333"/>
                </a:solidFill>
              </a:rPr>
              <a:t>.</a:t>
            </a:r>
            <a:br>
              <a:rPr lang="en-GB" sz="2200" dirty="0">
                <a:solidFill>
                  <a:srgbClr val="333333"/>
                </a:solidFill>
              </a:rPr>
            </a:br>
            <a:r>
              <a:rPr lang="en-GB" sz="2200" dirty="0">
                <a:solidFill>
                  <a:srgbClr val="333333"/>
                </a:solidFill>
              </a:rPr>
              <a:t>Parents should not drive into the school car park to drop children off. </a:t>
            </a:r>
            <a:r>
              <a:rPr lang="en-GB" sz="2800" i="0" dirty="0">
                <a:solidFill>
                  <a:srgbClr val="333333"/>
                </a:solidFill>
                <a:effectLst/>
                <a:latin typeface="Source Sans Pro" panose="020B0503030403020204" pitchFamily="34" charset="0"/>
              </a:rPr>
              <a:t/>
            </a:r>
            <a:br>
              <a:rPr lang="en-GB" sz="2800" i="0" dirty="0">
                <a:solidFill>
                  <a:srgbClr val="333333"/>
                </a:solidFill>
                <a:effectLst/>
                <a:latin typeface="Source Sans Pro" panose="020B0503030403020204" pitchFamily="34" charset="0"/>
              </a:rPr>
            </a:br>
            <a:endParaRPr lang="en-GB" sz="2800" dirty="0"/>
          </a:p>
        </p:txBody>
      </p:sp>
      <p:sp>
        <p:nvSpPr>
          <p:cNvPr id="3" name="Subtitle 2"/>
          <p:cNvSpPr>
            <a:spLocks noGrp="1"/>
          </p:cNvSpPr>
          <p:nvPr>
            <p:ph type="subTitle" idx="1"/>
          </p:nvPr>
        </p:nvSpPr>
        <p:spPr>
          <a:xfrm>
            <a:off x="4211960" y="188640"/>
            <a:ext cx="4672608" cy="1752600"/>
          </a:xfrm>
        </p:spPr>
        <p:txBody>
          <a:bodyPr/>
          <a:lstStyle/>
          <a:p>
            <a:pPr algn="l"/>
            <a:r>
              <a:rPr lang="en-GB" b="1"/>
              <a:t>     Walk </a:t>
            </a:r>
            <a:r>
              <a:rPr lang="en-GB" b="1" dirty="0"/>
              <a:t>to School</a:t>
            </a:r>
          </a:p>
          <a:p>
            <a:pPr lvl="1" algn="l"/>
            <a:r>
              <a:rPr lang="en-GB" sz="2200" dirty="0">
                <a:solidFill>
                  <a:srgbClr val="333333"/>
                </a:solidFill>
                <a:latin typeface="+mj-lt"/>
                <a:ea typeface="+mj-ea"/>
                <a:cs typeface="+mj-cs"/>
              </a:rPr>
              <a:t>We want children to be energised and empowered.</a:t>
            </a:r>
          </a:p>
          <a:p>
            <a:pPr lvl="1" algn="l"/>
            <a:r>
              <a:rPr lang="en-GB" sz="2200" dirty="0">
                <a:solidFill>
                  <a:srgbClr val="333333"/>
                </a:solidFill>
                <a:latin typeface="+mj-lt"/>
                <a:ea typeface="+mj-ea"/>
                <a:cs typeface="+mj-cs"/>
              </a:rPr>
              <a:t>We want children and parents to make walking to school their natural choice and to stop and think before they use the car to get to school. </a:t>
            </a:r>
          </a:p>
          <a:p>
            <a:pPr lvl="1" algn="l"/>
            <a:r>
              <a:rPr lang="en-GB" sz="2200" dirty="0">
                <a:solidFill>
                  <a:srgbClr val="333333"/>
                </a:solidFill>
                <a:latin typeface="+mj-lt"/>
                <a:ea typeface="+mj-ea"/>
                <a:cs typeface="+mj-cs"/>
              </a:rPr>
              <a:t>We support the Living Streets ethos and need to continue to reduce the number of cars and ease parking problems in our community.  We can do this by: </a:t>
            </a:r>
          </a:p>
          <a:p>
            <a:pPr lvl="1" algn="l" fontAlgn="t"/>
            <a:r>
              <a:rPr lang="en-GB" sz="2200" dirty="0">
                <a:solidFill>
                  <a:srgbClr val="333333"/>
                </a:solidFill>
                <a:latin typeface="+mj-lt"/>
                <a:ea typeface="+mj-ea"/>
                <a:cs typeface="+mj-cs"/>
              </a:rPr>
              <a:t>·         Walking to school</a:t>
            </a:r>
          </a:p>
          <a:p>
            <a:pPr lvl="1" algn="l" fontAlgn="t"/>
            <a:r>
              <a:rPr lang="en-GB" sz="2200" dirty="0">
                <a:solidFill>
                  <a:srgbClr val="333333"/>
                </a:solidFill>
                <a:latin typeface="+mj-lt"/>
                <a:ea typeface="+mj-ea"/>
                <a:cs typeface="+mj-cs"/>
              </a:rPr>
              <a:t>·         Cycling to school</a:t>
            </a:r>
          </a:p>
          <a:p>
            <a:pPr lvl="1" algn="l" fontAlgn="t"/>
            <a:r>
              <a:rPr lang="en-GB" sz="2200" dirty="0">
                <a:solidFill>
                  <a:srgbClr val="333333"/>
                </a:solidFill>
                <a:latin typeface="+mj-lt"/>
                <a:ea typeface="+mj-ea"/>
                <a:cs typeface="+mj-cs"/>
              </a:rPr>
              <a:t>·         Driving part of the way to school and walking part of the way. </a:t>
            </a:r>
          </a:p>
          <a:p>
            <a:pPr lvl="1" algn="l"/>
            <a:endParaRPr lang="en-GB" sz="2200" b="0" i="0" dirty="0">
              <a:solidFill>
                <a:srgbClr val="000000"/>
              </a:solidFill>
              <a:effectLst/>
              <a:latin typeface="Swiss721BT-Roman"/>
            </a:endParaRPr>
          </a:p>
          <a:p>
            <a:pPr algn="l"/>
            <a:endParaRPr lang="en-GB" sz="2600" b="1" dirty="0"/>
          </a:p>
        </p:txBody>
      </p:sp>
      <p:pic>
        <p:nvPicPr>
          <p:cNvPr id="6" name="Picture 5">
            <a:extLst>
              <a:ext uri="{FF2B5EF4-FFF2-40B4-BE49-F238E27FC236}">
                <a16:creationId xmlns:a16="http://schemas.microsoft.com/office/drawing/2014/main" id="{8E399DBA-378B-4887-A8D4-667B9C79E485}"/>
              </a:ext>
            </a:extLst>
          </p:cNvPr>
          <p:cNvPicPr>
            <a:picLocks noChangeAspect="1"/>
          </p:cNvPicPr>
          <p:nvPr/>
        </p:nvPicPr>
        <p:blipFill>
          <a:blip r:embed="rId3"/>
          <a:stretch>
            <a:fillRect/>
          </a:stretch>
        </p:blipFill>
        <p:spPr>
          <a:xfrm>
            <a:off x="839084" y="5733256"/>
            <a:ext cx="3084844" cy="10016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63350" y="258972"/>
            <a:ext cx="7937190" cy="1052803"/>
          </a:xfrm>
        </p:spPr>
        <p:txBody>
          <a:bodyPr vert="horz" lIns="91440" tIns="45720" rIns="91440" bIns="45720" rtlCol="0" anchor="b">
            <a:normAutofit/>
          </a:bodyPr>
          <a:lstStyle/>
          <a:p>
            <a:pPr eaLnBrk="1" hangingPunct="1">
              <a:lnSpc>
                <a:spcPct val="90000"/>
              </a:lnSpc>
            </a:pPr>
            <a:endParaRPr lang="en-US" sz="3500" b="1" i="1" kern="1200" dirty="0">
              <a:solidFill>
                <a:schemeClr val="tx1"/>
              </a:solidFill>
              <a:latin typeface="+mj-lt"/>
              <a:ea typeface="+mj-ea"/>
              <a:cs typeface="+mj-cs"/>
            </a:endParaRPr>
          </a:p>
        </p:txBody>
      </p:sp>
      <p:sp>
        <p:nvSpPr>
          <p:cNvPr id="3" name="Subtitle 2"/>
          <p:cNvSpPr>
            <a:spLocks noGrp="1"/>
          </p:cNvSpPr>
          <p:nvPr>
            <p:ph type="subTitle" idx="1"/>
          </p:nvPr>
        </p:nvSpPr>
        <p:spPr>
          <a:xfrm>
            <a:off x="1403647" y="2636912"/>
            <a:ext cx="6336705" cy="4752528"/>
          </a:xfrm>
        </p:spPr>
        <p:txBody>
          <a:bodyPr vert="horz" lIns="91440" tIns="45720" rIns="91440" bIns="45720" rtlCol="0" anchor="t">
            <a:normAutofit fontScale="92500" lnSpcReduction="10000"/>
          </a:bodyPr>
          <a:lstStyle/>
          <a:p>
            <a:pPr eaLnBrk="1" fontAlgn="auto" hangingPunct="1">
              <a:lnSpc>
                <a:spcPct val="90000"/>
              </a:lnSpc>
              <a:spcAft>
                <a:spcPts val="0"/>
              </a:spcAft>
              <a:defRPr/>
            </a:pPr>
            <a:r>
              <a:rPr lang="en-US" b="1" i="1" dirty="0">
                <a:solidFill>
                  <a:schemeClr val="tx1"/>
                </a:solidFill>
              </a:rPr>
              <a:t>We believe that we are all God's work of art.</a:t>
            </a:r>
          </a:p>
          <a:p>
            <a:pPr eaLnBrk="1" fontAlgn="auto" hangingPunct="1">
              <a:lnSpc>
                <a:spcPct val="90000"/>
              </a:lnSpc>
              <a:spcAft>
                <a:spcPts val="0"/>
              </a:spcAft>
              <a:defRPr/>
            </a:pPr>
            <a:r>
              <a:rPr lang="en-US" b="1" i="1" dirty="0">
                <a:solidFill>
                  <a:schemeClr val="tx1"/>
                </a:solidFill>
              </a:rPr>
              <a:t>We strive to respect and care for each other</a:t>
            </a:r>
          </a:p>
          <a:p>
            <a:pPr eaLnBrk="1" fontAlgn="auto" hangingPunct="1">
              <a:lnSpc>
                <a:spcPct val="90000"/>
              </a:lnSpc>
              <a:spcAft>
                <a:spcPts val="0"/>
              </a:spcAft>
              <a:defRPr/>
            </a:pPr>
            <a:r>
              <a:rPr lang="en-US" b="1" i="1" dirty="0">
                <a:solidFill>
                  <a:schemeClr val="tx1"/>
                </a:solidFill>
              </a:rPr>
              <a:t>and to use our talents to do our best</a:t>
            </a:r>
          </a:p>
          <a:p>
            <a:pPr eaLnBrk="1" fontAlgn="auto" hangingPunct="1">
              <a:lnSpc>
                <a:spcPct val="90000"/>
              </a:lnSpc>
              <a:spcAft>
                <a:spcPts val="0"/>
              </a:spcAft>
              <a:defRPr/>
            </a:pPr>
            <a:r>
              <a:rPr lang="en-US" b="1" i="1" dirty="0">
                <a:solidFill>
                  <a:schemeClr val="tx1"/>
                </a:solidFill>
              </a:rPr>
              <a:t>to build a better world. </a:t>
            </a:r>
          </a:p>
          <a:p>
            <a:pPr eaLnBrk="1" fontAlgn="auto" hangingPunct="1">
              <a:lnSpc>
                <a:spcPct val="90000"/>
              </a:lnSpc>
              <a:spcAft>
                <a:spcPts val="0"/>
              </a:spcAft>
              <a:defRPr/>
            </a:pPr>
            <a:r>
              <a:rPr lang="en-US" b="1" i="1" dirty="0">
                <a:solidFill>
                  <a:schemeClr val="tx1"/>
                </a:solidFill>
              </a:rPr>
              <a:t>By doing this, </a:t>
            </a:r>
          </a:p>
          <a:p>
            <a:pPr eaLnBrk="1" fontAlgn="auto" hangingPunct="1">
              <a:lnSpc>
                <a:spcPct val="90000"/>
              </a:lnSpc>
              <a:spcAft>
                <a:spcPts val="0"/>
              </a:spcAft>
              <a:defRPr/>
            </a:pPr>
            <a:r>
              <a:rPr lang="en-US" b="1" i="1" dirty="0">
                <a:solidFill>
                  <a:schemeClr val="tx1"/>
                </a:solidFill>
              </a:rPr>
              <a:t>we are</a:t>
            </a:r>
          </a:p>
          <a:p>
            <a:pPr eaLnBrk="1" fontAlgn="auto" hangingPunct="1">
              <a:lnSpc>
                <a:spcPct val="90000"/>
              </a:lnSpc>
              <a:spcAft>
                <a:spcPts val="0"/>
              </a:spcAft>
              <a:defRPr/>
            </a:pPr>
            <a:r>
              <a:rPr lang="en-US" b="1" i="1" dirty="0">
                <a:solidFill>
                  <a:schemeClr val="tx1"/>
                </a:solidFill>
              </a:rPr>
              <a:t>'Learning in the  Light of Christ’</a:t>
            </a:r>
          </a:p>
          <a:p>
            <a:pPr eaLnBrk="1" fontAlgn="auto" hangingPunct="1">
              <a:lnSpc>
                <a:spcPct val="90000"/>
              </a:lnSpc>
              <a:spcAft>
                <a:spcPts val="0"/>
              </a:spcAft>
              <a:defRPr/>
            </a:pPr>
            <a:endParaRPr lang="en-US" sz="2400" b="1" i="1" dirty="0">
              <a:solidFill>
                <a:schemeClr val="tx1"/>
              </a:solidFill>
            </a:endParaRPr>
          </a:p>
          <a:p>
            <a:pPr eaLnBrk="1" fontAlgn="auto" hangingPunct="1">
              <a:lnSpc>
                <a:spcPct val="90000"/>
              </a:lnSpc>
              <a:spcAft>
                <a:spcPts val="0"/>
              </a:spcAft>
              <a:defRPr/>
            </a:pPr>
            <a:r>
              <a:rPr lang="en-US" sz="2400" b="1" dirty="0">
                <a:solidFill>
                  <a:schemeClr val="tx1"/>
                </a:solidFill>
              </a:rPr>
              <a:t> </a:t>
            </a:r>
            <a:endParaRPr lang="en-US" sz="2400" dirty="0">
              <a:solidFill>
                <a:schemeClr val="tx1"/>
              </a:solidFill>
            </a:endParaRPr>
          </a:p>
          <a:p>
            <a:pPr indent="-228600" algn="l" eaLnBrk="1" fontAlgn="auto" hangingPunct="1">
              <a:lnSpc>
                <a:spcPct val="90000"/>
              </a:lnSpc>
              <a:spcAft>
                <a:spcPts val="0"/>
              </a:spcAft>
              <a:buFont typeface="Arial" panose="020B0604020202020204" pitchFamily="34" charset="0"/>
              <a:buChar char="•"/>
              <a:defRPr/>
            </a:pPr>
            <a:endParaRPr lang="en-US" sz="1700" dirty="0">
              <a:solidFill>
                <a:schemeClr val="tx1"/>
              </a:solidFill>
            </a:endParaRPr>
          </a:p>
        </p:txBody>
      </p:sp>
      <p:pic>
        <p:nvPicPr>
          <p:cNvPr id="2052" name="Picture 3"/>
          <p:cNvPicPr>
            <a:picLocks noChangeAspect="1" noChangeArrowheads="1"/>
          </p:cNvPicPr>
          <p:nvPr/>
        </p:nvPicPr>
        <p:blipFill>
          <a:blip r:embed="rId2" cstate="print"/>
          <a:stretch>
            <a:fillRect/>
          </a:stretch>
        </p:blipFill>
        <p:spPr bwMode="auto">
          <a:xfrm>
            <a:off x="3687425" y="237512"/>
            <a:ext cx="1769149" cy="1967352"/>
          </a:xfrm>
          <a:prstGeom prst="rect">
            <a:avLst/>
          </a:prstGeom>
          <a:noFill/>
        </p:spPr>
      </p:pic>
    </p:spTree>
    <p:extLst>
      <p:ext uri="{BB962C8B-B14F-4D97-AF65-F5344CB8AC3E}">
        <p14:creationId xmlns:p14="http://schemas.microsoft.com/office/powerpoint/2010/main" val="1104611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44824"/>
            <a:ext cx="8229600" cy="1143000"/>
          </a:xfrm>
        </p:spPr>
        <p:txBody>
          <a:bodyPr/>
          <a:lstStyle/>
          <a:p>
            <a:r>
              <a:rPr lang="en-GB" dirty="0"/>
              <a:t>Thank you.</a:t>
            </a:r>
            <a:br>
              <a:rPr lang="en-GB" dirty="0"/>
            </a:br>
            <a:r>
              <a:rPr lang="en-GB" dirty="0"/>
              <a:t/>
            </a:r>
            <a:br>
              <a:rPr lang="en-GB" dirty="0"/>
            </a:br>
            <a:r>
              <a:rPr lang="en-GB" dirty="0"/>
              <a:t>The Year </a:t>
            </a:r>
            <a:r>
              <a:rPr lang="en-GB" dirty="0" smtClean="0"/>
              <a:t>4 </a:t>
            </a:r>
            <a:r>
              <a:rPr lang="en-GB" dirty="0"/>
              <a:t>team and I look forward to working with you.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3346177D-ADC4-4968-B747-5CFCD390B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extBox 3"/>
          <p:cNvSpPr txBox="1">
            <a:spLocks noChangeArrowheads="1"/>
          </p:cNvSpPr>
          <p:nvPr/>
        </p:nvSpPr>
        <p:spPr bwMode="auto">
          <a:xfrm>
            <a:off x="4268024" y="1479507"/>
            <a:ext cx="4316172" cy="1667569"/>
          </a:xfrm>
          <a:prstGeom prst="rect">
            <a:avLst/>
          </a:prstGeom>
        </p:spPr>
        <p:txBody>
          <a:bodyPr vert="horz" lIns="91440" tIns="45720" rIns="91440" bIns="45720" rtlCol="0" anchor="b">
            <a:normAutofit fontScale="85000" lnSpcReduction="20000"/>
          </a:bodyPr>
          <a:lstStyle/>
          <a:p>
            <a:pPr algn="ctr">
              <a:lnSpc>
                <a:spcPct val="90000"/>
              </a:lnSpc>
              <a:spcAft>
                <a:spcPts val="600"/>
              </a:spcAft>
            </a:pPr>
            <a:r>
              <a:rPr lang="en-US" sz="3200" kern="1200" dirty="0">
                <a:solidFill>
                  <a:schemeClr val="tx1"/>
                </a:solidFill>
                <a:latin typeface="+mj-lt"/>
                <a:ea typeface="+mj-ea"/>
                <a:cs typeface="+mj-cs"/>
              </a:rPr>
              <a:t>Welcome to </a:t>
            </a:r>
            <a:r>
              <a:rPr lang="en-US" sz="3200" kern="1200" dirty="0" smtClean="0">
                <a:solidFill>
                  <a:schemeClr val="tx1"/>
                </a:solidFill>
                <a:latin typeface="+mj-lt"/>
                <a:ea typeface="+mj-ea"/>
                <a:cs typeface="+mj-cs"/>
              </a:rPr>
              <a:t>Year 4</a:t>
            </a:r>
            <a:endParaRPr lang="en-US" sz="3200" kern="1200" dirty="0">
              <a:solidFill>
                <a:schemeClr val="tx1"/>
              </a:solidFill>
              <a:highlight>
                <a:srgbClr val="FFFF00"/>
              </a:highlight>
              <a:latin typeface="+mj-lt"/>
              <a:ea typeface="+mj-ea"/>
              <a:cs typeface="+mj-cs"/>
            </a:endParaRPr>
          </a:p>
          <a:p>
            <a:pPr algn="ctr">
              <a:lnSpc>
                <a:spcPct val="90000"/>
              </a:lnSpc>
              <a:spcAft>
                <a:spcPts val="600"/>
              </a:spcAft>
            </a:pPr>
            <a:endParaRPr lang="en-US" sz="3200" kern="1200" dirty="0">
              <a:solidFill>
                <a:schemeClr val="tx1"/>
              </a:solidFill>
              <a:latin typeface="+mj-lt"/>
              <a:ea typeface="+mj-ea"/>
              <a:cs typeface="+mj-cs"/>
            </a:endParaRPr>
          </a:p>
          <a:p>
            <a:pPr algn="ctr">
              <a:lnSpc>
                <a:spcPct val="90000"/>
              </a:lnSpc>
              <a:spcAft>
                <a:spcPts val="600"/>
              </a:spcAft>
            </a:pPr>
            <a:r>
              <a:rPr lang="en-US" sz="3200" kern="1200" dirty="0">
                <a:solidFill>
                  <a:schemeClr val="tx1"/>
                </a:solidFill>
                <a:latin typeface="+mj-lt"/>
                <a:ea typeface="+mj-ea"/>
                <a:cs typeface="+mj-cs"/>
              </a:rPr>
              <a:t>Class Teacher</a:t>
            </a:r>
            <a:r>
              <a:rPr lang="en-US" sz="3200" kern="1200" dirty="0" smtClean="0">
                <a:solidFill>
                  <a:schemeClr val="tx1"/>
                </a:solidFill>
                <a:latin typeface="+mj-lt"/>
                <a:ea typeface="+mj-ea"/>
                <a:cs typeface="+mj-cs"/>
              </a:rPr>
              <a:t>:</a:t>
            </a:r>
          </a:p>
          <a:p>
            <a:pPr algn="ctr">
              <a:lnSpc>
                <a:spcPct val="90000"/>
              </a:lnSpc>
              <a:spcAft>
                <a:spcPts val="600"/>
              </a:spcAft>
            </a:pPr>
            <a:r>
              <a:rPr lang="en-US" sz="3200" dirty="0" err="1" smtClean="0">
                <a:latin typeface="+mj-lt"/>
                <a:ea typeface="+mj-ea"/>
                <a:cs typeface="+mj-cs"/>
              </a:rPr>
              <a:t>Ms</a:t>
            </a:r>
            <a:r>
              <a:rPr lang="en-US" sz="3200" dirty="0" smtClean="0">
                <a:latin typeface="+mj-lt"/>
                <a:ea typeface="+mj-ea"/>
                <a:cs typeface="+mj-cs"/>
              </a:rPr>
              <a:t> Rita Varga</a:t>
            </a:r>
            <a:endParaRPr lang="en-US" sz="3200" kern="1200" dirty="0">
              <a:solidFill>
                <a:schemeClr val="tx1"/>
              </a:solidFill>
              <a:latin typeface="+mj-lt"/>
              <a:ea typeface="+mj-ea"/>
              <a:cs typeface="+mj-cs"/>
            </a:endParaRPr>
          </a:p>
          <a:p>
            <a:pPr>
              <a:lnSpc>
                <a:spcPct val="90000"/>
              </a:lnSpc>
              <a:spcAft>
                <a:spcPts val="600"/>
              </a:spcAft>
            </a:pPr>
            <a:endParaRPr lang="en-US" sz="3200" kern="1200" dirty="0">
              <a:solidFill>
                <a:schemeClr val="tx1"/>
              </a:solidFill>
              <a:latin typeface="+mj-lt"/>
              <a:ea typeface="+mj-ea"/>
              <a:cs typeface="+mj-cs"/>
            </a:endParaRPr>
          </a:p>
          <a:p>
            <a:pPr>
              <a:lnSpc>
                <a:spcPct val="90000"/>
              </a:lnSpc>
              <a:spcAft>
                <a:spcPts val="600"/>
              </a:spcAft>
            </a:pPr>
            <a:endParaRPr lang="en-US" sz="3200" kern="1200" dirty="0">
              <a:solidFill>
                <a:schemeClr val="tx1"/>
              </a:solidFill>
              <a:latin typeface="+mj-lt"/>
              <a:ea typeface="+mj-ea"/>
              <a:cs typeface="+mj-cs"/>
            </a:endParaRPr>
          </a:p>
        </p:txBody>
      </p:sp>
      <p:pic>
        <p:nvPicPr>
          <p:cNvPr id="3076" name="Picture 4"/>
          <p:cNvPicPr>
            <a:picLocks noChangeAspect="1" noChangeArrowheads="1"/>
          </p:cNvPicPr>
          <p:nvPr/>
        </p:nvPicPr>
        <p:blipFill>
          <a:blip r:embed="rId3" cstate="print"/>
          <a:stretch>
            <a:fillRect/>
          </a:stretch>
        </p:blipFill>
        <p:spPr bwMode="auto">
          <a:xfrm>
            <a:off x="801097" y="1596743"/>
            <a:ext cx="2907124" cy="3232818"/>
          </a:xfrm>
          <a:prstGeom prst="rect">
            <a:avLst/>
          </a:prstGeom>
          <a:noFill/>
        </p:spPr>
      </p:pic>
      <p:sp>
        <p:nvSpPr>
          <p:cNvPr id="6" name="TextBox 5"/>
          <p:cNvSpPr txBox="1"/>
          <p:nvPr/>
        </p:nvSpPr>
        <p:spPr>
          <a:xfrm>
            <a:off x="4057305" y="2417716"/>
            <a:ext cx="4316172" cy="3197464"/>
          </a:xfrm>
          <a:prstGeom prst="rect">
            <a:avLst/>
          </a:prstGeom>
        </p:spPr>
        <p:txBody>
          <a:bodyPr vert="horz" lIns="91440" tIns="45720" rIns="91440" bIns="45720" rtlCol="0" anchor="t">
            <a:normAutofit/>
          </a:bodyPr>
          <a:lstStyle/>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algn="ctr" fontAlgn="auto">
              <a:lnSpc>
                <a:spcPct val="90000"/>
              </a:lnSpc>
              <a:spcBef>
                <a:spcPts val="0"/>
              </a:spcBef>
              <a:spcAft>
                <a:spcPts val="600"/>
              </a:spcAft>
              <a:defRPr/>
            </a:pPr>
            <a:r>
              <a:rPr lang="en-US" sz="2800" dirty="0">
                <a:latin typeface="+mn-lt"/>
                <a:cs typeface="+mn-cs"/>
              </a:rPr>
              <a:t>Working in Year </a:t>
            </a:r>
            <a:r>
              <a:rPr lang="en-US" sz="2800" dirty="0" smtClean="0">
                <a:latin typeface="+mn-lt"/>
                <a:cs typeface="+mn-cs"/>
              </a:rPr>
              <a:t>4 will </a:t>
            </a:r>
            <a:r>
              <a:rPr lang="en-US" sz="2800" dirty="0">
                <a:latin typeface="+mn-lt"/>
                <a:cs typeface="+mn-cs"/>
              </a:rPr>
              <a:t>be</a:t>
            </a:r>
            <a:r>
              <a:rPr lang="en-US" sz="2800" dirty="0" smtClean="0">
                <a:latin typeface="+mn-lt"/>
                <a:cs typeface="+mn-cs"/>
              </a:rPr>
              <a:t>:</a:t>
            </a:r>
          </a:p>
          <a:p>
            <a:pPr algn="ctr" fontAlgn="auto">
              <a:lnSpc>
                <a:spcPct val="90000"/>
              </a:lnSpc>
              <a:spcBef>
                <a:spcPts val="0"/>
              </a:spcBef>
              <a:spcAft>
                <a:spcPts val="600"/>
              </a:spcAft>
              <a:defRPr/>
            </a:pPr>
            <a:r>
              <a:rPr lang="en-US" sz="2800" dirty="0" err="1" smtClean="0">
                <a:latin typeface="+mn-lt"/>
                <a:cs typeface="+mn-cs"/>
              </a:rPr>
              <a:t>Mrs</a:t>
            </a:r>
            <a:r>
              <a:rPr lang="en-US" sz="2800" dirty="0" smtClean="0">
                <a:latin typeface="+mn-lt"/>
                <a:cs typeface="+mn-cs"/>
              </a:rPr>
              <a:t> Sowden</a:t>
            </a:r>
          </a:p>
          <a:p>
            <a:pPr algn="ctr" fontAlgn="auto">
              <a:lnSpc>
                <a:spcPct val="90000"/>
              </a:lnSpc>
              <a:spcBef>
                <a:spcPts val="0"/>
              </a:spcBef>
              <a:spcAft>
                <a:spcPts val="600"/>
              </a:spcAft>
              <a:defRPr/>
            </a:pPr>
            <a:r>
              <a:rPr lang="en-US" sz="2800" dirty="0" err="1" smtClean="0">
                <a:latin typeface="+mn-lt"/>
                <a:cs typeface="+mn-cs"/>
              </a:rPr>
              <a:t>Mrs</a:t>
            </a:r>
            <a:r>
              <a:rPr lang="en-US" sz="2800" dirty="0" smtClean="0">
                <a:latin typeface="+mn-lt"/>
                <a:cs typeface="+mn-cs"/>
              </a:rPr>
              <a:t> </a:t>
            </a:r>
            <a:r>
              <a:rPr lang="en-US" sz="2800" dirty="0" err="1" smtClean="0">
                <a:latin typeface="+mn-lt"/>
                <a:cs typeface="+mn-cs"/>
              </a:rPr>
              <a:t>Heymoz</a:t>
            </a:r>
            <a:endParaRPr lang="en-US" sz="2800" dirty="0" smtClean="0">
              <a:latin typeface="+mn-lt"/>
              <a:cs typeface="+mn-cs"/>
            </a:endParaRPr>
          </a:p>
          <a:p>
            <a:pPr algn="ctr" fontAlgn="auto">
              <a:lnSpc>
                <a:spcPct val="90000"/>
              </a:lnSpc>
              <a:spcBef>
                <a:spcPts val="0"/>
              </a:spcBef>
              <a:spcAft>
                <a:spcPts val="600"/>
              </a:spcAft>
              <a:defRPr/>
            </a:pPr>
            <a:r>
              <a:rPr lang="en-US" sz="2800" dirty="0" err="1" smtClean="0">
                <a:latin typeface="+mn-lt"/>
                <a:cs typeface="+mn-cs"/>
              </a:rPr>
              <a:t>Mrs</a:t>
            </a:r>
            <a:r>
              <a:rPr lang="en-US" sz="2800" dirty="0" smtClean="0">
                <a:latin typeface="+mn-lt"/>
                <a:cs typeface="+mn-cs"/>
              </a:rPr>
              <a:t> McDonald</a:t>
            </a:r>
            <a:endParaRPr lang="en-US" sz="2800" dirty="0">
              <a:latin typeface="+mn-lt"/>
              <a:cs typeface="+mn-cs"/>
            </a:endParaRPr>
          </a:p>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marL="571500"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p:txBody>
      </p:sp>
      <p:sp>
        <p:nvSpPr>
          <p:cNvPr id="3083" name="Rectangle 3082">
            <a:extLst>
              <a:ext uri="{FF2B5EF4-FFF2-40B4-BE49-F238E27FC236}">
                <a16:creationId xmlns:a16="http://schemas.microsoft.com/office/drawing/2014/main" id="{0844A943-BF79-4FEA-ABB1-3BD54D236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6437CC72-F4A8-4DC3-AFAB-D22C482C8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13EFA6C3-82DC-4131-9929-2523E6FD0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5561733" y="89892"/>
            <a:ext cx="4362271" cy="1330839"/>
          </a:xfrm>
        </p:spPr>
        <p:txBody>
          <a:bodyPr vert="horz" lIns="91440" tIns="45720" rIns="91440" bIns="45720" rtlCol="0" anchor="ctr">
            <a:normAutofit/>
          </a:bodyPr>
          <a:lstStyle/>
          <a:p>
            <a:pPr algn="l" eaLnBrk="1" hangingPunct="1">
              <a:lnSpc>
                <a:spcPct val="90000"/>
              </a:lnSpc>
            </a:pPr>
            <a:r>
              <a:rPr lang="en-US" u="sng" kern="1200" dirty="0">
                <a:solidFill>
                  <a:schemeClr val="tx1"/>
                </a:solidFill>
                <a:latin typeface="+mj-lt"/>
                <a:ea typeface="+mj-ea"/>
                <a:cs typeface="+mj-cs"/>
              </a:rPr>
              <a:t>Expectations</a:t>
            </a:r>
          </a:p>
        </p:txBody>
      </p:sp>
      <p:sp>
        <p:nvSpPr>
          <p:cNvPr id="4107" name="Freeform: Shape 4106">
            <a:extLst>
              <a:ext uri="{FF2B5EF4-FFF2-40B4-BE49-F238E27FC236}">
                <a16:creationId xmlns:a16="http://schemas.microsoft.com/office/drawing/2014/main" id="{AEC9469E-14CA-4358-BABC-CBF836A614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65226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9" name="Freeform: Shape 4108">
            <a:extLst>
              <a:ext uri="{FF2B5EF4-FFF2-40B4-BE49-F238E27FC236}">
                <a16:creationId xmlns:a16="http://schemas.microsoft.com/office/drawing/2014/main" id="{048EB4C9-ACAF-4CCA-BA6E-9314431923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4314" y="6027658"/>
            <a:ext cx="5929686"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p:cNvPicPr>
            <a:picLocks noChangeAspect="1" noChangeArrowheads="1"/>
          </p:cNvPicPr>
          <p:nvPr/>
        </p:nvPicPr>
        <p:blipFill>
          <a:blip r:embed="rId3" cstate="print"/>
          <a:stretch>
            <a:fillRect/>
          </a:stretch>
        </p:blipFill>
        <p:spPr bwMode="auto">
          <a:xfrm>
            <a:off x="192508" y="1175590"/>
            <a:ext cx="3021806" cy="3360348"/>
          </a:xfrm>
          <a:prstGeom prst="rect">
            <a:avLst/>
          </a:prstGeom>
          <a:noFill/>
        </p:spPr>
      </p:pic>
      <p:sp>
        <p:nvSpPr>
          <p:cNvPr id="4099" name="TextBox 2"/>
          <p:cNvSpPr txBox="1">
            <a:spLocks noChangeArrowheads="1"/>
          </p:cNvSpPr>
          <p:nvPr/>
        </p:nvSpPr>
        <p:spPr bwMode="auto">
          <a:xfrm>
            <a:off x="2935549" y="1011739"/>
            <a:ext cx="5929686" cy="4162249"/>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altLang="en-US" sz="2200" dirty="0">
                <a:latin typeface="+mn-lt"/>
                <a:cs typeface="+mn-cs"/>
              </a:rPr>
              <a:t>Good attendance and punctuality</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Your child follows our mission values in class and around the school.</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Being good role models for the rest of the school.</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Taking on responsibilities.</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Representing the school outside in the community as true ambassadors. </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Completing home learning on time.</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Ensuring reading records are up to date and in class.</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Taking pride in their work and the presentation of their work</a:t>
            </a:r>
            <a:r>
              <a:rPr lang="en-US" altLang="en-US" sz="2200" dirty="0" smtClean="0">
                <a:latin typeface="+mn-lt"/>
                <a:cs typeface="+mn-cs"/>
              </a:rPr>
              <a:t>.</a:t>
            </a:r>
          </a:p>
          <a:p>
            <a:pPr marL="342900" indent="-228600">
              <a:lnSpc>
                <a:spcPct val="90000"/>
              </a:lnSpc>
              <a:spcAft>
                <a:spcPts val="600"/>
              </a:spcAft>
              <a:buFont typeface="Arial" panose="020B0604020202020204" pitchFamily="34" charset="0"/>
              <a:buChar char="•"/>
            </a:pPr>
            <a:r>
              <a:rPr lang="en-US" sz="2200" dirty="0" smtClean="0">
                <a:latin typeface="+mn-lt"/>
                <a:cs typeface="+mn-cs"/>
              </a:rPr>
              <a:t>Manage their learning independently, including allocating time; following sequence </a:t>
            </a:r>
            <a:r>
              <a:rPr lang="en-US" sz="2200" smtClean="0">
                <a:latin typeface="+mn-lt"/>
                <a:cs typeface="+mn-cs"/>
              </a:rPr>
              <a:t>of instructions; </a:t>
            </a:r>
            <a:r>
              <a:rPr lang="en-US" sz="2200" dirty="0" smtClean="0">
                <a:latin typeface="+mn-lt"/>
                <a:cs typeface="+mn-cs"/>
              </a:rPr>
              <a:t>editing their work </a:t>
            </a:r>
            <a:r>
              <a:rPr lang="en-US" sz="2200" smtClean="0">
                <a:latin typeface="+mn-lt"/>
                <a:cs typeface="+mn-cs"/>
              </a:rPr>
              <a:t>against criteria.</a:t>
            </a:r>
            <a:endParaRPr lang="en-US" sz="2200" dirty="0">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A43136-1A97-444C-A362-326FF3C41551}"/>
              </a:ext>
            </a:extLst>
          </p:cNvPr>
          <p:cNvSpPr>
            <a:spLocks noGrp="1"/>
          </p:cNvSpPr>
          <p:nvPr>
            <p:ph type="title"/>
          </p:nvPr>
        </p:nvSpPr>
        <p:spPr>
          <a:xfrm>
            <a:off x="628650" y="365125"/>
            <a:ext cx="4168866" cy="1325563"/>
          </a:xfrm>
        </p:spPr>
        <p:txBody>
          <a:bodyPr vert="horz" lIns="91440" tIns="45720" rIns="91440" bIns="45720" rtlCol="0" anchor="ctr">
            <a:normAutofit/>
          </a:bodyPr>
          <a:lstStyle/>
          <a:p>
            <a:pPr algn="l" eaLnBrk="1" hangingPunct="1">
              <a:lnSpc>
                <a:spcPct val="90000"/>
              </a:lnSpc>
            </a:pPr>
            <a:r>
              <a:rPr lang="en-US" kern="1200">
                <a:solidFill>
                  <a:schemeClr val="tx1"/>
                </a:solidFill>
                <a:latin typeface="+mj-lt"/>
                <a:ea typeface="+mj-ea"/>
                <a:cs typeface="+mj-cs"/>
              </a:rPr>
              <a:t>Attendance</a:t>
            </a:r>
          </a:p>
        </p:txBody>
      </p:sp>
      <p:sp>
        <p:nvSpPr>
          <p:cNvPr id="11" name="Freeform: Shape 10">
            <a:extLst>
              <a:ext uri="{FF2B5EF4-FFF2-40B4-BE49-F238E27FC236}">
                <a16:creationId xmlns:a16="http://schemas.microsoft.com/office/drawing/2014/main"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2">
            <a:extLst>
              <a:ext uri="{FF2B5EF4-FFF2-40B4-BE49-F238E27FC236}">
                <a16:creationId xmlns:a16="http://schemas.microsoft.com/office/drawing/2014/main"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Block Arc 14">
            <a:extLst>
              <a:ext uri="{FF2B5EF4-FFF2-40B4-BE49-F238E27FC236}">
                <a16:creationId xmlns:a16="http://schemas.microsoft.com/office/drawing/2014/main"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Arc 22">
            <a:extLst>
              <a:ext uri="{FF2B5EF4-FFF2-40B4-BE49-F238E27FC236}">
                <a16:creationId xmlns:a16="http://schemas.microsoft.com/office/drawing/2014/main"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TextBox 3">
            <a:extLst>
              <a:ext uri="{FF2B5EF4-FFF2-40B4-BE49-F238E27FC236}">
                <a16:creationId xmlns:a16="http://schemas.microsoft.com/office/drawing/2014/main" id="{5F7D79AC-E7BC-4D8B-8469-4B4DC26F56B5}"/>
              </a:ext>
            </a:extLst>
          </p:cNvPr>
          <p:cNvGraphicFramePr/>
          <p:nvPr>
            <p:extLst>
              <p:ext uri="{D42A27DB-BD31-4B8C-83A1-F6EECF244321}">
                <p14:modId xmlns:p14="http://schemas.microsoft.com/office/powerpoint/2010/main" val="931979230"/>
              </p:ext>
            </p:extLst>
          </p:nvPr>
        </p:nvGraphicFramePr>
        <p:xfrm>
          <a:off x="628649" y="1825625"/>
          <a:ext cx="5386677"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290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850" y="765175"/>
            <a:ext cx="8496300" cy="5262979"/>
          </a:xfrm>
          <a:prstGeom prst="rect">
            <a:avLst/>
          </a:prstGeom>
          <a:noFill/>
        </p:spPr>
        <p:txBody>
          <a:bodyPr>
            <a:spAutoFit/>
          </a:bodyPr>
          <a:lstStyle/>
          <a:p>
            <a:pPr fontAlgn="auto">
              <a:spcBef>
                <a:spcPts val="0"/>
              </a:spcBef>
              <a:spcAft>
                <a:spcPts val="0"/>
              </a:spcAft>
              <a:defRPr/>
            </a:pPr>
            <a:r>
              <a:rPr lang="en-GB" sz="2800" dirty="0">
                <a:latin typeface="+mn-lt"/>
                <a:cs typeface="+mn-cs"/>
              </a:rPr>
              <a:t>What your child will need:</a:t>
            </a:r>
          </a:p>
          <a:p>
            <a:pPr fontAlgn="auto">
              <a:spcBef>
                <a:spcPts val="0"/>
              </a:spcBef>
              <a:spcAft>
                <a:spcPts val="0"/>
              </a:spcAft>
              <a:defRPr/>
            </a:pPr>
            <a:endParaRPr lang="en-GB" sz="2800" dirty="0">
              <a:latin typeface="+mn-lt"/>
              <a:cs typeface="+mn-cs"/>
            </a:endParaRPr>
          </a:p>
          <a:p>
            <a:pPr marL="285750" indent="-285750" fontAlgn="auto">
              <a:spcBef>
                <a:spcPts val="0"/>
              </a:spcBef>
              <a:spcAft>
                <a:spcPts val="0"/>
              </a:spcAft>
              <a:buFont typeface="Wingdings" panose="05000000000000000000" pitchFamily="2" charset="2"/>
              <a:buChar char="Ø"/>
              <a:defRPr/>
            </a:pPr>
            <a:r>
              <a:rPr lang="en-GB" sz="2800" b="1" dirty="0">
                <a:latin typeface="+mn-lt"/>
                <a:cs typeface="+mn-cs"/>
              </a:rPr>
              <a:t>Everyday</a:t>
            </a:r>
            <a:r>
              <a:rPr lang="en-GB" sz="2800" dirty="0">
                <a:latin typeface="+mn-lt"/>
                <a:cs typeface="+mn-cs"/>
              </a:rPr>
              <a:t> they should bring in their water bottle, reading book and reading record book.</a:t>
            </a:r>
          </a:p>
          <a:p>
            <a:pPr marL="285750" indent="-285750" fontAlgn="auto">
              <a:spcBef>
                <a:spcPts val="0"/>
              </a:spcBef>
              <a:spcAft>
                <a:spcPts val="0"/>
              </a:spcAft>
              <a:buFont typeface="Wingdings" panose="05000000000000000000" pitchFamily="2" charset="2"/>
              <a:buChar char="Ø"/>
              <a:defRPr/>
            </a:pPr>
            <a:r>
              <a:rPr lang="en-GB" sz="2800" dirty="0">
                <a:latin typeface="+mn-lt"/>
                <a:cs typeface="+mn-cs"/>
              </a:rPr>
              <a:t>Correspondence from parents to be emailed to the school office: </a:t>
            </a:r>
            <a:r>
              <a:rPr lang="en-GB" sz="2800" i="1" dirty="0">
                <a:highlight>
                  <a:srgbClr val="FFFF00"/>
                </a:highlight>
                <a:latin typeface="+mn-lt"/>
                <a:cs typeface="+mn-cs"/>
              </a:rPr>
              <a:t>admin@popepaul.herts.sch.uk</a:t>
            </a:r>
          </a:p>
          <a:p>
            <a:pPr marL="285750" indent="-285750" fontAlgn="auto">
              <a:spcBef>
                <a:spcPts val="0"/>
              </a:spcBef>
              <a:spcAft>
                <a:spcPts val="0"/>
              </a:spcAft>
              <a:buFont typeface="Wingdings" panose="05000000000000000000" pitchFamily="2" charset="2"/>
              <a:buChar char="Ø"/>
              <a:defRPr/>
            </a:pPr>
            <a:r>
              <a:rPr lang="en-GB" sz="2800" dirty="0">
                <a:latin typeface="+mn-lt"/>
                <a:cs typeface="+mn-cs"/>
              </a:rPr>
              <a:t>ALL clothing to be labelled including P.E. Kits/coats etc</a:t>
            </a:r>
          </a:p>
          <a:p>
            <a:pPr marL="285750" indent="-285750" fontAlgn="auto">
              <a:spcBef>
                <a:spcPts val="0"/>
              </a:spcBef>
              <a:spcAft>
                <a:spcPts val="0"/>
              </a:spcAft>
              <a:buFont typeface="Wingdings" panose="05000000000000000000" pitchFamily="2" charset="2"/>
              <a:buChar char="Ø"/>
              <a:defRPr/>
            </a:pPr>
            <a:r>
              <a:rPr lang="en-GB" sz="2800" dirty="0">
                <a:latin typeface="+mn-lt"/>
                <a:cs typeface="+mn-cs"/>
              </a:rPr>
              <a:t>Coats for Autumn weather/hats/caps  </a:t>
            </a:r>
          </a:p>
          <a:p>
            <a:pPr marL="285750" indent="-285750" fontAlgn="auto">
              <a:spcBef>
                <a:spcPts val="0"/>
              </a:spcBef>
              <a:spcAft>
                <a:spcPts val="0"/>
              </a:spcAft>
              <a:buFont typeface="Wingdings" panose="05000000000000000000" pitchFamily="2" charset="2"/>
              <a:buChar char="Ø"/>
              <a:defRPr/>
            </a:pPr>
            <a:r>
              <a:rPr lang="en-GB" sz="2800" dirty="0">
                <a:latin typeface="+mn-lt"/>
                <a:cs typeface="+mn-cs"/>
              </a:rPr>
              <a:t>Own pencil case with a </a:t>
            </a:r>
            <a:r>
              <a:rPr lang="en-GB" sz="2800" dirty="0" smtClean="0">
                <a:latin typeface="+mn-lt"/>
                <a:cs typeface="+mn-cs"/>
              </a:rPr>
              <a:t>Berol/ ink pen (blue) and pencils (colouring equipment) is allowed.</a:t>
            </a:r>
            <a:endParaRPr lang="en-GB" sz="2800" dirty="0">
              <a:latin typeface="+mn-lt"/>
              <a:cs typeface="+mn-cs"/>
            </a:endParaRPr>
          </a:p>
          <a:p>
            <a:pPr marL="285750" indent="-285750" fontAlgn="auto">
              <a:spcBef>
                <a:spcPts val="0"/>
              </a:spcBef>
              <a:spcAft>
                <a:spcPts val="0"/>
              </a:spcAft>
              <a:buFont typeface="Wingdings" panose="05000000000000000000" pitchFamily="2" charset="2"/>
              <a:buChar char="Ø"/>
              <a:defRPr/>
            </a:pPr>
            <a:endParaRPr lang="en-GB" sz="2800" dirty="0">
              <a:latin typeface="+mn-lt"/>
              <a:cs typeface="+mn-cs"/>
            </a:endParaRPr>
          </a:p>
          <a:p>
            <a:pPr fontAlgn="auto">
              <a:spcBef>
                <a:spcPts val="0"/>
              </a:spcBef>
              <a:spcAft>
                <a:spcPts val="0"/>
              </a:spcAft>
              <a:defRPr/>
            </a:pPr>
            <a:r>
              <a:rPr lang="en-GB" sz="2800" dirty="0">
                <a:latin typeface="+mn-lt"/>
                <a:cs typeface="+mn-cs"/>
              </a:rPr>
              <a:t> </a:t>
            </a:r>
            <a:endParaRPr lang="en-GB" dirty="0">
              <a:latin typeface="+mn-lt"/>
              <a:cs typeface="+mn-cs"/>
            </a:endParaRPr>
          </a:p>
        </p:txBody>
      </p:sp>
      <p:pic>
        <p:nvPicPr>
          <p:cNvPr id="5123" name="Picture 3"/>
          <p:cNvPicPr>
            <a:picLocks noChangeAspect="1" noChangeArrowheads="1"/>
          </p:cNvPicPr>
          <p:nvPr/>
        </p:nvPicPr>
        <p:blipFill>
          <a:blip r:embed="rId3" cstate="print"/>
          <a:srcRect/>
          <a:stretch>
            <a:fillRect/>
          </a:stretch>
        </p:blipFill>
        <p:spPr bwMode="auto">
          <a:xfrm>
            <a:off x="3779862" y="5405896"/>
            <a:ext cx="1584275" cy="1373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7872-3CA5-AE19-CEF0-06F5A4D1772A}"/>
              </a:ext>
            </a:extLst>
          </p:cNvPr>
          <p:cNvSpPr>
            <a:spLocks noGrp="1"/>
          </p:cNvSpPr>
          <p:nvPr>
            <p:ph type="title"/>
          </p:nvPr>
        </p:nvSpPr>
        <p:spPr/>
        <p:txBody>
          <a:bodyPr/>
          <a:lstStyle/>
          <a:p>
            <a:r>
              <a:rPr lang="en-GB" dirty="0"/>
              <a:t>Start of School Time Change</a:t>
            </a:r>
          </a:p>
        </p:txBody>
      </p:sp>
      <p:sp>
        <p:nvSpPr>
          <p:cNvPr id="4" name="TextBox 3">
            <a:extLst>
              <a:ext uri="{FF2B5EF4-FFF2-40B4-BE49-F238E27FC236}">
                <a16:creationId xmlns:a16="http://schemas.microsoft.com/office/drawing/2014/main" id="{0874503D-34E2-C0FD-0B89-784F31A933F6}"/>
              </a:ext>
            </a:extLst>
          </p:cNvPr>
          <p:cNvSpPr txBox="1"/>
          <p:nvPr/>
        </p:nvSpPr>
        <p:spPr>
          <a:xfrm>
            <a:off x="611560" y="1720840"/>
            <a:ext cx="8075240" cy="3046988"/>
          </a:xfrm>
          <a:prstGeom prst="rect">
            <a:avLst/>
          </a:prstGeom>
          <a:noFill/>
        </p:spPr>
        <p:txBody>
          <a:bodyPr wrap="square">
            <a:spAutoFit/>
          </a:bodyPr>
          <a:lstStyle/>
          <a:p>
            <a:pPr algn="ctr"/>
            <a:r>
              <a:rPr lang="en-GB" sz="2400" dirty="0"/>
              <a:t>In line with government </a:t>
            </a:r>
            <a:r>
              <a:rPr lang="en-GB" sz="2400" dirty="0" smtClean="0"/>
              <a:t>guidance, school </a:t>
            </a:r>
            <a:r>
              <a:rPr lang="en-GB" sz="2400" dirty="0"/>
              <a:t>will open from </a:t>
            </a:r>
            <a:r>
              <a:rPr lang="en-GB" sz="2400" b="1" u="sng" dirty="0"/>
              <a:t>8.40am</a:t>
            </a:r>
            <a:r>
              <a:rPr lang="en-GB" sz="2400" dirty="0"/>
              <a:t> but children will be expected to be in class by 8.45am ready for learning. This means that there will be a 5 minute soft start and learning will begin at </a:t>
            </a:r>
            <a:r>
              <a:rPr lang="en-GB" sz="2400" b="1" u="sng" dirty="0"/>
              <a:t>8.45am</a:t>
            </a:r>
            <a:r>
              <a:rPr lang="en-GB" sz="2400" dirty="0"/>
              <a:t>. </a:t>
            </a:r>
            <a:endParaRPr lang="en-GB" sz="2400" dirty="0" smtClean="0"/>
          </a:p>
          <a:p>
            <a:pPr algn="ctr"/>
            <a:endParaRPr lang="en-GB" sz="2400" dirty="0"/>
          </a:p>
          <a:p>
            <a:pPr algn="ctr"/>
            <a:r>
              <a:rPr lang="en-GB" sz="2400" dirty="0"/>
              <a:t>Please ensure that your child arrives in school on time and </a:t>
            </a:r>
            <a:r>
              <a:rPr lang="en-GB" sz="2400" dirty="0" smtClean="0"/>
              <a:t>is ready </a:t>
            </a:r>
            <a:r>
              <a:rPr lang="en-GB" sz="2400" dirty="0"/>
              <a:t>for their learning. </a:t>
            </a:r>
          </a:p>
          <a:p>
            <a:pPr algn="ctr"/>
            <a:r>
              <a:rPr lang="en-GB" sz="2400" b="1" dirty="0"/>
              <a:t>School will finish as before at 3.15 pm</a:t>
            </a:r>
            <a:r>
              <a:rPr lang="en-GB" sz="2400" dirty="0"/>
              <a:t>.</a:t>
            </a:r>
          </a:p>
        </p:txBody>
      </p:sp>
    </p:spTree>
    <p:extLst>
      <p:ext uri="{BB962C8B-B14F-4D97-AF65-F5344CB8AC3E}">
        <p14:creationId xmlns:p14="http://schemas.microsoft.com/office/powerpoint/2010/main" val="990181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sers\Liz Humpage\AppData\Local\Microsoft\Windows\Temporary Internet Files\Content.IE5\SV6YJITM\MP900442495[1].jpg"/>
          <p:cNvPicPr>
            <a:picLocks noChangeAspect="1" noChangeArrowheads="1"/>
          </p:cNvPicPr>
          <p:nvPr/>
        </p:nvPicPr>
        <p:blipFill>
          <a:blip r:embed="rId3" cstate="print"/>
          <a:srcRect/>
          <a:stretch>
            <a:fillRect/>
          </a:stretch>
        </p:blipFill>
        <p:spPr bwMode="auto">
          <a:xfrm>
            <a:off x="160684" y="176115"/>
            <a:ext cx="2015951" cy="1340045"/>
          </a:xfrm>
          <a:prstGeom prst="rect">
            <a:avLst/>
          </a:prstGeom>
          <a:noFill/>
          <a:ln w="9525">
            <a:noFill/>
            <a:miter lim="800000"/>
            <a:headEnd/>
            <a:tailEnd/>
          </a:ln>
        </p:spPr>
      </p:pic>
      <p:pic>
        <p:nvPicPr>
          <p:cNvPr id="6147" name="Picture 2" descr="C:\Users\Liz Humpage\AppData\Local\Microsoft\Windows\Temporary Internet Files\Content.IE5\XJUSAU8T\MC900130271[1].wmf"/>
          <p:cNvPicPr>
            <a:picLocks noChangeAspect="1" noChangeArrowheads="1"/>
          </p:cNvPicPr>
          <p:nvPr/>
        </p:nvPicPr>
        <p:blipFill>
          <a:blip r:embed="rId4" cstate="print"/>
          <a:srcRect/>
          <a:stretch>
            <a:fillRect/>
          </a:stretch>
        </p:blipFill>
        <p:spPr bwMode="auto">
          <a:xfrm>
            <a:off x="6981080" y="0"/>
            <a:ext cx="2015951" cy="1847499"/>
          </a:xfrm>
          <a:prstGeom prst="rect">
            <a:avLst/>
          </a:prstGeom>
          <a:noFill/>
          <a:ln w="9525">
            <a:noFill/>
            <a:miter lim="800000"/>
            <a:headEnd/>
            <a:tailEnd/>
          </a:ln>
        </p:spPr>
      </p:pic>
      <p:sp>
        <p:nvSpPr>
          <p:cNvPr id="3" name="TextBox 2"/>
          <p:cNvSpPr txBox="1"/>
          <p:nvPr/>
        </p:nvSpPr>
        <p:spPr>
          <a:xfrm>
            <a:off x="564430" y="1779624"/>
            <a:ext cx="8028855" cy="8063746"/>
          </a:xfrm>
          <a:prstGeom prst="rect">
            <a:avLst/>
          </a:prstGeom>
          <a:noFill/>
        </p:spPr>
        <p:txBody>
          <a:bodyPr wrap="square">
            <a:spAutoFit/>
          </a:bodyPr>
          <a:lstStyle/>
          <a:p>
            <a:pPr marL="114300">
              <a:lnSpc>
                <a:spcPct val="90000"/>
              </a:lnSpc>
              <a:spcBef>
                <a:spcPct val="20000"/>
              </a:spcBef>
              <a:defRPr/>
            </a:pPr>
            <a:r>
              <a:rPr lang="en-GB" sz="2800" dirty="0"/>
              <a:t>Year </a:t>
            </a:r>
            <a:r>
              <a:rPr lang="en-GB" sz="2800" dirty="0" smtClean="0"/>
              <a:t>4 </a:t>
            </a:r>
            <a:r>
              <a:rPr lang="en-GB" sz="2800" dirty="0"/>
              <a:t>Booklist</a:t>
            </a:r>
          </a:p>
          <a:p>
            <a:pPr marL="114300">
              <a:lnSpc>
                <a:spcPct val="90000"/>
              </a:lnSpc>
              <a:spcBef>
                <a:spcPct val="20000"/>
              </a:spcBef>
              <a:defRPr/>
            </a:pPr>
            <a:r>
              <a:rPr lang="en-GB" sz="2800" dirty="0">
                <a:hlinkClick r:id="rId5"/>
              </a:rPr>
              <a:t>https://www.booksfortopics.com</a:t>
            </a:r>
            <a:endParaRPr lang="en-GB" sz="2800" dirty="0"/>
          </a:p>
          <a:p>
            <a:pPr marL="114300">
              <a:lnSpc>
                <a:spcPct val="90000"/>
              </a:lnSpc>
              <a:spcBef>
                <a:spcPct val="20000"/>
              </a:spcBef>
              <a:defRPr/>
            </a:pPr>
            <a:r>
              <a:rPr lang="en-GB" sz="2800" dirty="0"/>
              <a:t>The Year </a:t>
            </a:r>
            <a:r>
              <a:rPr lang="en-GB" sz="2800" dirty="0" smtClean="0"/>
              <a:t>4 </a:t>
            </a:r>
            <a:r>
              <a:rPr lang="en-GB" sz="2800" dirty="0"/>
              <a:t>Maths Learner</a:t>
            </a:r>
          </a:p>
          <a:p>
            <a:pPr marL="114300">
              <a:lnSpc>
                <a:spcPct val="90000"/>
              </a:lnSpc>
              <a:spcBef>
                <a:spcPct val="20000"/>
              </a:spcBef>
              <a:defRPr/>
            </a:pPr>
            <a:r>
              <a:rPr lang="en-GB" sz="2800" dirty="0"/>
              <a:t>User names and passwords for our online learning </a:t>
            </a:r>
            <a:r>
              <a:rPr lang="en-GB" sz="2800" dirty="0" smtClean="0"/>
              <a:t>sites are coming home in the Reading record logs this week: </a:t>
            </a:r>
            <a:endParaRPr lang="en-GB" sz="2800" dirty="0"/>
          </a:p>
          <a:p>
            <a:pPr marL="114300">
              <a:lnSpc>
                <a:spcPct val="90000"/>
              </a:lnSpc>
              <a:spcBef>
                <a:spcPct val="20000"/>
              </a:spcBef>
              <a:defRPr/>
            </a:pPr>
            <a:r>
              <a:rPr lang="en-GB" sz="2800" dirty="0"/>
              <a:t>		</a:t>
            </a:r>
            <a:r>
              <a:rPr lang="en-GB" sz="2800" dirty="0" smtClean="0"/>
              <a:t>Spelling  </a:t>
            </a:r>
            <a:r>
              <a:rPr lang="en-GB" sz="2800" dirty="0"/>
              <a:t>- Spelling Shed	</a:t>
            </a:r>
          </a:p>
          <a:p>
            <a:pPr marL="114300">
              <a:lnSpc>
                <a:spcPct val="90000"/>
              </a:lnSpc>
              <a:spcBef>
                <a:spcPct val="20000"/>
              </a:spcBef>
              <a:defRPr/>
            </a:pPr>
            <a:r>
              <a:rPr lang="en-GB" sz="2800" dirty="0"/>
              <a:t>		Mathletics </a:t>
            </a:r>
          </a:p>
          <a:p>
            <a:pPr marL="114300">
              <a:lnSpc>
                <a:spcPct val="90000"/>
              </a:lnSpc>
              <a:spcBef>
                <a:spcPct val="20000"/>
              </a:spcBef>
              <a:defRPr/>
            </a:pPr>
            <a:r>
              <a:rPr lang="en-GB" sz="2800" dirty="0"/>
              <a:t>		Times tables </a:t>
            </a:r>
            <a:r>
              <a:rPr lang="en-GB" sz="2800" dirty="0" err="1" smtClean="0"/>
              <a:t>Rockstars</a:t>
            </a:r>
            <a:endParaRPr lang="en-GB" sz="2800" dirty="0" smtClean="0"/>
          </a:p>
          <a:p>
            <a:pPr marL="114300">
              <a:lnSpc>
                <a:spcPct val="90000"/>
              </a:lnSpc>
              <a:spcBef>
                <a:spcPct val="20000"/>
              </a:spcBef>
              <a:defRPr/>
            </a:pPr>
            <a:r>
              <a:rPr lang="en-GB" sz="2800" dirty="0" smtClean="0"/>
              <a:t>		Study Ladder</a:t>
            </a:r>
          </a:p>
          <a:p>
            <a:pPr marL="114300">
              <a:lnSpc>
                <a:spcPct val="90000"/>
              </a:lnSpc>
              <a:spcBef>
                <a:spcPct val="20000"/>
              </a:spcBef>
              <a:defRPr/>
            </a:pPr>
            <a:r>
              <a:rPr lang="en-GB" sz="2800" dirty="0" smtClean="0"/>
              <a:t>                 Reading-</a:t>
            </a:r>
            <a:r>
              <a:rPr lang="en-GB" sz="2800" dirty="0" err="1" smtClean="0"/>
              <a:t>ReadTheory</a:t>
            </a:r>
            <a:endParaRPr lang="en-GB" sz="2800" dirty="0"/>
          </a:p>
          <a:p>
            <a:pPr fontAlgn="auto">
              <a:spcBef>
                <a:spcPts val="0"/>
              </a:spcBef>
              <a:spcAft>
                <a:spcPts val="0"/>
              </a:spcAft>
              <a:defRPr/>
            </a:pPr>
            <a:r>
              <a:rPr lang="en-GB" sz="2800" dirty="0">
                <a:latin typeface="+mn-lt"/>
                <a:cs typeface="+mn-cs"/>
              </a:rPr>
              <a:t>		</a:t>
            </a:r>
          </a:p>
          <a:p>
            <a:pPr fontAlgn="auto">
              <a:spcBef>
                <a:spcPts val="0"/>
              </a:spcBef>
              <a:spcAft>
                <a:spcPts val="0"/>
              </a:spcAft>
              <a:defRPr/>
            </a:pPr>
            <a:r>
              <a:rPr lang="en-GB" sz="2800" dirty="0">
                <a:latin typeface="+mn-lt"/>
                <a:cs typeface="+mn-cs"/>
              </a:rPr>
              <a:t>		</a:t>
            </a: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p:txBody>
      </p:sp>
      <p:pic>
        <p:nvPicPr>
          <p:cNvPr id="6149" name="Picture 6"/>
          <p:cNvPicPr>
            <a:picLocks noChangeAspect="1" noChangeArrowheads="1"/>
          </p:cNvPicPr>
          <p:nvPr/>
        </p:nvPicPr>
        <p:blipFill>
          <a:blip r:embed="rId6" cstate="print"/>
          <a:srcRect/>
          <a:stretch>
            <a:fillRect/>
          </a:stretch>
        </p:blipFill>
        <p:spPr bwMode="auto">
          <a:xfrm>
            <a:off x="7975416" y="5735860"/>
            <a:ext cx="864096" cy="846362"/>
          </a:xfrm>
          <a:prstGeom prst="rect">
            <a:avLst/>
          </a:prstGeom>
          <a:noFill/>
          <a:ln w="9525">
            <a:noFill/>
            <a:miter lim="800000"/>
            <a:headEnd/>
            <a:tailEnd/>
          </a:ln>
        </p:spPr>
      </p:pic>
      <p:sp>
        <p:nvSpPr>
          <p:cNvPr id="6150" name="Title 3"/>
          <p:cNvSpPr>
            <a:spLocks noGrp="1"/>
          </p:cNvSpPr>
          <p:nvPr>
            <p:ph type="title"/>
          </p:nvPr>
        </p:nvSpPr>
        <p:spPr/>
        <p:txBody>
          <a:bodyPr/>
          <a:lstStyle/>
          <a:p>
            <a:pPr eaLnBrk="1" hangingPunct="1"/>
            <a:r>
              <a:rPr lang="en-GB" u="sng" dirty="0" smtClean="0"/>
              <a:t>Handouts </a:t>
            </a:r>
            <a:r>
              <a:rPr lang="en-GB" sz="2800" u="sng" dirty="0"/>
              <a:t>(</a:t>
            </a:r>
            <a:r>
              <a:rPr lang="en-GB" sz="2800" u="sng" dirty="0" smtClean="0"/>
              <a:t>on </a:t>
            </a:r>
            <a:r>
              <a:rPr lang="en-GB" sz="2800" u="sng" dirty="0" smtClean="0"/>
              <a:t>the </a:t>
            </a:r>
            <a:r>
              <a:rPr lang="en-GB" sz="2800" u="sng" dirty="0" smtClean="0"/>
              <a:t>Website)</a:t>
            </a:r>
            <a:endParaRPr lang="en-GB"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712E947-0734-45F9-9C4F-41114EC3A3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Title 1"/>
          <p:cNvSpPr>
            <a:spLocks noGrp="1"/>
          </p:cNvSpPr>
          <p:nvPr>
            <p:ph type="title"/>
          </p:nvPr>
        </p:nvSpPr>
        <p:spPr>
          <a:xfrm>
            <a:off x="852297" y="457201"/>
            <a:ext cx="4360680" cy="1556870"/>
          </a:xfrm>
        </p:spPr>
        <p:txBody>
          <a:bodyPr vert="horz" lIns="91440" tIns="45720" rIns="91440" bIns="45720" rtlCol="0" anchor="b">
            <a:normAutofit/>
          </a:bodyPr>
          <a:lstStyle/>
          <a:p>
            <a:pPr algn="l" eaLnBrk="1" hangingPunct="1">
              <a:lnSpc>
                <a:spcPct val="90000"/>
              </a:lnSpc>
            </a:pPr>
            <a:r>
              <a:rPr lang="en-US" sz="3500" u="sng"/>
              <a:t>Home Learning</a:t>
            </a:r>
          </a:p>
        </p:txBody>
      </p:sp>
      <p:sp>
        <p:nvSpPr>
          <p:cNvPr id="7172" name="TextBox 2"/>
          <p:cNvSpPr txBox="1">
            <a:spLocks noChangeArrowheads="1"/>
          </p:cNvSpPr>
          <p:nvPr/>
        </p:nvSpPr>
        <p:spPr bwMode="auto">
          <a:xfrm>
            <a:off x="329960" y="2407317"/>
            <a:ext cx="5362577" cy="360023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ltLang="en-US" sz="2000" dirty="0">
                <a:latin typeface="+mn-lt"/>
                <a:cs typeface="+mn-cs"/>
              </a:rPr>
              <a:t>Home Learning is set on the Year </a:t>
            </a:r>
            <a:r>
              <a:rPr lang="en-US" altLang="en-US" sz="2000" dirty="0" smtClean="0">
                <a:latin typeface="+mn-lt"/>
                <a:cs typeface="+mn-cs"/>
              </a:rPr>
              <a:t>4 </a:t>
            </a:r>
            <a:r>
              <a:rPr lang="en-US" altLang="en-US" sz="2000" dirty="0">
                <a:latin typeface="+mn-lt"/>
                <a:cs typeface="+mn-cs"/>
              </a:rPr>
              <a:t>Class Blog on a </a:t>
            </a:r>
            <a:r>
              <a:rPr lang="en-US" altLang="en-US" sz="2000" u="sng" dirty="0">
                <a:latin typeface="+mn-lt"/>
                <a:cs typeface="+mn-cs"/>
              </a:rPr>
              <a:t>Friday</a:t>
            </a:r>
            <a:r>
              <a:rPr lang="en-US" altLang="en-US" sz="2000" dirty="0">
                <a:latin typeface="+mn-lt"/>
                <a:cs typeface="+mn-cs"/>
              </a:rPr>
              <a:t> and is due to be completed by the following </a:t>
            </a:r>
            <a:r>
              <a:rPr lang="en-US" altLang="en-US" sz="2000" u="sng" dirty="0" smtClean="0">
                <a:latin typeface="+mn-lt"/>
                <a:cs typeface="+mn-cs"/>
              </a:rPr>
              <a:t>Tuesday</a:t>
            </a:r>
            <a:r>
              <a:rPr lang="en-US" altLang="en-US" sz="2000" u="sng" dirty="0">
                <a:latin typeface="+mn-lt"/>
                <a:cs typeface="+mn-cs"/>
              </a:rPr>
              <a:t>.</a:t>
            </a:r>
          </a:p>
          <a:p>
            <a:pPr indent="-228600">
              <a:lnSpc>
                <a:spcPct val="90000"/>
              </a:lnSpc>
              <a:spcAft>
                <a:spcPts val="600"/>
              </a:spcAft>
              <a:buFont typeface="Arial" panose="020B0604020202020204" pitchFamily="34" charset="0"/>
              <a:buChar char="•"/>
            </a:pPr>
            <a:r>
              <a:rPr lang="en-US" altLang="en-US" b="1" u="sng" dirty="0"/>
              <a:t>Weekly Spellings </a:t>
            </a:r>
            <a:r>
              <a:rPr lang="en-US" altLang="en-US" dirty="0"/>
              <a:t>– Spelling dictation on Fridays and consolidation via the Home Learning</a:t>
            </a:r>
          </a:p>
          <a:p>
            <a:pPr indent="-228600">
              <a:lnSpc>
                <a:spcPct val="90000"/>
              </a:lnSpc>
              <a:spcAft>
                <a:spcPts val="600"/>
              </a:spcAft>
              <a:buFont typeface="Arial" panose="020B0604020202020204" pitchFamily="34" charset="0"/>
              <a:buChar char="•"/>
            </a:pPr>
            <a:r>
              <a:rPr lang="en-US" altLang="en-US" sz="2000" b="1" u="sng" dirty="0">
                <a:latin typeface="+mn-lt"/>
                <a:cs typeface="+mn-cs"/>
              </a:rPr>
              <a:t>Reading</a:t>
            </a:r>
            <a:r>
              <a:rPr lang="en-US" altLang="en-US" sz="2000" dirty="0">
                <a:latin typeface="+mn-lt"/>
                <a:cs typeface="+mn-cs"/>
              </a:rPr>
              <a:t> – 5 - 10 minutes per </a:t>
            </a:r>
            <a:r>
              <a:rPr lang="en-US" altLang="en-US" sz="2000" dirty="0" smtClean="0">
                <a:latin typeface="+mn-lt"/>
                <a:cs typeface="+mn-cs"/>
              </a:rPr>
              <a:t>day; children to independently update their logs and present them on Wednesdays.</a:t>
            </a:r>
            <a:endParaRPr lang="en-US" altLang="en-US" sz="2000" dirty="0">
              <a:latin typeface="+mn-lt"/>
              <a:cs typeface="+mn-cs"/>
            </a:endParaRPr>
          </a:p>
          <a:p>
            <a:pPr indent="-228600">
              <a:lnSpc>
                <a:spcPct val="90000"/>
              </a:lnSpc>
              <a:spcAft>
                <a:spcPts val="600"/>
              </a:spcAft>
              <a:buFont typeface="Arial" panose="020B0604020202020204" pitchFamily="34" charset="0"/>
              <a:buChar char="•"/>
            </a:pPr>
            <a:r>
              <a:rPr lang="en-US" altLang="en-US" sz="2000" b="1" u="sng" dirty="0" err="1" smtClean="0">
                <a:latin typeface="+mn-lt"/>
                <a:cs typeface="+mn-cs"/>
              </a:rPr>
              <a:t>Maths</a:t>
            </a:r>
            <a:r>
              <a:rPr lang="en-US" altLang="en-US" sz="2000" b="1" u="sng" dirty="0" smtClean="0">
                <a:latin typeface="+mn-lt"/>
                <a:cs typeface="+mn-cs"/>
              </a:rPr>
              <a:t>/ English </a:t>
            </a:r>
            <a:r>
              <a:rPr lang="en-US" altLang="en-US" sz="2000" b="1" dirty="0">
                <a:latin typeface="+mn-lt"/>
                <a:cs typeface="+mn-cs"/>
              </a:rPr>
              <a:t>– </a:t>
            </a:r>
            <a:r>
              <a:rPr lang="en-US" altLang="en-US" sz="2000" b="1" dirty="0" err="1" smtClean="0">
                <a:latin typeface="+mn-lt"/>
                <a:cs typeface="+mn-cs"/>
              </a:rPr>
              <a:t>Mathletics</a:t>
            </a:r>
            <a:r>
              <a:rPr lang="en-US" altLang="en-US" sz="2000" b="1" dirty="0" smtClean="0">
                <a:latin typeface="+mn-lt"/>
                <a:cs typeface="+mn-cs"/>
              </a:rPr>
              <a:t> or Study Ladder </a:t>
            </a:r>
            <a:r>
              <a:rPr lang="en-US" altLang="en-US" sz="2000" b="1" dirty="0">
                <a:latin typeface="+mn-lt"/>
                <a:cs typeface="+mn-cs"/>
              </a:rPr>
              <a:t>and Times tables </a:t>
            </a:r>
            <a:r>
              <a:rPr lang="en-US" altLang="en-US" sz="2000" b="1" dirty="0" err="1" smtClean="0">
                <a:latin typeface="+mn-lt"/>
                <a:cs typeface="+mn-cs"/>
              </a:rPr>
              <a:t>Rockstars</a:t>
            </a:r>
            <a:endParaRPr lang="en-US" altLang="en-US" sz="2000" b="1" dirty="0">
              <a:latin typeface="+mn-lt"/>
              <a:cs typeface="+mn-cs"/>
            </a:endParaRPr>
          </a:p>
          <a:p>
            <a:pPr>
              <a:lnSpc>
                <a:spcPct val="90000"/>
              </a:lnSpc>
              <a:spcAft>
                <a:spcPts val="600"/>
              </a:spcAft>
            </a:pPr>
            <a:endParaRPr lang="en-US" altLang="en-US" sz="1700" dirty="0">
              <a:latin typeface="+mn-lt"/>
              <a:cs typeface="+mn-cs"/>
            </a:endParaRPr>
          </a:p>
        </p:txBody>
      </p:sp>
      <p:pic>
        <p:nvPicPr>
          <p:cNvPr id="7173" name="Picture 2" descr="C:\Users\Liz Humpage\AppData\Local\Microsoft\Windows\Temporary Internet Files\Content.IE5\H13K41BM\MC900157235[1].wmf"/>
          <p:cNvPicPr>
            <a:picLocks noChangeAspect="1" noChangeArrowheads="1"/>
          </p:cNvPicPr>
          <p:nvPr/>
        </p:nvPicPr>
        <p:blipFill>
          <a:blip r:embed="rId3" cstate="print"/>
          <a:stretch>
            <a:fillRect/>
          </a:stretch>
        </p:blipFill>
        <p:spPr bwMode="auto">
          <a:xfrm>
            <a:off x="5799140" y="799365"/>
            <a:ext cx="2706020" cy="2210153"/>
          </a:xfrm>
          <a:prstGeom prst="rect">
            <a:avLst/>
          </a:prstGeom>
          <a:noFill/>
        </p:spPr>
      </p:pic>
      <p:pic>
        <p:nvPicPr>
          <p:cNvPr id="7170" name="Picture 6"/>
          <p:cNvPicPr>
            <a:picLocks noChangeAspect="1" noChangeArrowheads="1"/>
          </p:cNvPicPr>
          <p:nvPr/>
        </p:nvPicPr>
        <p:blipFill>
          <a:blip r:embed="rId4" cstate="print"/>
          <a:stretch>
            <a:fillRect/>
          </a:stretch>
        </p:blipFill>
        <p:spPr bwMode="auto">
          <a:xfrm>
            <a:off x="6132752" y="3375824"/>
            <a:ext cx="2017262" cy="2243263"/>
          </a:xfrm>
          <a:prstGeom prst="rect">
            <a:avLst/>
          </a:prstGeom>
          <a:noFill/>
        </p:spPr>
      </p:pic>
      <p:sp>
        <p:nvSpPr>
          <p:cNvPr id="77" name="Rectangle 76">
            <a:extLst>
              <a:ext uri="{FF2B5EF4-FFF2-40B4-BE49-F238E27FC236}">
                <a16:creationId xmlns:a16="http://schemas.microsoft.com/office/drawing/2014/main" id="{5A65989E-BBD5-44D7-AA86-7AFD5D46BB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31A2881-D8D7-4A7D-ACA3-E9F849F853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800"/>
            <a:ext cx="6115049"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4" name="Picture 3" descr="C:\Users\Liz Humpage\AppData\Local\Microsoft\Windows\Temporary Internet Files\Content.IE5\SV6YJITM\MC900232054[1].wmf"/>
          <p:cNvPicPr>
            <a:picLocks noChangeAspect="1" noChangeArrowheads="1"/>
          </p:cNvPicPr>
          <p:nvPr/>
        </p:nvPicPr>
        <p:blipFill>
          <a:blip r:embed="rId5" cstate="print"/>
          <a:srcRect/>
          <a:stretch>
            <a:fillRect/>
          </a:stretch>
        </p:blipFill>
        <p:spPr bwMode="auto">
          <a:xfrm>
            <a:off x="436563" y="379413"/>
            <a:ext cx="927100"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7148</TotalTime>
  <Words>991</Words>
  <Application>Microsoft Office PowerPoint</Application>
  <PresentationFormat>On-screen Show (4:3)</PresentationFormat>
  <Paragraphs>152</Paragraphs>
  <Slides>20</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Arial</vt:lpstr>
      <vt:lpstr>Calibri</vt:lpstr>
      <vt:lpstr>inherit</vt:lpstr>
      <vt:lpstr>Source Sans Pro</vt:lpstr>
      <vt:lpstr>Swiss721BT-Roman</vt:lpstr>
      <vt:lpstr>Tahoma</vt:lpstr>
      <vt:lpstr>Wingdings</vt:lpstr>
      <vt:lpstr>Wingdings 3</vt:lpstr>
      <vt:lpstr>Office Theme</vt:lpstr>
      <vt:lpstr>Acrobat Document</vt:lpstr>
      <vt:lpstr>Meet the Teacher  Year  4 September 2023</vt:lpstr>
      <vt:lpstr>PowerPoint Presentation</vt:lpstr>
      <vt:lpstr>PowerPoint Presentation</vt:lpstr>
      <vt:lpstr>Expectations</vt:lpstr>
      <vt:lpstr>Attendance</vt:lpstr>
      <vt:lpstr>PowerPoint Presentation</vt:lpstr>
      <vt:lpstr>Start of School Time Change</vt:lpstr>
      <vt:lpstr>Handouts (on the Website)</vt:lpstr>
      <vt:lpstr>Home Learning</vt:lpstr>
      <vt:lpstr>P.E.    </vt:lpstr>
      <vt:lpstr>Class Blog (including curriculum overviews)</vt:lpstr>
      <vt:lpstr>Multiplication Table Check</vt:lpstr>
      <vt:lpstr>Lunchtime</vt:lpstr>
      <vt:lpstr>  </vt:lpstr>
      <vt:lpstr>Our Partnership </vt:lpstr>
      <vt:lpstr>Dates for your diary </vt:lpstr>
      <vt:lpstr>Parent Communication</vt:lpstr>
      <vt:lpstr>Mobile Phones</vt:lpstr>
      <vt:lpstr>  Parking  Please note that Pope Paul Primary School takes the safety of our children very seriously.  Parents bringing children to school by car should park in a safe location but well away from the school car park, school entrance or in the area of zig zag or double yellow lines. We ask you not to park along Great Slades. Parents should not drive into the school car park to drop children off.  </vt:lpstr>
      <vt:lpstr>Thank you.  The Year 4 team and I look forward to working with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September 2020</dc:title>
  <dc:creator>Catherine McNamara</dc:creator>
  <cp:lastModifiedBy>Elizabeth Heymoz</cp:lastModifiedBy>
  <cp:revision>39</cp:revision>
  <dcterms:created xsi:type="dcterms:W3CDTF">2020-08-30T23:59:57Z</dcterms:created>
  <dcterms:modified xsi:type="dcterms:W3CDTF">2023-09-12T06:26:57Z</dcterms:modified>
</cp:coreProperties>
</file>