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325" r:id="rId3"/>
    <p:sldId id="256" r:id="rId4"/>
    <p:sldId id="259" r:id="rId5"/>
    <p:sldId id="290" r:id="rId6"/>
    <p:sldId id="258" r:id="rId7"/>
    <p:sldId id="326" r:id="rId8"/>
    <p:sldId id="263" r:id="rId9"/>
    <p:sldId id="257" r:id="rId10"/>
    <p:sldId id="266" r:id="rId11"/>
    <p:sldId id="276" r:id="rId12"/>
    <p:sldId id="327" r:id="rId13"/>
    <p:sldId id="289" r:id="rId14"/>
    <p:sldId id="280" r:id="rId15"/>
    <p:sldId id="281" r:id="rId16"/>
    <p:sldId id="293" r:id="rId17"/>
    <p:sldId id="323" r:id="rId18"/>
    <p:sldId id="288" r:id="rId19"/>
    <p:sldId id="324" r:id="rId20"/>
    <p:sldId id="295" r:id="rId21"/>
    <p:sldId id="267" r:id="rId22"/>
    <p:sldId id="277" r:id="rId23"/>
    <p:sldId id="286" r:id="rId24"/>
    <p:sldId id="287" r:id="rId25"/>
    <p:sldId id="264" r:id="rId26"/>
    <p:sldId id="284" r:id="rId27"/>
    <p:sldId id="285" r:id="rId28"/>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4660"/>
  </p:normalViewPr>
  <p:slideViewPr>
    <p:cSldViewPr>
      <p:cViewPr varScale="1">
        <p:scale>
          <a:sx n="86" d="100"/>
          <a:sy n="86" d="100"/>
        </p:scale>
        <p:origin x="18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15A4-1836-4CCC-911F-4ACF2302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7BCC0A-62BA-4F39-A07F-A9BD76AF4926}">
      <dgm:prSet/>
      <dgm:spPr/>
      <dgm:t>
        <a:bodyPr/>
        <a:lstStyle/>
        <a:p>
          <a:r>
            <a:rPr lang="en-US" dirty="0"/>
            <a:t>From September 2022, the usual rules on school attendance apply, including:</a:t>
          </a:r>
        </a:p>
      </dgm:t>
    </dgm:pt>
    <dgm:pt modelId="{B794C510-2AE8-4490-B238-B12EE58E28FF}" type="parTrans" cxnId="{270CC28D-952C-4BD0-9E67-21E9505224AB}">
      <dgm:prSet/>
      <dgm:spPr/>
      <dgm:t>
        <a:bodyPr/>
        <a:lstStyle/>
        <a:p>
          <a:endParaRPr lang="en-US"/>
        </a:p>
      </dgm:t>
    </dgm:pt>
    <dgm:pt modelId="{0A9F1ED7-3F5E-4DD7-BC98-79AAE40F3AF2}" type="sibTrans" cxnId="{270CC28D-952C-4BD0-9E67-21E9505224AB}">
      <dgm:prSet/>
      <dgm:spPr/>
      <dgm:t>
        <a:bodyPr/>
        <a:lstStyle/>
        <a:p>
          <a:endParaRPr lang="en-US"/>
        </a:p>
      </dgm:t>
    </dgm:pt>
    <dgm:pt modelId="{7E206DD6-2AFA-4C84-AA07-2048C6421421}">
      <dgm:prSet/>
      <dgm:spPr/>
      <dgm:t>
        <a:bodyPr/>
        <a:lstStyle/>
        <a:p>
          <a:r>
            <a:rPr lang="en-US"/>
            <a:t>Parents’ duty to send their child to school regularly where they are of compulsory school age;</a:t>
          </a:r>
        </a:p>
      </dgm:t>
    </dgm:pt>
    <dgm:pt modelId="{8E946C9C-68EC-401C-887C-95B2B59BBC73}" type="parTrans" cxnId="{DB0D677D-E206-4CE3-AFB0-379BBDC4288D}">
      <dgm:prSet/>
      <dgm:spPr/>
      <dgm:t>
        <a:bodyPr/>
        <a:lstStyle/>
        <a:p>
          <a:endParaRPr lang="en-US"/>
        </a:p>
      </dgm:t>
    </dgm:pt>
    <dgm:pt modelId="{54580F59-868C-4DAF-A637-D1314E995619}" type="sibTrans" cxnId="{DB0D677D-E206-4CE3-AFB0-379BBDC4288D}">
      <dgm:prSet/>
      <dgm:spPr/>
      <dgm:t>
        <a:bodyPr/>
        <a:lstStyle/>
        <a:p>
          <a:endParaRPr lang="en-US"/>
        </a:p>
      </dgm:t>
    </dgm:pt>
    <dgm:pt modelId="{C7C9277B-1D34-42BB-8C46-D23A95DCA4AF}">
      <dgm:prSet/>
      <dgm:spPr/>
      <dgm:t>
        <a:bodyPr/>
        <a:lstStyle/>
        <a:p>
          <a:r>
            <a:rPr lang="en-US"/>
            <a:t>It is the school’s responsibility to record attendance and follow up absence;</a:t>
          </a:r>
        </a:p>
      </dgm:t>
    </dgm:pt>
    <dgm:pt modelId="{8D719B67-7BE2-429F-9053-84FDF7BF8007}" type="parTrans" cxnId="{6BA8E0E3-6FC8-473A-8A29-EBE238E12DE4}">
      <dgm:prSet/>
      <dgm:spPr/>
      <dgm:t>
        <a:bodyPr/>
        <a:lstStyle/>
        <a:p>
          <a:endParaRPr lang="en-US"/>
        </a:p>
      </dgm:t>
    </dgm:pt>
    <dgm:pt modelId="{2317F343-CF73-4505-8A57-B4532E583CE2}" type="sibTrans" cxnId="{6BA8E0E3-6FC8-473A-8A29-EBE238E12DE4}">
      <dgm:prSet/>
      <dgm:spPr/>
      <dgm:t>
        <a:bodyPr/>
        <a:lstStyle/>
        <a:p>
          <a:endParaRPr lang="en-US"/>
        </a:p>
      </dgm:t>
    </dgm:pt>
    <dgm:pt modelId="{A844DEF9-52AE-4BA9-97CB-90D9F1AA2B98}">
      <dgm:prSet/>
      <dgm:spPr/>
      <dgm:t>
        <a:bodyPr/>
        <a:lstStyle/>
        <a:p>
          <a:r>
            <a:rPr lang="en-US" dirty="0"/>
            <a:t>Discretion of the local authorities to use legal sanctions, including penalty notices and prosecution in court. </a:t>
          </a:r>
        </a:p>
      </dgm:t>
    </dgm:pt>
    <dgm:pt modelId="{C962C6DC-7096-4BBC-818B-6B5C1EE5BDCF}" type="parTrans" cxnId="{5811858C-8CB1-4F5E-A6CA-437F6284EC88}">
      <dgm:prSet/>
      <dgm:spPr/>
      <dgm:t>
        <a:bodyPr/>
        <a:lstStyle/>
        <a:p>
          <a:endParaRPr lang="en-US"/>
        </a:p>
      </dgm:t>
    </dgm:pt>
    <dgm:pt modelId="{8B0AE317-AB46-46FF-8ADD-B5B6976BE346}" type="sibTrans" cxnId="{5811858C-8CB1-4F5E-A6CA-437F6284EC88}">
      <dgm:prSet/>
      <dgm:spPr/>
      <dgm:t>
        <a:bodyPr/>
        <a:lstStyle/>
        <a:p>
          <a:endParaRPr lang="en-US"/>
        </a:p>
      </dgm:t>
    </dgm:pt>
    <dgm:pt modelId="{8CFCB51A-7007-4704-BCF3-0F40A65B0F8D}" type="pres">
      <dgm:prSet presAssocID="{CBC015A4-1836-4CCC-911F-4ACF2302D9A4}" presName="linear" presStyleCnt="0">
        <dgm:presLayoutVars>
          <dgm:animLvl val="lvl"/>
          <dgm:resizeHandles val="exact"/>
        </dgm:presLayoutVars>
      </dgm:prSet>
      <dgm:spPr/>
      <dgm:t>
        <a:bodyPr/>
        <a:lstStyle/>
        <a:p>
          <a:endParaRPr lang="en-US"/>
        </a:p>
      </dgm:t>
    </dgm:pt>
    <dgm:pt modelId="{C4E626C7-B4E0-46FF-8700-564FF19E3D03}" type="pres">
      <dgm:prSet presAssocID="{7E7BCC0A-62BA-4F39-A07F-A9BD76AF4926}" presName="parentText" presStyleLbl="node1" presStyleIdx="0" presStyleCnt="1" custScaleY="97133" custLinFactNeighborY="-11042">
        <dgm:presLayoutVars>
          <dgm:chMax val="0"/>
          <dgm:bulletEnabled val="1"/>
        </dgm:presLayoutVars>
      </dgm:prSet>
      <dgm:spPr/>
      <dgm:t>
        <a:bodyPr/>
        <a:lstStyle/>
        <a:p>
          <a:endParaRPr lang="en-US"/>
        </a:p>
      </dgm:t>
    </dgm:pt>
    <dgm:pt modelId="{84C3B0BB-6EE7-4CEB-92CF-F65465FC846D}" type="pres">
      <dgm:prSet presAssocID="{7E7BCC0A-62BA-4F39-A07F-A9BD76AF4926}" presName="childText" presStyleLbl="revTx" presStyleIdx="0" presStyleCnt="1">
        <dgm:presLayoutVars>
          <dgm:bulletEnabled val="1"/>
        </dgm:presLayoutVars>
      </dgm:prSet>
      <dgm:spPr/>
      <dgm:t>
        <a:bodyPr/>
        <a:lstStyle/>
        <a:p>
          <a:endParaRPr lang="en-US"/>
        </a:p>
      </dgm:t>
    </dgm:pt>
  </dgm:ptLst>
  <dgm:cxnLst>
    <dgm:cxn modelId="{270CC28D-952C-4BD0-9E67-21E9505224AB}" srcId="{CBC015A4-1836-4CCC-911F-4ACF2302D9A4}" destId="{7E7BCC0A-62BA-4F39-A07F-A9BD76AF4926}" srcOrd="0" destOrd="0" parTransId="{B794C510-2AE8-4490-B238-B12EE58E28FF}" sibTransId="{0A9F1ED7-3F5E-4DD7-BC98-79AAE40F3AF2}"/>
    <dgm:cxn modelId="{9A551AD2-20F6-4B58-BA9D-2A04A33F5069}" type="presOf" srcId="{CBC015A4-1836-4CCC-911F-4ACF2302D9A4}" destId="{8CFCB51A-7007-4704-BCF3-0F40A65B0F8D}" srcOrd="0" destOrd="0" presId="urn:microsoft.com/office/officeart/2005/8/layout/vList2"/>
    <dgm:cxn modelId="{20108811-CD33-42C9-B11D-AD03DD34B82A}" type="presOf" srcId="{7E206DD6-2AFA-4C84-AA07-2048C6421421}" destId="{84C3B0BB-6EE7-4CEB-92CF-F65465FC846D}" srcOrd="0" destOrd="0" presId="urn:microsoft.com/office/officeart/2005/8/layout/vList2"/>
    <dgm:cxn modelId="{05FBC786-F40F-4F7B-9285-4D520FDF37F1}" type="presOf" srcId="{C7C9277B-1D34-42BB-8C46-D23A95DCA4AF}" destId="{84C3B0BB-6EE7-4CEB-92CF-F65465FC846D}" srcOrd="0" destOrd="1" presId="urn:microsoft.com/office/officeart/2005/8/layout/vList2"/>
    <dgm:cxn modelId="{5811858C-8CB1-4F5E-A6CA-437F6284EC88}" srcId="{7E7BCC0A-62BA-4F39-A07F-A9BD76AF4926}" destId="{A844DEF9-52AE-4BA9-97CB-90D9F1AA2B98}" srcOrd="2" destOrd="0" parTransId="{C962C6DC-7096-4BBC-818B-6B5C1EE5BDCF}" sibTransId="{8B0AE317-AB46-46FF-8ADD-B5B6976BE346}"/>
    <dgm:cxn modelId="{DB0D677D-E206-4CE3-AFB0-379BBDC4288D}" srcId="{7E7BCC0A-62BA-4F39-A07F-A9BD76AF4926}" destId="{7E206DD6-2AFA-4C84-AA07-2048C6421421}" srcOrd="0" destOrd="0" parTransId="{8E946C9C-68EC-401C-887C-95B2B59BBC73}" sibTransId="{54580F59-868C-4DAF-A637-D1314E995619}"/>
    <dgm:cxn modelId="{6BA8E0E3-6FC8-473A-8A29-EBE238E12DE4}" srcId="{7E7BCC0A-62BA-4F39-A07F-A9BD76AF4926}" destId="{C7C9277B-1D34-42BB-8C46-D23A95DCA4AF}" srcOrd="1" destOrd="0" parTransId="{8D719B67-7BE2-429F-9053-84FDF7BF8007}" sibTransId="{2317F343-CF73-4505-8A57-B4532E583CE2}"/>
    <dgm:cxn modelId="{CBD819D0-E598-4082-8E92-4148BEBB13E7}" type="presOf" srcId="{7E7BCC0A-62BA-4F39-A07F-A9BD76AF4926}" destId="{C4E626C7-B4E0-46FF-8700-564FF19E3D03}" srcOrd="0" destOrd="0" presId="urn:microsoft.com/office/officeart/2005/8/layout/vList2"/>
    <dgm:cxn modelId="{F285C37D-8B9A-4B95-B96E-86CC349380E5}" type="presOf" srcId="{A844DEF9-52AE-4BA9-97CB-90D9F1AA2B98}" destId="{84C3B0BB-6EE7-4CEB-92CF-F65465FC846D}" srcOrd="0" destOrd="2" presId="urn:microsoft.com/office/officeart/2005/8/layout/vList2"/>
    <dgm:cxn modelId="{BCD5A497-02DA-43E3-8284-AB29C5404554}" type="presParOf" srcId="{8CFCB51A-7007-4704-BCF3-0F40A65B0F8D}" destId="{C4E626C7-B4E0-46FF-8700-564FF19E3D03}" srcOrd="0" destOrd="0" presId="urn:microsoft.com/office/officeart/2005/8/layout/vList2"/>
    <dgm:cxn modelId="{F0A08950-397A-4299-AEF2-D8EEFC310178}" type="presParOf" srcId="{8CFCB51A-7007-4704-BCF3-0F40A65B0F8D}" destId="{84C3B0BB-6EE7-4CEB-92CF-F65465FC846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a:t>Please inform the school office via email in the morning of any changes to school pick up so that your child’s class teacher will be informed.</a:t>
          </a:r>
          <a:endParaRPr lang="en-US"/>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 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626C7-B4E0-46FF-8700-564FF19E3D03}">
      <dsp:nvSpPr>
        <dsp:cNvPr id="0" name=""/>
        <dsp:cNvSpPr/>
      </dsp:nvSpPr>
      <dsp:spPr>
        <a:xfrm>
          <a:off x="0" y="0"/>
          <a:ext cx="5386677" cy="1602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From September 2022, the usual rules on school attendance apply, including:</a:t>
          </a:r>
        </a:p>
      </dsp:txBody>
      <dsp:txXfrm>
        <a:off x="78223" y="78223"/>
        <a:ext cx="5230231" cy="1445957"/>
      </dsp:txXfrm>
    </dsp:sp>
    <dsp:sp modelId="{84C3B0BB-6EE7-4CEB-92CF-F65465FC846D}">
      <dsp:nvSpPr>
        <dsp:cNvPr id="0" name=""/>
        <dsp:cNvSpPr/>
      </dsp:nvSpPr>
      <dsp:spPr>
        <a:xfrm>
          <a:off x="0" y="1737576"/>
          <a:ext cx="5386677"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2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Parents’ duty to send their child to school regularly where they are of compulsory school age;</a:t>
          </a:r>
        </a:p>
        <a:p>
          <a:pPr marL="228600" lvl="1" indent="-228600" algn="l" defTabSz="1022350">
            <a:lnSpc>
              <a:spcPct val="90000"/>
            </a:lnSpc>
            <a:spcBef>
              <a:spcPct val="0"/>
            </a:spcBef>
            <a:spcAft>
              <a:spcPct val="20000"/>
            </a:spcAft>
            <a:buChar char="••"/>
          </a:pPr>
          <a:r>
            <a:rPr lang="en-US" sz="2300" kern="1200"/>
            <a:t>It is the school’s responsibility to record attendance and follow up absence;</a:t>
          </a:r>
        </a:p>
        <a:p>
          <a:pPr marL="228600" lvl="1" indent="-228600" algn="l" defTabSz="1022350">
            <a:lnSpc>
              <a:spcPct val="90000"/>
            </a:lnSpc>
            <a:spcBef>
              <a:spcPct val="0"/>
            </a:spcBef>
            <a:spcAft>
              <a:spcPct val="20000"/>
            </a:spcAft>
            <a:buChar char="••"/>
          </a:pPr>
          <a:r>
            <a:rPr lang="en-US" sz="2300" kern="1200" dirty="0"/>
            <a:t>Discretion of the local authorities to use legal sanctions, including penalty notices and prosecution in court. </a:t>
          </a:r>
        </a:p>
      </dsp:txBody>
      <dsp:txXfrm>
        <a:off x="0" y="1737576"/>
        <a:ext cx="5386677" cy="279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Please inform the school office via email in the morning of any changes to school pick up so that your child’s class teacher will be informed.</a:t>
          </a:r>
          <a:endParaRPr lang="en-US" sz="1600" kern="120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 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12/09/2022</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12/09/2022</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10</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24</a:t>
            </a:fld>
            <a:endParaRPr lang="en-GB"/>
          </a:p>
        </p:txBody>
      </p:sp>
    </p:spTree>
    <p:extLst>
      <p:ext uri="{BB962C8B-B14F-4D97-AF65-F5344CB8AC3E}">
        <p14:creationId xmlns:p14="http://schemas.microsoft.com/office/powerpoint/2010/main" val="342722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E92FC-7E05-4783-90A6-DCA608D43D07}" type="slidenum">
              <a:rPr lang="en-GB" smtClean="0"/>
              <a:pPr fontAlgn="base">
                <a:spcBef>
                  <a:spcPct val="0"/>
                </a:spcBef>
                <a:spcAft>
                  <a:spcPct val="0"/>
                </a:spcAft>
                <a:defRPr/>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12/09/2022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12/09/2022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12/09/2022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12/09/2022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12/09/2022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12/09/2022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12/09/2022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12/09/2022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12/09/2022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12/09/2022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12/09/2022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12/09/2022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wmf"/><Relationship Id="rId5" Type="http://schemas.openxmlformats.org/officeDocument/2006/relationships/hyperlink" Target="https://www.booksfortopics.com/" TargetMode="Externa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E6760941-EF99-4F61-A95D-3C3E7C08D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3"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8"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0" name="Title 1"/>
          <p:cNvSpPr>
            <a:spLocks noGrp="1"/>
          </p:cNvSpPr>
          <p:nvPr>
            <p:ph type="ctrTitle"/>
          </p:nvPr>
        </p:nvSpPr>
        <p:spPr>
          <a:xfrm>
            <a:off x="596506" y="1357766"/>
            <a:ext cx="3241653" cy="3541334"/>
          </a:xfrm>
        </p:spPr>
        <p:txBody>
          <a:bodyPr vert="horz" lIns="91440" tIns="45720" rIns="91440" bIns="45720" rtlCol="0">
            <a:normAutofit/>
          </a:bodyPr>
          <a:lstStyle/>
          <a:p>
            <a:pPr algn="l" eaLnBrk="1" hangingPunct="1">
              <a:lnSpc>
                <a:spcPct val="90000"/>
              </a:lnSpc>
            </a:pPr>
            <a:r>
              <a:rPr lang="en-US" sz="4700" b="1" kern="1200">
                <a:solidFill>
                  <a:srgbClr val="FFFFFF"/>
                </a:solidFill>
                <a:latin typeface="+mj-lt"/>
                <a:ea typeface="+mj-ea"/>
                <a:cs typeface="+mj-cs"/>
              </a:rPr>
              <a:t>Meet the Teacher  Year …..</a:t>
            </a:r>
            <a:br>
              <a:rPr lang="en-US" sz="4700" b="1" kern="1200">
                <a:solidFill>
                  <a:srgbClr val="FFFFFF"/>
                </a:solidFill>
                <a:latin typeface="+mj-lt"/>
                <a:ea typeface="+mj-ea"/>
                <a:cs typeface="+mj-cs"/>
              </a:rPr>
            </a:br>
            <a:r>
              <a:rPr lang="en-US" sz="4700" b="1" i="1" kern="1200">
                <a:solidFill>
                  <a:srgbClr val="FFFFFF"/>
                </a:solidFill>
                <a:latin typeface="+mj-lt"/>
                <a:ea typeface="+mj-ea"/>
                <a:cs typeface="+mj-cs"/>
              </a:rPr>
              <a:t>September 2022</a:t>
            </a:r>
          </a:p>
        </p:txBody>
      </p:sp>
      <p:sp>
        <p:nvSpPr>
          <p:cNvPr id="3" name="Subtitle 2"/>
          <p:cNvSpPr>
            <a:spLocks noGrp="1"/>
          </p:cNvSpPr>
          <p:nvPr>
            <p:ph type="subTitle" idx="1"/>
          </p:nvPr>
        </p:nvSpPr>
        <p:spPr>
          <a:xfrm>
            <a:off x="594449" y="5301530"/>
            <a:ext cx="2619865" cy="1080982"/>
          </a:xfrm>
        </p:spPr>
        <p:txBody>
          <a:bodyPr vert="horz" lIns="91440" tIns="45720" rIns="91440" bIns="45720" rtlCol="0" anchor="t">
            <a:normAutofit/>
          </a:bodyPr>
          <a:lstStyle/>
          <a:p>
            <a:pPr algn="r" eaLnBrk="1" fontAlgn="auto" hangingPunct="1">
              <a:spcAft>
                <a:spcPts val="0"/>
              </a:spcAft>
              <a:defRPr/>
            </a:pPr>
            <a:r>
              <a:rPr lang="en-US" sz="1700" b="1">
                <a:solidFill>
                  <a:schemeClr val="tx1">
                    <a:lumMod val="95000"/>
                    <a:lumOff val="5000"/>
                  </a:schemeClr>
                </a:solidFill>
              </a:rPr>
              <a:t> </a:t>
            </a:r>
            <a:endParaRPr lang="en-US" sz="1700">
              <a:solidFill>
                <a:schemeClr val="tx1">
                  <a:lumMod val="95000"/>
                  <a:lumOff val="5000"/>
                </a:schemeClr>
              </a:solidFill>
            </a:endParaRPr>
          </a:p>
          <a:p>
            <a:pPr indent="-228600" algn="r" eaLnBrk="1" fontAlgn="auto" hangingPunct="1">
              <a:spcAft>
                <a:spcPts val="0"/>
              </a:spcAft>
              <a:buFont typeface="Arial" panose="020B0604020202020204" pitchFamily="34" charset="0"/>
              <a:buChar char="•"/>
              <a:defRPr/>
            </a:pPr>
            <a:endParaRPr lang="en-US" sz="1700">
              <a:solidFill>
                <a:schemeClr val="tx1">
                  <a:lumMod val="95000"/>
                  <a:lumOff val="5000"/>
                </a:schemeClr>
              </a:solidFill>
            </a:endParaRPr>
          </a:p>
        </p:txBody>
      </p:sp>
      <p:pic>
        <p:nvPicPr>
          <p:cNvPr id="2052" name="Picture 3"/>
          <p:cNvPicPr>
            <a:picLocks noChangeAspect="1" noChangeArrowheads="1"/>
          </p:cNvPicPr>
          <p:nvPr/>
        </p:nvPicPr>
        <p:blipFill>
          <a:blip r:embed="rId2" cstate="print"/>
          <a:stretch>
            <a:fillRect/>
          </a:stretch>
        </p:blipFill>
        <p:spPr bwMode="auto">
          <a:xfrm>
            <a:off x="4571999" y="1463328"/>
            <a:ext cx="3973069" cy="44181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3928388" y="-494180"/>
            <a:ext cx="4316172" cy="1667569"/>
          </a:xfrm>
        </p:spPr>
        <p:txBody>
          <a:bodyPr anchor="b">
            <a:normAutofit/>
          </a:bodyPr>
          <a:lstStyle/>
          <a:p>
            <a:pPr eaLnBrk="1" hangingPunct="1"/>
            <a:r>
              <a:rPr lang="en-GB" altLang="en-US" sz="3500" u="sng" dirty="0"/>
              <a:t>P.E.    </a:t>
            </a:r>
          </a:p>
        </p:txBody>
      </p:sp>
      <p:pic>
        <p:nvPicPr>
          <p:cNvPr id="9220"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9219" name="Content Placeholder 2"/>
          <p:cNvSpPr>
            <a:spLocks noGrp="1"/>
          </p:cNvSpPr>
          <p:nvPr>
            <p:ph idx="1"/>
          </p:nvPr>
        </p:nvSpPr>
        <p:spPr>
          <a:xfrm>
            <a:off x="3563888" y="1357512"/>
            <a:ext cx="5112568" cy="4807792"/>
          </a:xfrm>
        </p:spPr>
        <p:txBody>
          <a:bodyPr anchor="t">
            <a:normAutofit/>
          </a:bodyPr>
          <a:lstStyle/>
          <a:p>
            <a:pPr marL="114300" indent="0" algn="ctr" eaLnBrk="1" hangingPunct="1">
              <a:lnSpc>
                <a:spcPct val="110000"/>
              </a:lnSpc>
              <a:buNone/>
            </a:pPr>
            <a:r>
              <a:rPr lang="en-GB" altLang="en-US" dirty="0"/>
              <a:t> The children will have P.E. </a:t>
            </a:r>
            <a:r>
              <a:rPr lang="en-GB" altLang="en-US" dirty="0"/>
              <a:t>on </a:t>
            </a:r>
            <a:r>
              <a:rPr lang="en-GB" altLang="en-US" dirty="0" smtClean="0"/>
              <a:t>Monday </a:t>
            </a:r>
            <a:r>
              <a:rPr lang="en-GB" altLang="en-US" dirty="0"/>
              <a:t>and </a:t>
            </a:r>
            <a:r>
              <a:rPr lang="en-GB" altLang="en-US" dirty="0" smtClean="0"/>
              <a:t>Wednesday.  </a:t>
            </a:r>
            <a:r>
              <a:rPr lang="en-GB" altLang="en-US" dirty="0"/>
              <a:t>On your child’s allocated PE Day, they will be required </a:t>
            </a:r>
            <a:r>
              <a:rPr lang="en-GB" altLang="en-US" dirty="0" smtClean="0"/>
              <a:t>to come </a:t>
            </a:r>
            <a:r>
              <a:rPr lang="en-GB" altLang="en-US" dirty="0"/>
              <a:t>to school in their PE Kit. </a:t>
            </a:r>
          </a:p>
          <a:p>
            <a:pPr marL="114300" indent="0" algn="ctr" eaLnBrk="1" hangingPunct="1">
              <a:lnSpc>
                <a:spcPct val="110000"/>
              </a:lnSpc>
              <a:buNone/>
            </a:pPr>
            <a:r>
              <a:rPr lang="en-GB" altLang="en-US" dirty="0"/>
              <a:t>Swimming will begin </a:t>
            </a:r>
            <a:r>
              <a:rPr lang="en-GB" altLang="en-US" dirty="0" smtClean="0"/>
              <a:t>in the Spring term.    </a:t>
            </a:r>
            <a:endParaRPr lang="en-GB" altLang="en-US" dirty="0"/>
          </a:p>
        </p:txBody>
      </p:sp>
      <p:sp>
        <p:nvSpPr>
          <p:cNvPr id="9227" name="Rectangle 9226">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sz="3600" dirty="0"/>
              <a:t>Class </a:t>
            </a:r>
            <a:r>
              <a:rPr lang="en-GB" sz="3600" dirty="0" smtClean="0"/>
              <a:t>Blog (including curriculum overviews)</a:t>
            </a:r>
            <a:endParaRPr lang="en-GB" sz="3600" dirty="0"/>
          </a:p>
        </p:txBody>
      </p:sp>
      <p:sp>
        <p:nvSpPr>
          <p:cNvPr id="10243" name="Content Placeholder 2"/>
          <p:cNvSpPr>
            <a:spLocks noGrp="1"/>
          </p:cNvSpPr>
          <p:nvPr>
            <p:ph idx="1"/>
          </p:nvPr>
        </p:nvSpPr>
        <p:spPr>
          <a:xfrm>
            <a:off x="395288" y="3213100"/>
            <a:ext cx="8229600" cy="2952750"/>
          </a:xfrm>
        </p:spPr>
        <p:txBody>
          <a:bodyPr/>
          <a:lstStyle/>
          <a:p>
            <a:pPr marL="0" indent="0" eaLnBrk="1" hangingPunct="1">
              <a:buFont typeface="Arial" charset="0"/>
              <a:buNone/>
            </a:pPr>
            <a:r>
              <a:rPr lang="en-GB" dirty="0"/>
              <a:t>School website</a:t>
            </a:r>
          </a:p>
          <a:p>
            <a:pPr lvl="1" eaLnBrk="1" hangingPunct="1">
              <a:buFont typeface="Wingdings 3" pitchFamily="18" charset="2"/>
              <a:buChar char="9"/>
            </a:pPr>
            <a:r>
              <a:rPr lang="en-GB" sz="3200" dirty="0">
                <a:sym typeface="Wingdings 3" pitchFamily="18" charset="2"/>
              </a:rPr>
              <a:t> Children</a:t>
            </a:r>
          </a:p>
          <a:p>
            <a:pPr lvl="2" eaLnBrk="1" hangingPunct="1">
              <a:buFont typeface="Wingdings 3" pitchFamily="18" charset="2"/>
              <a:buChar char="9"/>
            </a:pPr>
            <a:r>
              <a:rPr lang="en-GB" sz="3200" dirty="0">
                <a:sym typeface="Wingdings 3" pitchFamily="18" charset="2"/>
              </a:rPr>
              <a:t>  Year </a:t>
            </a:r>
            <a:r>
              <a:rPr lang="en-GB" sz="3200" dirty="0" smtClean="0">
                <a:sym typeface="Wingdings 3" pitchFamily="18" charset="2"/>
              </a:rPr>
              <a:t>4</a:t>
            </a:r>
            <a:endParaRPr lang="en-GB" sz="3200" dirty="0">
              <a:sym typeface="Wingdings 3" pitchFamily="18" charset="2"/>
            </a:endParaRPr>
          </a:p>
          <a:p>
            <a:pPr lvl="3" eaLnBrk="1" hangingPunct="1">
              <a:buFont typeface="Wingdings 3" pitchFamily="18" charset="2"/>
              <a:buChar char="9"/>
            </a:pPr>
            <a:r>
              <a:rPr lang="en-GB" sz="3200" dirty="0">
                <a:sym typeface="Wingdings 3" pitchFamily="18" charset="2"/>
              </a:rPr>
              <a:t>  Year </a:t>
            </a:r>
            <a:r>
              <a:rPr lang="en-GB" sz="3200" dirty="0" smtClean="0">
                <a:sym typeface="Wingdings 3" pitchFamily="18" charset="2"/>
              </a:rPr>
              <a:t>4 </a:t>
            </a:r>
            <a:r>
              <a:rPr lang="en-GB" sz="3200" dirty="0">
                <a:sym typeface="Wingdings 3" pitchFamily="18" charset="2"/>
              </a:rPr>
              <a:t>News (right hand side)</a:t>
            </a:r>
          </a:p>
          <a:p>
            <a:pPr lvl="3" eaLnBrk="1" hangingPunct="1">
              <a:buFont typeface="Wingdings 3" pitchFamily="18" charset="2"/>
              <a:buChar char="9"/>
            </a:pPr>
            <a:r>
              <a:rPr lang="en-GB" sz="3200" dirty="0">
                <a:sym typeface="Wingdings 3" pitchFamily="18" charset="2"/>
              </a:rPr>
              <a:t>  Parent comments very welcome!</a:t>
            </a:r>
          </a:p>
          <a:p>
            <a:pPr lvl="3" eaLnBrk="1" hangingPunct="1">
              <a:buFont typeface="Wingdings 3" pitchFamily="18" charset="2"/>
              <a:buChar char="9"/>
            </a:pPr>
            <a:endParaRPr lang="en-GB" sz="3200" dirty="0"/>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 Table Check</a:t>
            </a:r>
            <a:endParaRPr lang="en-GB" dirty="0"/>
          </a:p>
        </p:txBody>
      </p:sp>
      <p:sp>
        <p:nvSpPr>
          <p:cNvPr id="3" name="Content Placeholder 2"/>
          <p:cNvSpPr>
            <a:spLocks noGrp="1"/>
          </p:cNvSpPr>
          <p:nvPr>
            <p:ph idx="1"/>
          </p:nvPr>
        </p:nvSpPr>
        <p:spPr/>
        <p:txBody>
          <a:bodyPr/>
          <a:lstStyle/>
          <a:p>
            <a:r>
              <a:rPr lang="en-GB" dirty="0" smtClean="0"/>
              <a:t>Specific to Year 4</a:t>
            </a:r>
          </a:p>
          <a:p>
            <a:r>
              <a:rPr lang="en-GB" dirty="0" smtClean="0"/>
              <a:t>12X12</a:t>
            </a:r>
          </a:p>
          <a:p>
            <a:r>
              <a:rPr lang="en-GB" dirty="0" smtClean="0"/>
              <a:t>Online test</a:t>
            </a:r>
          </a:p>
          <a:p>
            <a:r>
              <a:rPr lang="en-GB" dirty="0" smtClean="0"/>
              <a:t>Practice test available</a:t>
            </a:r>
          </a:p>
          <a:p>
            <a:r>
              <a:rPr lang="en-GB" dirty="0" smtClean="0"/>
              <a:t>TT </a:t>
            </a:r>
            <a:r>
              <a:rPr lang="en-GB" dirty="0" err="1" smtClean="0"/>
              <a:t>Rockstars</a:t>
            </a:r>
            <a:r>
              <a:rPr lang="en-GB" dirty="0" smtClean="0"/>
              <a:t> style</a:t>
            </a:r>
          </a:p>
          <a:p>
            <a:r>
              <a:rPr lang="en-GB" dirty="0" smtClean="0"/>
              <a:t>6sec/question</a:t>
            </a:r>
          </a:p>
          <a:p>
            <a:r>
              <a:rPr lang="en-GB" smtClean="0"/>
              <a:t>No league table</a:t>
            </a:r>
            <a:endParaRPr lang="en-GB" dirty="0" smtClean="0"/>
          </a:p>
          <a:p>
            <a:endParaRPr lang="en-GB" dirty="0"/>
          </a:p>
        </p:txBody>
      </p:sp>
    </p:spTree>
    <p:extLst>
      <p:ext uri="{BB962C8B-B14F-4D97-AF65-F5344CB8AC3E}">
        <p14:creationId xmlns:p14="http://schemas.microsoft.com/office/powerpoint/2010/main" val="274506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1E5B3-7828-40CF-B0A4-BBA20B9F9A7E}"/>
              </a:ext>
            </a:extLst>
          </p:cNvPr>
          <p:cNvSpPr>
            <a:spLocks noGrp="1"/>
          </p:cNvSpPr>
          <p:nvPr>
            <p:ph type="title"/>
          </p:nvPr>
        </p:nvSpPr>
        <p:spPr>
          <a:xfrm>
            <a:off x="4197375" y="489508"/>
            <a:ext cx="4316172" cy="1667569"/>
          </a:xfrm>
        </p:spPr>
        <p:txBody>
          <a:bodyPr anchor="b">
            <a:normAutofit/>
          </a:bodyPr>
          <a:lstStyle/>
          <a:p>
            <a:r>
              <a:rPr lang="en-GB" sz="3500"/>
              <a:t>Lunchtime</a:t>
            </a:r>
          </a:p>
        </p:txBody>
      </p:sp>
      <p:pic>
        <p:nvPicPr>
          <p:cNvPr id="4" name="Picture 3">
            <a:extLst>
              <a:ext uri="{FF2B5EF4-FFF2-40B4-BE49-F238E27FC236}">
                <a16:creationId xmlns:a16="http://schemas.microsoft.com/office/drawing/2014/main" id="{BA96DFB5-524D-9DBE-24D2-D31B6D68BD7E}"/>
              </a:ext>
            </a:extLst>
          </p:cNvPr>
          <p:cNvPicPr>
            <a:picLocks noChangeAspect="1" noChangeArrowheads="1"/>
          </p:cNvPicPr>
          <p:nvPr/>
        </p:nvPicPr>
        <p:blipFill>
          <a:blip r:embed="rId2" cstate="print"/>
          <a:stretch>
            <a:fillRect/>
          </a:stretch>
        </p:blipFill>
        <p:spPr bwMode="auto">
          <a:xfrm>
            <a:off x="801097" y="1596743"/>
            <a:ext cx="2907124" cy="3232818"/>
          </a:xfrm>
          <a:prstGeom prst="rect">
            <a:avLst/>
          </a:prstGeom>
          <a:noFill/>
        </p:spPr>
      </p:pic>
      <p:sp>
        <p:nvSpPr>
          <p:cNvPr id="3" name="Content Placeholder 2">
            <a:extLst>
              <a:ext uri="{FF2B5EF4-FFF2-40B4-BE49-F238E27FC236}">
                <a16:creationId xmlns:a16="http://schemas.microsoft.com/office/drawing/2014/main" id="{CAE2ADC7-B897-4F0F-8434-FDE278713A09}"/>
              </a:ext>
            </a:extLst>
          </p:cNvPr>
          <p:cNvSpPr>
            <a:spLocks noGrp="1"/>
          </p:cNvSpPr>
          <p:nvPr>
            <p:ph idx="1"/>
          </p:nvPr>
        </p:nvSpPr>
        <p:spPr>
          <a:xfrm>
            <a:off x="4197376" y="2405894"/>
            <a:ext cx="4316172" cy="3197464"/>
          </a:xfrm>
        </p:spPr>
        <p:txBody>
          <a:bodyPr anchor="t">
            <a:normAutofit/>
          </a:bodyPr>
          <a:lstStyle/>
          <a:p>
            <a:pPr marL="114300" indent="0" eaLnBrk="1" hangingPunct="1">
              <a:lnSpc>
                <a:spcPct val="90000"/>
              </a:lnSpc>
              <a:buNone/>
            </a:pPr>
            <a:r>
              <a:rPr lang="en-GB" sz="2400" dirty="0">
                <a:latin typeface="Arial" charset="0"/>
                <a:cs typeface="Arial" charset="0"/>
              </a:rPr>
              <a:t>In Key stage Two (Years 3, 4, 5 and 6) the lunches are paid for via school comms unless you are entitled to a free school meal. If you are not sure, please call the school office and they will be able to help you. </a:t>
            </a:r>
          </a:p>
          <a:p>
            <a:pPr marL="0" indent="0">
              <a:buNone/>
            </a:pPr>
            <a:endParaRPr lang="en-GB" sz="2000" dirty="0">
              <a:latin typeface="Tahoma" panose="020B0604030504040204" pitchFamily="34" charset="0"/>
            </a:endParaRPr>
          </a:p>
          <a:p>
            <a:pPr marL="0" indent="0">
              <a:buNone/>
            </a:pPr>
            <a:endParaRPr lang="en-GB" sz="1700" dirty="0"/>
          </a:p>
        </p:txBody>
      </p:sp>
      <p:sp>
        <p:nvSpPr>
          <p:cNvPr id="30"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0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2022-2023</a:t>
            </a:r>
          </a:p>
        </p:txBody>
      </p:sp>
      <p:graphicFrame>
        <p:nvGraphicFramePr>
          <p:cNvPr id="4" name="Object 2"/>
          <p:cNvGraphicFramePr>
            <a:graphicFrameLocks noChangeAspect="1"/>
          </p:cNvGraphicFramePr>
          <p:nvPr>
            <p:extLst>
              <p:ext uri="{D42A27DB-BD31-4B8C-83A1-F6EECF244321}">
                <p14:modId xmlns:p14="http://schemas.microsoft.com/office/powerpoint/2010/main" val="1029004331"/>
              </p:ext>
            </p:extLst>
          </p:nvPr>
        </p:nvGraphicFramePr>
        <p:xfrm>
          <a:off x="2700339" y="1746260"/>
          <a:ext cx="3815878" cy="4313228"/>
        </p:xfrm>
        <a:graphic>
          <a:graphicData uri="http://schemas.openxmlformats.org/presentationml/2006/ole">
            <mc:AlternateContent xmlns:mc="http://schemas.openxmlformats.org/markup-compatibility/2006">
              <mc:Choice xmlns:v="urn:schemas-microsoft-com:vml" Requires="v">
                <p:oleObj spid="_x0000_s1029" name="Acrobat Document" r:id="rId3" imgW="10123810" imgH="11495238" progId="">
                  <p:embed/>
                </p:oleObj>
              </mc:Choice>
              <mc:Fallback>
                <p:oleObj name="Acrobat Document" r:id="rId3" imgW="10123810" imgH="114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9" y="1746260"/>
                        <a:ext cx="3815878" cy="4313228"/>
                      </a:xfrm>
                      <a:prstGeom prst="rect">
                        <a:avLst/>
                      </a:prstGeom>
                      <a:noFill/>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5896" y="1488024"/>
            <a:ext cx="5040386" cy="4813568"/>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0" y="2276872"/>
            <a:ext cx="3707904" cy="4392488"/>
          </a:xfrm>
        </p:spPr>
        <p:txBody>
          <a:bodyPr>
            <a:normAutofit/>
          </a:bodyPr>
          <a:lstStyle/>
          <a:p>
            <a:pPr marL="114300" indent="0" algn="ctr" eaLnBrk="1" hangingPunct="1">
              <a:lnSpc>
                <a:spcPct val="90000"/>
              </a:lnSpc>
              <a:buNone/>
            </a:pPr>
            <a:endParaRPr lang="en-GB" dirty="0"/>
          </a:p>
          <a:p>
            <a:pPr marL="114300" indent="0" algn="ctr" eaLnBrk="1" hangingPunct="1">
              <a:lnSpc>
                <a:spcPct val="90000"/>
              </a:lnSpc>
              <a:buNone/>
            </a:pPr>
            <a:r>
              <a:rPr lang="en-GB" sz="2800" dirty="0">
                <a:latin typeface="Arial" charset="0"/>
                <a:cs typeface="Arial" charset="0"/>
              </a:rPr>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3970710264"/>
              </p:ext>
            </p:extLst>
          </p:nvPr>
        </p:nvGraphicFramePr>
        <p:xfrm>
          <a:off x="1357618" y="1179272"/>
          <a:ext cx="1244188" cy="1406352"/>
        </p:xfrm>
        <a:graphic>
          <a:graphicData uri="http://schemas.openxmlformats.org/presentationml/2006/ole">
            <mc:AlternateContent xmlns:mc="http://schemas.openxmlformats.org/markup-compatibility/2006">
              <mc:Choice xmlns:v="urn:schemas-microsoft-com:vml" Requires="v">
                <p:oleObj spid="_x0000_s2053"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618" y="1179272"/>
                        <a:ext cx="1244188" cy="1406352"/>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7375" y="489508"/>
            <a:ext cx="4316172" cy="1667569"/>
          </a:xfrm>
        </p:spPr>
        <p:txBody>
          <a:bodyPr vert="horz" lIns="91440" tIns="45720" rIns="91440" bIns="45720" numCol="1" rtlCol="0" anchor="b" anchorCtr="0" compatLnSpc="1">
            <a:prstTxWarp prst="textNoShape">
              <a:avLst/>
            </a:prstTxWarp>
            <a:normAutofit/>
          </a:bodyPr>
          <a:lstStyle/>
          <a:p>
            <a:pPr algn="l" eaLnBrk="1" hangingPunct="1">
              <a:lnSpc>
                <a:spcPct val="90000"/>
              </a:lnSpc>
            </a:pPr>
            <a:r>
              <a:rPr lang="en-US" sz="3500" b="1" kern="1200">
                <a:solidFill>
                  <a:schemeClr val="tx1"/>
                </a:solidFill>
                <a:latin typeface="+mj-lt"/>
                <a:ea typeface="+mj-ea"/>
                <a:cs typeface="+mj-cs"/>
              </a:rPr>
              <a:t>Our Year of Pilgrimage</a:t>
            </a:r>
          </a:p>
        </p:txBody>
      </p:sp>
      <p:pic>
        <p:nvPicPr>
          <p:cNvPr id="14" name="Picture 4">
            <a:extLst>
              <a:ext uri="{FF2B5EF4-FFF2-40B4-BE49-F238E27FC236}">
                <a16:creationId xmlns:a16="http://schemas.microsoft.com/office/drawing/2014/main" id="{AC334339-A30A-41F6-B9E7-746D395A695C}"/>
              </a:ext>
            </a:extLst>
          </p:cNvPr>
          <p:cNvPicPr>
            <a:picLocks noChangeAspect="1" noChangeArrowheads="1"/>
          </p:cNvPicPr>
          <p:nvPr/>
        </p:nvPicPr>
        <p:blipFill>
          <a:blip r:embed="rId2" cstate="print"/>
          <a:stretch>
            <a:fillRect/>
          </a:stretch>
        </p:blipFill>
        <p:spPr bwMode="auto">
          <a:xfrm>
            <a:off x="801097" y="1596743"/>
            <a:ext cx="2907124" cy="3232818"/>
          </a:xfrm>
          <a:prstGeom prst="rect">
            <a:avLst/>
          </a:prstGeom>
          <a:noFill/>
        </p:spPr>
      </p:pic>
      <p:sp>
        <p:nvSpPr>
          <p:cNvPr id="5" name="Content Placeholder 4">
            <a:extLst>
              <a:ext uri="{FF2B5EF4-FFF2-40B4-BE49-F238E27FC236}">
                <a16:creationId xmlns:a16="http://schemas.microsoft.com/office/drawing/2014/main" id="{2EEAC316-A508-DE09-E165-68E2588EE746}"/>
              </a:ext>
            </a:extLst>
          </p:cNvPr>
          <p:cNvSpPr>
            <a:spLocks noGrp="1"/>
          </p:cNvSpPr>
          <p:nvPr>
            <p:ph idx="1"/>
          </p:nvPr>
        </p:nvSpPr>
        <p:spPr>
          <a:xfrm>
            <a:off x="4197376" y="2405894"/>
            <a:ext cx="4316172" cy="3197464"/>
          </a:xfrm>
        </p:spPr>
        <p:txBody>
          <a:bodyPr vert="horz" lIns="91440" tIns="45720" rIns="91440" bIns="45720" rtlCol="0" anchor="t">
            <a:normAutofit/>
          </a:bodyPr>
          <a:lstStyle/>
          <a:p>
            <a:pPr marL="114300" indent="0" algn="ctr" eaLnBrk="1" hangingPunct="1">
              <a:lnSpc>
                <a:spcPct val="90000"/>
              </a:lnSpc>
              <a:buNone/>
            </a:pPr>
            <a:r>
              <a:rPr lang="en-US" sz="2800" dirty="0">
                <a:latin typeface="Arial" charset="0"/>
                <a:cs typeface="Arial" charset="0"/>
              </a:rPr>
              <a:t>This year at Pope Paul we are focusing on our Year of Pilgrimage with the children </a:t>
            </a:r>
          </a:p>
          <a:p>
            <a:pPr marL="114300" indent="0" algn="ctr" eaLnBrk="1" hangingPunct="1">
              <a:lnSpc>
                <a:spcPct val="90000"/>
              </a:lnSpc>
              <a:buNone/>
            </a:pPr>
            <a:r>
              <a:rPr lang="en-US" sz="2800" dirty="0">
                <a:latin typeface="Arial" charset="0"/>
                <a:cs typeface="Arial" charset="0"/>
              </a:rPr>
              <a:t>alongside the support of their family and parish. </a:t>
            </a:r>
          </a:p>
        </p:txBody>
      </p:sp>
      <p:sp>
        <p:nvSpPr>
          <p:cNvPr id="26" name="Rectangle 25">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79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67" y="549048"/>
            <a:ext cx="9000866" cy="5759904"/>
          </a:xfrm>
          <a:solidFill>
            <a:srgbClr val="25A9E1"/>
          </a:solidFill>
        </p:spPr>
      </p:pic>
    </p:spTree>
    <p:extLst>
      <p:ext uri="{BB962C8B-B14F-4D97-AF65-F5344CB8AC3E}">
        <p14:creationId xmlns:p14="http://schemas.microsoft.com/office/powerpoint/2010/main" val="304121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Hike">
            <a:extLst>
              <a:ext uri="{FF2B5EF4-FFF2-40B4-BE49-F238E27FC236}">
                <a16:creationId xmlns:a16="http://schemas.microsoft.com/office/drawing/2014/main" id="{280FBD52-01E3-6682-4C89-8A8BDF0F4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3459" y="4729687"/>
            <a:ext cx="1610434" cy="1610434"/>
          </a:xfrm>
          <a:prstGeom prst="rect">
            <a:avLst/>
          </a:prstGeom>
        </p:spPr>
      </p:pic>
      <p:sp>
        <p:nvSpPr>
          <p:cNvPr id="4" name="Rectangle 3"/>
          <p:cNvSpPr/>
          <p:nvPr/>
        </p:nvSpPr>
        <p:spPr>
          <a:xfrm>
            <a:off x="1534887" y="2494450"/>
            <a:ext cx="7128974" cy="3563159"/>
          </a:xfrm>
          <a:prstGeom prst="rect">
            <a:avLst/>
          </a:prstGeom>
        </p:spPr>
        <p:txBody>
          <a:bodyPr vert="horz" lIns="91440" tIns="45720" rIns="91440" bIns="45720" rtlCol="0">
            <a:normAutofit/>
          </a:bodyPr>
          <a:lstStyle/>
          <a:p>
            <a:pPr defTabSz="914400">
              <a:lnSpc>
                <a:spcPct val="90000"/>
              </a:lnSpc>
              <a:spcAft>
                <a:spcPts val="600"/>
              </a:spcAft>
            </a:pPr>
            <a:r>
              <a:rPr lang="en-US" sz="2800" dirty="0"/>
              <a:t>This year we invite our school community; children, staff, governors and parents to become pilgrims and to go on our own special journey, a virtual and real pilgrimage which will help us to deepen our faith in God and live life to the full, building a better world.</a:t>
            </a:r>
          </a:p>
          <a:p>
            <a:pPr indent="-228600" defTabSz="914400">
              <a:lnSpc>
                <a:spcPct val="90000"/>
              </a:lnSpc>
              <a:spcAft>
                <a:spcPts val="600"/>
              </a:spcAft>
              <a:buFont typeface="Arial" panose="020B0604020202020204" pitchFamily="34" charset="0"/>
              <a:buChar char="•"/>
            </a:pPr>
            <a:endParaRPr lang="en-US" sz="3200" dirty="0"/>
          </a:p>
          <a:p>
            <a:pPr indent="-228600" defTabSz="914400">
              <a:lnSpc>
                <a:spcPct val="90000"/>
              </a:lnSpc>
              <a:spcAft>
                <a:spcPts val="600"/>
              </a:spcAft>
              <a:buFont typeface="Arial" panose="020B0604020202020204" pitchFamily="34" charset="0"/>
              <a:buChar char="•"/>
            </a:pPr>
            <a:endParaRPr lang="en-US" sz="3200" dirty="0"/>
          </a:p>
          <a:p>
            <a:pPr indent="-228600" defTabSz="914400">
              <a:lnSpc>
                <a:spcPct val="90000"/>
              </a:lnSpc>
              <a:spcAft>
                <a:spcPts val="600"/>
              </a:spcAft>
              <a:buFont typeface="Arial" panose="020B0604020202020204" pitchFamily="34" charset="0"/>
              <a:buChar char="•"/>
            </a:pPr>
            <a:endParaRPr lang="en-US" sz="2100" dirty="0"/>
          </a:p>
          <a:p>
            <a:pPr indent="-228600" defTabSz="914400">
              <a:lnSpc>
                <a:spcPct val="90000"/>
              </a:lnSpc>
              <a:spcAft>
                <a:spcPts val="600"/>
              </a:spcAft>
              <a:buFont typeface="Arial" panose="020B0604020202020204" pitchFamily="34" charset="0"/>
              <a:buChar char="•"/>
            </a:pPr>
            <a:endParaRPr lang="en-US" sz="2100" dirty="0"/>
          </a:p>
        </p:txBody>
      </p:sp>
      <p:sp>
        <p:nvSpPr>
          <p:cNvPr id="8" name="TextBox 7">
            <a:extLst>
              <a:ext uri="{FF2B5EF4-FFF2-40B4-BE49-F238E27FC236}">
                <a16:creationId xmlns:a16="http://schemas.microsoft.com/office/drawing/2014/main" id="{C42A8D22-255B-B53D-0618-BAF826F96DB7}"/>
              </a:ext>
            </a:extLst>
          </p:cNvPr>
          <p:cNvSpPr txBox="1"/>
          <p:nvPr/>
        </p:nvSpPr>
        <p:spPr>
          <a:xfrm>
            <a:off x="897939" y="88280"/>
            <a:ext cx="7348121" cy="2123658"/>
          </a:xfrm>
          <a:prstGeom prst="rect">
            <a:avLst/>
          </a:prstGeom>
          <a:noFill/>
        </p:spPr>
        <p:txBody>
          <a:bodyPr wrap="square" rtlCol="0">
            <a:spAutoFit/>
          </a:bodyPr>
          <a:lstStyle/>
          <a:p>
            <a:pPr algn="ctr"/>
            <a:r>
              <a:rPr lang="en-GB" sz="4400" dirty="0">
                <a:solidFill>
                  <a:schemeClr val="bg1"/>
                </a:solidFill>
              </a:rPr>
              <a:t>Year of Pilgrimage </a:t>
            </a:r>
          </a:p>
          <a:p>
            <a:pPr algn="ctr"/>
            <a:r>
              <a:rPr lang="en-GB" sz="4400" dirty="0">
                <a:solidFill>
                  <a:schemeClr val="bg1"/>
                </a:solidFill>
              </a:rPr>
              <a:t>at </a:t>
            </a:r>
          </a:p>
          <a:p>
            <a:pPr algn="ctr"/>
            <a:r>
              <a:rPr lang="en-GB" sz="4400" dirty="0">
                <a:solidFill>
                  <a:schemeClr val="bg1"/>
                </a:solidFill>
              </a:rPr>
              <a:t>Pope Paul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a:extLst>
              <a:ext uri="{FF2B5EF4-FFF2-40B4-BE49-F238E27FC236}">
                <a16:creationId xmlns:a16="http://schemas.microsoft.com/office/drawing/2014/main" id="{85E1DEAF-EB63-A044-49C0-A3B57A57F4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2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solidFill>
            <a:srgbClr val="25A9E1"/>
          </a:solidFill>
        </p:spPr>
      </p:pic>
      <p:sp>
        <p:nvSpPr>
          <p:cNvPr id="3" name="Content Placeholder 2">
            <a:extLst>
              <a:ext uri="{FF2B5EF4-FFF2-40B4-BE49-F238E27FC236}">
                <a16:creationId xmlns:a16="http://schemas.microsoft.com/office/drawing/2014/main" id="{36885A28-2A44-3E4D-293F-FE7E66D0E9BA}"/>
              </a:ext>
            </a:extLst>
          </p:cNvPr>
          <p:cNvSpPr>
            <a:spLocks noGrp="1"/>
          </p:cNvSpPr>
          <p:nvPr>
            <p:ph idx="1"/>
          </p:nvPr>
        </p:nvSpPr>
        <p:spPr>
          <a:xfrm>
            <a:off x="20" y="3710613"/>
            <a:ext cx="9323615" cy="2452687"/>
          </a:xfrm>
        </p:spPr>
        <p:txBody>
          <a:bodyPr anchor="ctr">
            <a:normAutofit/>
          </a:bodyPr>
          <a:lstStyle/>
          <a:p>
            <a:pPr marL="0" indent="0">
              <a:buNone/>
            </a:pPr>
            <a:r>
              <a:rPr lang="en-GB" sz="4000" dirty="0"/>
              <a:t>What do we have to do on our pilgrimage?</a:t>
            </a:r>
          </a:p>
        </p:txBody>
      </p:sp>
    </p:spTree>
    <p:extLst>
      <p:ext uri="{BB962C8B-B14F-4D97-AF65-F5344CB8AC3E}">
        <p14:creationId xmlns:p14="http://schemas.microsoft.com/office/powerpoint/2010/main" val="318748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63350" y="258972"/>
            <a:ext cx="7937190" cy="1052803"/>
          </a:xfrm>
        </p:spPr>
        <p:txBody>
          <a:bodyPr vert="horz" lIns="91440" tIns="45720" rIns="91440" bIns="45720" rtlCol="0" anchor="b">
            <a:normAutofit/>
          </a:bodyPr>
          <a:lstStyle/>
          <a:p>
            <a:pPr eaLnBrk="1" hangingPunct="1">
              <a:lnSpc>
                <a:spcPct val="90000"/>
              </a:lnSpc>
            </a:pPr>
            <a:endParaRPr lang="en-US" sz="3500" b="1" i="1" kern="1200" dirty="0">
              <a:solidFill>
                <a:schemeClr val="tx1"/>
              </a:solidFill>
              <a:latin typeface="+mj-lt"/>
              <a:ea typeface="+mj-ea"/>
              <a:cs typeface="+mj-cs"/>
            </a:endParaRPr>
          </a:p>
        </p:txBody>
      </p:sp>
      <p:sp>
        <p:nvSpPr>
          <p:cNvPr id="3" name="Subtitle 2"/>
          <p:cNvSpPr>
            <a:spLocks noGrp="1"/>
          </p:cNvSpPr>
          <p:nvPr>
            <p:ph type="subTitle" idx="1"/>
          </p:nvPr>
        </p:nvSpPr>
        <p:spPr>
          <a:xfrm>
            <a:off x="1403647" y="2636912"/>
            <a:ext cx="6336705" cy="4752528"/>
          </a:xfrm>
        </p:spPr>
        <p:txBody>
          <a:bodyPr vert="horz" lIns="91440" tIns="45720" rIns="91440" bIns="45720" rtlCol="0" anchor="t">
            <a:normAutofit fontScale="92500" lnSpcReduction="10000"/>
          </a:bodyPr>
          <a:lstStyle/>
          <a:p>
            <a:pPr eaLnBrk="1" fontAlgn="auto" hangingPunct="1">
              <a:lnSpc>
                <a:spcPct val="90000"/>
              </a:lnSpc>
              <a:spcAft>
                <a:spcPts val="0"/>
              </a:spcAft>
              <a:defRPr/>
            </a:pPr>
            <a:r>
              <a:rPr lang="en-US" b="1" i="1" dirty="0">
                <a:solidFill>
                  <a:schemeClr val="tx1"/>
                </a:solidFill>
              </a:rPr>
              <a:t>We believe that we are all God's work of art.</a:t>
            </a:r>
          </a:p>
          <a:p>
            <a:pPr eaLnBrk="1" fontAlgn="auto" hangingPunct="1">
              <a:lnSpc>
                <a:spcPct val="90000"/>
              </a:lnSpc>
              <a:spcAft>
                <a:spcPts val="0"/>
              </a:spcAft>
              <a:defRPr/>
            </a:pPr>
            <a:r>
              <a:rPr lang="en-US" b="1" i="1" dirty="0">
                <a:solidFill>
                  <a:schemeClr val="tx1"/>
                </a:solidFill>
              </a:rPr>
              <a:t>We strive to respect and care for each other</a:t>
            </a:r>
          </a:p>
          <a:p>
            <a:pPr eaLnBrk="1" fontAlgn="auto" hangingPunct="1">
              <a:lnSpc>
                <a:spcPct val="90000"/>
              </a:lnSpc>
              <a:spcAft>
                <a:spcPts val="0"/>
              </a:spcAft>
              <a:defRPr/>
            </a:pPr>
            <a:r>
              <a:rPr lang="en-US" b="1" i="1" dirty="0">
                <a:solidFill>
                  <a:schemeClr val="tx1"/>
                </a:solidFill>
              </a:rPr>
              <a:t>and to use our talents to do our best</a:t>
            </a:r>
          </a:p>
          <a:p>
            <a:pPr eaLnBrk="1" fontAlgn="auto" hangingPunct="1">
              <a:lnSpc>
                <a:spcPct val="90000"/>
              </a:lnSpc>
              <a:spcAft>
                <a:spcPts val="0"/>
              </a:spcAft>
              <a:defRPr/>
            </a:pPr>
            <a:r>
              <a:rPr lang="en-US" b="1" i="1" dirty="0">
                <a:solidFill>
                  <a:schemeClr val="tx1"/>
                </a:solidFill>
              </a:rPr>
              <a:t>to build a better world. </a:t>
            </a:r>
          </a:p>
          <a:p>
            <a:pPr eaLnBrk="1" fontAlgn="auto" hangingPunct="1">
              <a:lnSpc>
                <a:spcPct val="90000"/>
              </a:lnSpc>
              <a:spcAft>
                <a:spcPts val="0"/>
              </a:spcAft>
              <a:defRPr/>
            </a:pPr>
            <a:r>
              <a:rPr lang="en-US" b="1" i="1" dirty="0">
                <a:solidFill>
                  <a:schemeClr val="tx1"/>
                </a:solidFill>
              </a:rPr>
              <a:t>By doing this, </a:t>
            </a:r>
          </a:p>
          <a:p>
            <a:pPr eaLnBrk="1" fontAlgn="auto" hangingPunct="1">
              <a:lnSpc>
                <a:spcPct val="90000"/>
              </a:lnSpc>
              <a:spcAft>
                <a:spcPts val="0"/>
              </a:spcAft>
              <a:defRPr/>
            </a:pPr>
            <a:r>
              <a:rPr lang="en-US" b="1" i="1" dirty="0">
                <a:solidFill>
                  <a:schemeClr val="tx1"/>
                </a:solidFill>
              </a:rPr>
              <a:t>we are</a:t>
            </a:r>
          </a:p>
          <a:p>
            <a:pPr eaLnBrk="1" fontAlgn="auto" hangingPunct="1">
              <a:lnSpc>
                <a:spcPct val="90000"/>
              </a:lnSpc>
              <a:spcAft>
                <a:spcPts val="0"/>
              </a:spcAft>
              <a:defRPr/>
            </a:pPr>
            <a:r>
              <a:rPr lang="en-US" b="1" i="1" dirty="0">
                <a:solidFill>
                  <a:schemeClr val="tx1"/>
                </a:solidFill>
              </a:rPr>
              <a:t>'Learning in the  Light of Christ’</a:t>
            </a:r>
          </a:p>
          <a:p>
            <a:pPr eaLnBrk="1" fontAlgn="auto" hangingPunct="1">
              <a:lnSpc>
                <a:spcPct val="90000"/>
              </a:lnSpc>
              <a:spcAft>
                <a:spcPts val="0"/>
              </a:spcAft>
              <a:defRPr/>
            </a:pPr>
            <a:endParaRPr lang="en-US" sz="2400" b="1" i="1" dirty="0">
              <a:solidFill>
                <a:schemeClr val="tx1"/>
              </a:solidFill>
            </a:endParaRPr>
          </a:p>
          <a:p>
            <a:pPr eaLnBrk="1" fontAlgn="auto" hangingPunct="1">
              <a:lnSpc>
                <a:spcPct val="90000"/>
              </a:lnSpc>
              <a:spcAft>
                <a:spcPts val="0"/>
              </a:spcAft>
              <a:defRPr/>
            </a:pPr>
            <a:r>
              <a:rPr lang="en-US" sz="2400" b="1" dirty="0">
                <a:solidFill>
                  <a:schemeClr val="tx1"/>
                </a:solidFill>
              </a:rPr>
              <a:t> </a:t>
            </a:r>
            <a:endParaRPr lang="en-US" sz="2400" dirty="0">
              <a:solidFill>
                <a:schemeClr val="tx1"/>
              </a:solidFill>
            </a:endParaRPr>
          </a:p>
          <a:p>
            <a:pPr indent="-228600" algn="l" eaLnBrk="1" fontAlgn="auto" hangingPunct="1">
              <a:lnSpc>
                <a:spcPct val="90000"/>
              </a:lnSpc>
              <a:spcAft>
                <a:spcPts val="0"/>
              </a:spcAft>
              <a:buFont typeface="Arial" panose="020B0604020202020204" pitchFamily="34" charset="0"/>
              <a:buChar char="•"/>
              <a:defRPr/>
            </a:pPr>
            <a:endParaRPr lang="en-US" sz="1700" dirty="0">
              <a:solidFill>
                <a:schemeClr val="tx1"/>
              </a:solidFill>
            </a:endParaRPr>
          </a:p>
        </p:txBody>
      </p:sp>
      <p:pic>
        <p:nvPicPr>
          <p:cNvPr id="2052" name="Picture 3"/>
          <p:cNvPicPr>
            <a:picLocks noChangeAspect="1" noChangeArrowheads="1"/>
          </p:cNvPicPr>
          <p:nvPr/>
        </p:nvPicPr>
        <p:blipFill>
          <a:blip r:embed="rId2" cstate="print"/>
          <a:stretch>
            <a:fillRect/>
          </a:stretch>
        </p:blipFill>
        <p:spPr bwMode="auto">
          <a:xfrm>
            <a:off x="3687425" y="237512"/>
            <a:ext cx="1769149" cy="1967352"/>
          </a:xfrm>
          <a:prstGeom prst="rect">
            <a:avLst/>
          </a:prstGeom>
          <a:noFill/>
        </p:spPr>
      </p:pic>
    </p:spTree>
    <p:extLst>
      <p:ext uri="{BB962C8B-B14F-4D97-AF65-F5344CB8AC3E}">
        <p14:creationId xmlns:p14="http://schemas.microsoft.com/office/powerpoint/2010/main" val="110461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957" y="3020785"/>
            <a:ext cx="8866414" cy="3837215"/>
          </a:xfrm>
        </p:spPr>
        <p:txBody>
          <a:bodyPr>
            <a:normAutofit fontScale="77500" lnSpcReduction="20000"/>
          </a:bodyPr>
          <a:lstStyle/>
          <a:p>
            <a:pPr marL="0" indent="0">
              <a:buNone/>
            </a:pPr>
            <a:r>
              <a:rPr lang="en-GB" b="1" dirty="0"/>
              <a:t>Prayer</a:t>
            </a:r>
            <a:r>
              <a:rPr lang="en-GB" dirty="0"/>
              <a:t> – On our journey we will spend lots of time in prayer, talking and listening to God and what He is teaching us. </a:t>
            </a:r>
          </a:p>
          <a:p>
            <a:pPr>
              <a:buNone/>
            </a:pPr>
            <a:r>
              <a:rPr lang="en-GB" b="1" dirty="0"/>
              <a:t>Penance </a:t>
            </a:r>
            <a:r>
              <a:rPr lang="en-GB" dirty="0"/>
              <a:t>– This word describes how we will turn to Jesus, which involves turning away from doing things our own way. </a:t>
            </a:r>
          </a:p>
          <a:p>
            <a:pPr>
              <a:buNone/>
            </a:pPr>
            <a:r>
              <a:rPr lang="en-GB" b="1" dirty="0"/>
              <a:t>Solidarity</a:t>
            </a:r>
            <a:r>
              <a:rPr lang="en-GB" dirty="0"/>
              <a:t> – This word describes friendship. On our pilgrimage we are not alone – we can find joy in being with our fellow pilgrims!</a:t>
            </a:r>
          </a:p>
          <a:p>
            <a:pPr>
              <a:buNone/>
            </a:pPr>
            <a:r>
              <a:rPr lang="en-GB" b="1" dirty="0"/>
              <a:t>Charity</a:t>
            </a:r>
            <a:r>
              <a:rPr lang="en-GB" dirty="0"/>
              <a:t> – The word ‘charity’ is from the Latin term ‘caritas’, which means love. On our journey of faith towards God, we will look for opportunities to love others the way God loves us and to build a better world.</a:t>
            </a:r>
          </a:p>
        </p:txBody>
      </p:sp>
      <p:pic>
        <p:nvPicPr>
          <p:cNvPr id="3074" name="Picture 2"/>
          <p:cNvPicPr>
            <a:picLocks noChangeAspect="1" noChangeArrowheads="1"/>
          </p:cNvPicPr>
          <p:nvPr/>
        </p:nvPicPr>
        <p:blipFill>
          <a:blip r:embed="rId2"/>
          <a:srcRect/>
          <a:stretch>
            <a:fillRect/>
          </a:stretch>
        </p:blipFill>
        <p:spPr bwMode="auto">
          <a:xfrm>
            <a:off x="828340" y="375556"/>
            <a:ext cx="7487319" cy="2286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10C2A3-6A40-4EA9-884A-82BADFB08C26}"/>
              </a:ext>
            </a:extLst>
          </p:cNvPr>
          <p:cNvPicPr>
            <a:picLocks noChangeAspect="1"/>
          </p:cNvPicPr>
          <p:nvPr/>
        </p:nvPicPr>
        <p:blipFill rotWithShape="1">
          <a:blip r:embed="rId2">
            <a:alphaModFix amt="50000"/>
          </a:blip>
          <a:srcRect t="4762"/>
          <a:stretch/>
        </p:blipFill>
        <p:spPr>
          <a:xfrm>
            <a:off x="20" y="1"/>
            <a:ext cx="9143980" cy="6857999"/>
          </a:xfrm>
          <a:prstGeom prst="rect">
            <a:avLst/>
          </a:prstGeom>
        </p:spPr>
      </p:pic>
      <p:sp>
        <p:nvSpPr>
          <p:cNvPr id="8194" name="Title 1"/>
          <p:cNvSpPr>
            <a:spLocks noGrp="1"/>
          </p:cNvSpPr>
          <p:nvPr>
            <p:ph type="title"/>
          </p:nvPr>
        </p:nvSpPr>
        <p:spPr>
          <a:xfrm>
            <a:off x="1143000" y="1122362"/>
            <a:ext cx="6858000" cy="2900518"/>
          </a:xfrm>
        </p:spPr>
        <p:txBody>
          <a:bodyPr vert="horz" lIns="91440" tIns="45720" rIns="91440" bIns="45720" rtlCol="0" anchor="b">
            <a:normAutofit/>
          </a:bodyPr>
          <a:lstStyle/>
          <a:p>
            <a:pPr eaLnBrk="1" hangingPunct="1">
              <a:lnSpc>
                <a:spcPct val="90000"/>
              </a:lnSpc>
            </a:pPr>
            <a:r>
              <a:rPr lang="en-US" altLang="en-US" sz="3300" u="sng">
                <a:solidFill>
                  <a:srgbClr val="FFFFFF"/>
                </a:solidFill>
              </a:rPr>
              <a:t>Dates for your diary</a:t>
            </a:r>
            <a:br>
              <a:rPr lang="en-US" altLang="en-US" sz="3300" u="sng">
                <a:solidFill>
                  <a:srgbClr val="FFFFFF"/>
                </a:solidFill>
              </a:rPr>
            </a:br>
            <a:r>
              <a:rPr lang="en-US" altLang="en-US" sz="3300">
                <a:solidFill>
                  <a:srgbClr val="FFFFFF"/>
                </a:solidFill>
              </a:rPr>
              <a:t>All dates can be found on the school website and each week at the end of the School’s Weekly Newsletter. </a:t>
            </a:r>
            <a:br>
              <a:rPr lang="en-US" altLang="en-US" sz="3300">
                <a:solidFill>
                  <a:srgbClr val="FFFFFF"/>
                </a:solidFill>
              </a:rPr>
            </a:br>
            <a:endParaRPr lang="en-US" altLang="en-US" sz="3300">
              <a:solidFill>
                <a:srgbClr val="FFFFFF"/>
              </a:solidFill>
            </a:endParaRPr>
          </a:p>
        </p:txBody>
      </p:sp>
      <p:pic>
        <p:nvPicPr>
          <p:cNvPr id="8195" name="Picture 4"/>
          <p:cNvPicPr>
            <a:picLocks noChangeAspect="1" noChangeArrowheads="1"/>
          </p:cNvPicPr>
          <p:nvPr/>
        </p:nvPicPr>
        <p:blipFill>
          <a:blip r:embed="rId3" cstate="print"/>
          <a:srcRect/>
          <a:stretch>
            <a:fillRect/>
          </a:stretch>
        </p:blipFill>
        <p:spPr bwMode="auto">
          <a:xfrm>
            <a:off x="8028384" y="286985"/>
            <a:ext cx="850900" cy="8334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advClick="0" advTm="3000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8561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83166" y="219322"/>
            <a:ext cx="3602727" cy="1311664"/>
          </a:xfrm>
        </p:spPr>
        <p:txBody>
          <a:bodyPr>
            <a:normAutofit/>
          </a:bodyPr>
          <a:lstStyle/>
          <a:p>
            <a:r>
              <a:rPr lang="en-GB" dirty="0">
                <a:solidFill>
                  <a:srgbClr val="000000"/>
                </a:solidFill>
              </a:rPr>
              <a:t>Mobile Phones</a:t>
            </a:r>
          </a:p>
        </p:txBody>
      </p:sp>
      <p:sp>
        <p:nvSpPr>
          <p:cNvPr id="3" name="Content Placeholder 2"/>
          <p:cNvSpPr>
            <a:spLocks noGrp="1"/>
          </p:cNvSpPr>
          <p:nvPr>
            <p:ph idx="1"/>
          </p:nvPr>
        </p:nvSpPr>
        <p:spPr>
          <a:xfrm>
            <a:off x="262081" y="1772816"/>
            <a:ext cx="4464495" cy="4469226"/>
          </a:xfrm>
        </p:spPr>
        <p:txBody>
          <a:bodyPr anchor="ctr">
            <a:normAutofit fontScale="92500"/>
          </a:bodyPr>
          <a:lstStyle/>
          <a:p>
            <a:pPr>
              <a:lnSpc>
                <a:spcPct val="90000"/>
              </a:lnSpc>
              <a:buNone/>
            </a:pPr>
            <a:r>
              <a:rPr lang="en-GB" sz="2200" dirty="0">
                <a:solidFill>
                  <a:srgbClr val="333333"/>
                </a:solidFill>
                <a:latin typeface="+mj-lt"/>
                <a:ea typeface="+mj-ea"/>
                <a:cs typeface="+mj-cs"/>
              </a:rPr>
              <a:t>When you are bringing or collecting your</a:t>
            </a:r>
          </a:p>
          <a:p>
            <a:pPr>
              <a:lnSpc>
                <a:spcPct val="90000"/>
              </a:lnSpc>
              <a:buNone/>
            </a:pPr>
            <a:r>
              <a:rPr lang="en-GB" sz="2200" dirty="0">
                <a:solidFill>
                  <a:srgbClr val="333333"/>
                </a:solidFill>
                <a:latin typeface="+mj-lt"/>
                <a:ea typeface="+mj-ea"/>
                <a:cs typeface="+mj-cs"/>
              </a:rPr>
              <a:t>child(ren) to/from school, please ensure</a:t>
            </a:r>
          </a:p>
          <a:p>
            <a:pPr>
              <a:lnSpc>
                <a:spcPct val="90000"/>
              </a:lnSpc>
              <a:buNone/>
            </a:pPr>
            <a:r>
              <a:rPr lang="en-GB" sz="2200" dirty="0">
                <a:solidFill>
                  <a:srgbClr val="333333"/>
                </a:solidFill>
                <a:latin typeface="+mj-lt"/>
                <a:ea typeface="+mj-ea"/>
                <a:cs typeface="+mj-cs"/>
              </a:rPr>
              <a:t>that your mobile phone is turned off.  It</a:t>
            </a:r>
          </a:p>
          <a:p>
            <a:pPr>
              <a:lnSpc>
                <a:spcPct val="90000"/>
              </a:lnSpc>
              <a:buNone/>
            </a:pPr>
            <a:r>
              <a:rPr lang="en-GB" sz="2200" dirty="0">
                <a:solidFill>
                  <a:srgbClr val="333333"/>
                </a:solidFill>
                <a:latin typeface="+mj-lt"/>
                <a:ea typeface="+mj-ea"/>
                <a:cs typeface="+mj-cs"/>
              </a:rPr>
              <a:t>is an important time to talk and share</a:t>
            </a:r>
          </a:p>
          <a:p>
            <a:pPr>
              <a:lnSpc>
                <a:spcPct val="90000"/>
              </a:lnSpc>
              <a:buNone/>
            </a:pPr>
            <a:r>
              <a:rPr lang="en-GB" sz="2200" dirty="0">
                <a:solidFill>
                  <a:srgbClr val="333333"/>
                </a:solidFill>
                <a:latin typeface="+mj-lt"/>
                <a:ea typeface="+mj-ea"/>
                <a:cs typeface="+mj-cs"/>
              </a:rPr>
              <a:t>with your child. </a:t>
            </a:r>
          </a:p>
          <a:p>
            <a:pPr>
              <a:lnSpc>
                <a:spcPct val="90000"/>
              </a:lnSpc>
              <a:buNone/>
            </a:pPr>
            <a:r>
              <a:rPr lang="en-GB" sz="1800" dirty="0">
                <a:solidFill>
                  <a:srgbClr val="000000"/>
                </a:solidFill>
              </a:rPr>
              <a:t>‘</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r>
              <a:rPr lang="en-GB" sz="2200" dirty="0">
                <a:solidFill>
                  <a:srgbClr val="333333"/>
                </a:solidFill>
                <a:latin typeface="+mj-lt"/>
                <a:ea typeface="+mj-ea"/>
                <a:cs typeface="+mj-cs"/>
              </a:rPr>
              <a:t>For those children in Year 5 and 6:</a:t>
            </a:r>
          </a:p>
          <a:p>
            <a:pPr>
              <a:lnSpc>
                <a:spcPct val="90000"/>
              </a:lnSpc>
              <a:buNone/>
            </a:pPr>
            <a:r>
              <a:rPr lang="en-GB" sz="2200" dirty="0">
                <a:solidFill>
                  <a:srgbClr val="333333"/>
                </a:solidFill>
                <a:latin typeface="+mj-lt"/>
                <a:ea typeface="+mj-ea"/>
                <a:cs typeface="+mj-cs"/>
              </a:rPr>
              <a:t>if you wish for your child to have a </a:t>
            </a:r>
          </a:p>
          <a:p>
            <a:pPr>
              <a:lnSpc>
                <a:spcPct val="90000"/>
              </a:lnSpc>
              <a:buNone/>
            </a:pPr>
            <a:r>
              <a:rPr lang="en-GB" sz="2200" dirty="0">
                <a:solidFill>
                  <a:srgbClr val="333333"/>
                </a:solidFill>
                <a:latin typeface="+mj-lt"/>
                <a:ea typeface="+mj-ea"/>
                <a:cs typeface="+mj-cs"/>
              </a:rPr>
              <a:t>mobile phone, this will need to be kept in</a:t>
            </a:r>
          </a:p>
          <a:p>
            <a:pPr>
              <a:lnSpc>
                <a:spcPct val="90000"/>
              </a:lnSpc>
              <a:buNone/>
            </a:pPr>
            <a:r>
              <a:rPr lang="en-GB" sz="2200" dirty="0">
                <a:solidFill>
                  <a:srgbClr val="333333"/>
                </a:solidFill>
                <a:latin typeface="+mj-lt"/>
                <a:ea typeface="+mj-ea"/>
                <a:cs typeface="+mj-cs"/>
              </a:rPr>
              <a:t>his/her school bag and turned off.  The</a:t>
            </a:r>
          </a:p>
          <a:p>
            <a:pPr>
              <a:lnSpc>
                <a:spcPct val="90000"/>
              </a:lnSpc>
              <a:buNone/>
            </a:pPr>
            <a:r>
              <a:rPr lang="en-GB" sz="2200" dirty="0">
                <a:solidFill>
                  <a:srgbClr val="333333"/>
                </a:solidFill>
                <a:latin typeface="+mj-lt"/>
                <a:ea typeface="+mj-ea"/>
                <a:cs typeface="+mj-cs"/>
              </a:rPr>
              <a:t>School will not be held responsible if</a:t>
            </a:r>
          </a:p>
          <a:p>
            <a:pPr>
              <a:lnSpc>
                <a:spcPct val="90000"/>
              </a:lnSpc>
              <a:buNone/>
            </a:pPr>
            <a:r>
              <a:rPr lang="en-GB" sz="2200" dirty="0">
                <a:solidFill>
                  <a:srgbClr val="333333"/>
                </a:solidFill>
                <a:latin typeface="+mj-lt"/>
                <a:ea typeface="+mj-ea"/>
                <a:cs typeface="+mj-cs"/>
              </a:rPr>
              <a:t>something happens to it or if it is lost. </a:t>
            </a:r>
          </a:p>
        </p:txBody>
      </p:sp>
      <p:sp>
        <p:nvSpPr>
          <p:cNvPr id="3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4"/>
            <a:ext cx="3672408" cy="1470025"/>
          </a:xfrm>
        </p:spPr>
        <p:txBody>
          <a:bodyPr/>
          <a:lstStyle/>
          <a:p>
            <a:pPr algn="l"/>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Parking </a:t>
            </a:r>
            <a:r>
              <a:rPr lang="en-GB" dirty="0"/>
              <a:t/>
            </a:r>
            <a:br>
              <a:rPr lang="en-GB" dirty="0"/>
            </a:br>
            <a:r>
              <a:rPr lang="en-GB" sz="2200" dirty="0">
                <a:solidFill>
                  <a:srgbClr val="333333"/>
                </a:solidFill>
              </a:rPr>
              <a:t>Please note that Pope Paul Primary School takes the safety of our children very seriously. </a:t>
            </a:r>
            <a:br>
              <a:rPr lang="en-GB" sz="2200" dirty="0">
                <a:solidFill>
                  <a:srgbClr val="333333"/>
                </a:solidFill>
              </a:rPr>
            </a:br>
            <a:r>
              <a:rPr lang="en-GB" sz="2200" dirty="0">
                <a:solidFill>
                  <a:srgbClr val="333333"/>
                </a:solidFill>
              </a:rPr>
              <a:t>Parents bringing children to school by car should park in a safe location but well away from the school car park, school entrance or in the area of zig zag or double yellow lines. We ask you not to park along Great </a:t>
            </a:r>
            <a:r>
              <a:rPr lang="en-GB" sz="2200" dirty="0" err="1">
                <a:solidFill>
                  <a:srgbClr val="333333"/>
                </a:solidFill>
              </a:rPr>
              <a:t>Slades</a:t>
            </a:r>
            <a:r>
              <a:rPr lang="en-GB" sz="2200" dirty="0">
                <a:solidFill>
                  <a:srgbClr val="333333"/>
                </a:solidFill>
              </a:rPr>
              <a:t>.</a:t>
            </a:r>
            <a:br>
              <a:rPr lang="en-GB" sz="2200" dirty="0">
                <a:solidFill>
                  <a:srgbClr val="333333"/>
                </a:solidFill>
              </a:rPr>
            </a:br>
            <a:r>
              <a:rPr lang="en-GB" sz="2200" dirty="0">
                <a:solidFill>
                  <a:srgbClr val="333333"/>
                </a:solidFill>
              </a:rPr>
              <a:t>Parents should not drive into the school car park to drop children off. </a:t>
            </a:r>
            <a:r>
              <a:rPr lang="en-GB" sz="2800" i="0" dirty="0">
                <a:solidFill>
                  <a:srgbClr val="333333"/>
                </a:solidFill>
                <a:effectLst/>
                <a:latin typeface="Source Sans Pro" panose="020B0503030403020204" pitchFamily="34" charset="0"/>
              </a:rPr>
              <a:t/>
            </a:r>
            <a:br>
              <a:rPr lang="en-GB" sz="2800" i="0" dirty="0">
                <a:solidFill>
                  <a:srgbClr val="333333"/>
                </a:solidFill>
                <a:effectLst/>
                <a:latin typeface="Source Sans Pro" panose="020B0503030403020204" pitchFamily="34" charset="0"/>
              </a:rPr>
            </a:br>
            <a:endParaRPr lang="en-GB" sz="2800" dirty="0"/>
          </a:p>
        </p:txBody>
      </p:sp>
      <p:sp>
        <p:nvSpPr>
          <p:cNvPr id="3" name="Subtitle 2"/>
          <p:cNvSpPr>
            <a:spLocks noGrp="1"/>
          </p:cNvSpPr>
          <p:nvPr>
            <p:ph type="subTitle" idx="1"/>
          </p:nvPr>
        </p:nvSpPr>
        <p:spPr>
          <a:xfrm>
            <a:off x="4211960" y="188640"/>
            <a:ext cx="4672608" cy="1752600"/>
          </a:xfrm>
        </p:spPr>
        <p:txBody>
          <a:bodyPr/>
          <a:lstStyle/>
          <a:p>
            <a:pPr algn="l"/>
            <a:r>
              <a:rPr lang="en-GB" b="1"/>
              <a:t>     Walk </a:t>
            </a:r>
            <a:r>
              <a:rPr lang="en-GB" b="1" dirty="0"/>
              <a:t>to School</a:t>
            </a:r>
          </a:p>
          <a:p>
            <a:pPr lvl="1" algn="l"/>
            <a:r>
              <a:rPr lang="en-GB" sz="2200" dirty="0">
                <a:solidFill>
                  <a:srgbClr val="333333"/>
                </a:solidFill>
                <a:latin typeface="+mj-lt"/>
                <a:ea typeface="+mj-ea"/>
                <a:cs typeface="+mj-cs"/>
              </a:rPr>
              <a:t>We want children to be energised and empowered.</a:t>
            </a:r>
          </a:p>
          <a:p>
            <a:pPr lvl="1" algn="l"/>
            <a:r>
              <a:rPr lang="en-GB" sz="2200" dirty="0">
                <a:solidFill>
                  <a:srgbClr val="333333"/>
                </a:solidFill>
                <a:latin typeface="+mj-lt"/>
                <a:ea typeface="+mj-ea"/>
                <a:cs typeface="+mj-cs"/>
              </a:rPr>
              <a:t>We want children and parents to make walking to school their natural choice and to stop and think before they use the car to get to school. </a:t>
            </a:r>
          </a:p>
          <a:p>
            <a:pPr lvl="1" algn="l"/>
            <a:r>
              <a:rPr lang="en-GB" sz="2200" dirty="0">
                <a:solidFill>
                  <a:srgbClr val="333333"/>
                </a:solidFill>
                <a:latin typeface="+mj-lt"/>
                <a:ea typeface="+mj-ea"/>
                <a:cs typeface="+mj-cs"/>
              </a:rPr>
              <a:t>We support the Living Streets ethos and need to continue to reduce the number of cars and ease parking problems in our community.  We can do this by: </a:t>
            </a:r>
          </a:p>
          <a:p>
            <a:pPr lvl="1" algn="l" fontAlgn="t"/>
            <a:r>
              <a:rPr lang="en-GB" sz="2200" dirty="0">
                <a:solidFill>
                  <a:srgbClr val="333333"/>
                </a:solidFill>
                <a:latin typeface="+mj-lt"/>
                <a:ea typeface="+mj-ea"/>
                <a:cs typeface="+mj-cs"/>
              </a:rPr>
              <a:t>·         Walking to school</a:t>
            </a:r>
          </a:p>
          <a:p>
            <a:pPr lvl="1" algn="l" fontAlgn="t"/>
            <a:r>
              <a:rPr lang="en-GB" sz="2200" dirty="0">
                <a:solidFill>
                  <a:srgbClr val="333333"/>
                </a:solidFill>
                <a:latin typeface="+mj-lt"/>
                <a:ea typeface="+mj-ea"/>
                <a:cs typeface="+mj-cs"/>
              </a:rPr>
              <a:t>·         Cycling to school</a:t>
            </a:r>
          </a:p>
          <a:p>
            <a:pPr lvl="1" algn="l" fontAlgn="t"/>
            <a:r>
              <a:rPr lang="en-GB" sz="2200" dirty="0">
                <a:solidFill>
                  <a:srgbClr val="333333"/>
                </a:solidFill>
                <a:latin typeface="+mj-lt"/>
                <a:ea typeface="+mj-ea"/>
                <a:cs typeface="+mj-cs"/>
              </a:rPr>
              <a:t>·         Driving part of the way to school and walking part of the way. </a:t>
            </a:r>
          </a:p>
          <a:p>
            <a:pPr lvl="1" algn="l"/>
            <a:endParaRPr lang="en-GB" sz="2200" b="0" i="0" dirty="0">
              <a:solidFill>
                <a:srgbClr val="000000"/>
              </a:solidFill>
              <a:effectLst/>
              <a:latin typeface="Swiss721BT-Roman"/>
            </a:endParaRPr>
          </a:p>
          <a:p>
            <a:pPr algn="l"/>
            <a:endParaRPr lang="en-GB" sz="2600" b="1" dirty="0"/>
          </a:p>
        </p:txBody>
      </p:sp>
      <p:pic>
        <p:nvPicPr>
          <p:cNvPr id="6" name="Picture 5">
            <a:extLst>
              <a:ext uri="{FF2B5EF4-FFF2-40B4-BE49-F238E27FC236}">
                <a16:creationId xmlns:a16="http://schemas.microsoft.com/office/drawing/2014/main" id="{8E399DBA-378B-4887-A8D4-667B9C79E485}"/>
              </a:ext>
            </a:extLst>
          </p:cNvPr>
          <p:cNvPicPr>
            <a:picLocks noChangeAspect="1"/>
          </p:cNvPicPr>
          <p:nvPr/>
        </p:nvPicPr>
        <p:blipFill>
          <a:blip r:embed="rId3"/>
          <a:stretch>
            <a:fillRect/>
          </a:stretch>
        </p:blipFill>
        <p:spPr>
          <a:xfrm>
            <a:off x="839084" y="5733256"/>
            <a:ext cx="3084844" cy="10016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7581" y="921715"/>
            <a:ext cx="3872267" cy="2635993"/>
          </a:xfrm>
        </p:spPr>
        <p:txBody>
          <a:bodyPr vert="horz" lIns="91440" tIns="45720" rIns="91440" bIns="45720" rtlCol="0" anchor="b">
            <a:normAutofit/>
          </a:bodyPr>
          <a:lstStyle/>
          <a:p>
            <a:pPr algn="l" eaLnBrk="1" fontAlgn="auto" hangingPunct="1">
              <a:lnSpc>
                <a:spcPct val="90000"/>
              </a:lnSpc>
              <a:spcAft>
                <a:spcPts val="0"/>
              </a:spcAft>
              <a:defRPr/>
            </a:pPr>
            <a:r>
              <a:rPr lang="en-US" sz="2600" kern="1200" dirty="0">
                <a:solidFill>
                  <a:schemeClr val="tx1"/>
                </a:solidFill>
                <a:latin typeface="+mj-lt"/>
                <a:ea typeface="+mj-ea"/>
                <a:cs typeface="+mj-cs"/>
              </a:rPr>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Remember that if you have any concerns, please contact the school office by email or phone. </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74" name="Rectangle 73">
            <a:extLst>
              <a:ext uri="{FF2B5EF4-FFF2-40B4-BE49-F238E27FC236}">
                <a16:creationId xmlns:a16="http://schemas.microsoft.com/office/drawing/2014/main" id="{BC05CA36-AD6A-4ABF-9A05-52E5A143D2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4331EE8-85A4-4588-8D9E-70E534D47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9D6C862-61CC-4B46-8080-96583D653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1" name="Picture 3"/>
          <p:cNvPicPr>
            <a:picLocks noChangeAspect="1" noChangeArrowheads="1"/>
          </p:cNvPicPr>
          <p:nvPr/>
        </p:nvPicPr>
        <p:blipFill>
          <a:blip r:embed="rId3" cstate="print"/>
          <a:stretch>
            <a:fillRect/>
          </a:stretch>
        </p:blipFill>
        <p:spPr bwMode="auto">
          <a:xfrm>
            <a:off x="4930430" y="1086956"/>
            <a:ext cx="3872266" cy="4306088"/>
          </a:xfrm>
          <a:prstGeom prst="rect">
            <a:avLst/>
          </a:prstGeom>
          <a:noFill/>
        </p:spPr>
      </p:pic>
      <p:sp>
        <p:nvSpPr>
          <p:cNvPr id="80" name="Rectangle 79">
            <a:extLst>
              <a:ext uri="{FF2B5EF4-FFF2-40B4-BE49-F238E27FC236}">
                <a16:creationId xmlns:a16="http://schemas.microsoft.com/office/drawing/2014/main"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eaLnBrk="1" hangingPunct="1">
              <a:lnSpc>
                <a:spcPct val="90000"/>
              </a:lnSpc>
            </a:pPr>
            <a:r>
              <a:rPr lang="en-US" sz="4200" kern="1200">
                <a:solidFill>
                  <a:srgbClr val="FFFFFF"/>
                </a:solidFill>
                <a:latin typeface="+mj-lt"/>
                <a:ea typeface="+mj-ea"/>
                <a:cs typeface="+mj-cs"/>
              </a:rPr>
              <a:t>Any 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1143000"/>
          </a:xfrm>
        </p:spPr>
        <p:txBody>
          <a:bodyPr/>
          <a:lstStyle/>
          <a:p>
            <a:r>
              <a:rPr lang="en-GB" dirty="0"/>
              <a:t>Thank you.</a:t>
            </a:r>
            <a:br>
              <a:rPr lang="en-GB" dirty="0"/>
            </a:br>
            <a:r>
              <a:rPr lang="en-GB" dirty="0"/>
              <a:t/>
            </a:r>
            <a:br>
              <a:rPr lang="en-GB" dirty="0"/>
            </a:br>
            <a:r>
              <a:rPr lang="en-GB" dirty="0"/>
              <a:t>The Year </a:t>
            </a:r>
            <a:r>
              <a:rPr lang="en-GB" dirty="0" smtClean="0"/>
              <a:t>4 </a:t>
            </a:r>
            <a:r>
              <a:rPr lang="en-GB" dirty="0"/>
              <a:t>team and I look forward to working with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3"/>
          <p:cNvSpPr txBox="1">
            <a:spLocks noChangeArrowheads="1"/>
          </p:cNvSpPr>
          <p:nvPr/>
        </p:nvSpPr>
        <p:spPr bwMode="auto">
          <a:xfrm>
            <a:off x="4268024" y="1479507"/>
            <a:ext cx="4316172" cy="1667569"/>
          </a:xfrm>
          <a:prstGeom prst="rect">
            <a:avLst/>
          </a:prstGeom>
        </p:spPr>
        <p:txBody>
          <a:bodyPr vert="horz" lIns="91440" tIns="45720" rIns="91440" bIns="45720" rtlCol="0" anchor="b">
            <a:normAutofit fontScale="85000" lnSpcReduction="20000"/>
          </a:bodyPr>
          <a:lstStyle/>
          <a:p>
            <a:pPr algn="ctr">
              <a:lnSpc>
                <a:spcPct val="90000"/>
              </a:lnSpc>
              <a:spcAft>
                <a:spcPts val="600"/>
              </a:spcAft>
            </a:pPr>
            <a:r>
              <a:rPr lang="en-US" sz="3200" kern="1200" dirty="0">
                <a:solidFill>
                  <a:schemeClr val="tx1"/>
                </a:solidFill>
                <a:latin typeface="+mj-lt"/>
                <a:ea typeface="+mj-ea"/>
                <a:cs typeface="+mj-cs"/>
              </a:rPr>
              <a:t>Welcome to </a:t>
            </a:r>
            <a:r>
              <a:rPr lang="en-US" sz="3200" kern="1200" dirty="0" smtClean="0">
                <a:solidFill>
                  <a:schemeClr val="tx1"/>
                </a:solidFill>
                <a:latin typeface="+mj-lt"/>
                <a:ea typeface="+mj-ea"/>
                <a:cs typeface="+mj-cs"/>
              </a:rPr>
              <a:t>Year 4</a:t>
            </a:r>
            <a:endParaRPr lang="en-US" sz="3200" kern="1200" dirty="0">
              <a:solidFill>
                <a:schemeClr val="tx1"/>
              </a:solidFill>
              <a:highlight>
                <a:srgbClr val="FFFF00"/>
              </a:highlight>
              <a:latin typeface="+mj-lt"/>
              <a:ea typeface="+mj-ea"/>
              <a:cs typeface="+mj-cs"/>
            </a:endParaRPr>
          </a:p>
          <a:p>
            <a:pPr algn="ctr">
              <a:lnSpc>
                <a:spcPct val="90000"/>
              </a:lnSpc>
              <a:spcAft>
                <a:spcPts val="600"/>
              </a:spcAft>
            </a:pPr>
            <a:endParaRPr lang="en-US" sz="3200" kern="1200" dirty="0">
              <a:solidFill>
                <a:schemeClr val="tx1"/>
              </a:solidFill>
              <a:latin typeface="+mj-lt"/>
              <a:ea typeface="+mj-ea"/>
              <a:cs typeface="+mj-cs"/>
            </a:endParaRPr>
          </a:p>
          <a:p>
            <a:pPr algn="ctr">
              <a:lnSpc>
                <a:spcPct val="90000"/>
              </a:lnSpc>
              <a:spcAft>
                <a:spcPts val="600"/>
              </a:spcAft>
            </a:pPr>
            <a:r>
              <a:rPr lang="en-US" sz="3200" kern="1200" dirty="0">
                <a:solidFill>
                  <a:schemeClr val="tx1"/>
                </a:solidFill>
                <a:latin typeface="+mj-lt"/>
                <a:ea typeface="+mj-ea"/>
                <a:cs typeface="+mj-cs"/>
              </a:rPr>
              <a:t>Class Teacher</a:t>
            </a:r>
            <a:r>
              <a:rPr lang="en-US" sz="3200" kern="1200" dirty="0" smtClean="0">
                <a:solidFill>
                  <a:schemeClr val="tx1"/>
                </a:solidFill>
                <a:latin typeface="+mj-lt"/>
                <a:ea typeface="+mj-ea"/>
                <a:cs typeface="+mj-cs"/>
              </a:rPr>
              <a:t>:</a:t>
            </a:r>
          </a:p>
          <a:p>
            <a:pPr algn="ctr">
              <a:lnSpc>
                <a:spcPct val="90000"/>
              </a:lnSpc>
              <a:spcAft>
                <a:spcPts val="600"/>
              </a:spcAft>
            </a:pPr>
            <a:r>
              <a:rPr lang="en-US" sz="3200" dirty="0" err="1" smtClean="0">
                <a:latin typeface="+mj-lt"/>
                <a:ea typeface="+mj-ea"/>
                <a:cs typeface="+mj-cs"/>
              </a:rPr>
              <a:t>Ms</a:t>
            </a:r>
            <a:r>
              <a:rPr lang="en-US" sz="3200" dirty="0" smtClean="0">
                <a:latin typeface="+mj-lt"/>
                <a:ea typeface="+mj-ea"/>
                <a:cs typeface="+mj-cs"/>
              </a:rPr>
              <a:t> Rita Varga</a:t>
            </a: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p:txBody>
      </p:sp>
      <p:pic>
        <p:nvPicPr>
          <p:cNvPr id="3076"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6" name="TextBox 5"/>
          <p:cNvSpPr txBox="1"/>
          <p:nvPr/>
        </p:nvSpPr>
        <p:spPr>
          <a:xfrm>
            <a:off x="4057305" y="2417716"/>
            <a:ext cx="4316172" cy="3197464"/>
          </a:xfrm>
          <a:prstGeom prst="rect">
            <a:avLst/>
          </a:prstGeom>
        </p:spPr>
        <p:txBody>
          <a:bodyPr vert="horz" lIns="91440" tIns="45720" rIns="91440" bIns="45720" rtlCol="0" anchor="t">
            <a:normAutofit/>
          </a:bodyPr>
          <a:lstStyle/>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algn="ctr" fontAlgn="auto">
              <a:lnSpc>
                <a:spcPct val="90000"/>
              </a:lnSpc>
              <a:spcBef>
                <a:spcPts val="0"/>
              </a:spcBef>
              <a:spcAft>
                <a:spcPts val="600"/>
              </a:spcAft>
              <a:defRPr/>
            </a:pPr>
            <a:r>
              <a:rPr lang="en-US" sz="2800" dirty="0">
                <a:latin typeface="+mn-lt"/>
                <a:cs typeface="+mn-cs"/>
              </a:rPr>
              <a:t>Working in Year </a:t>
            </a:r>
            <a:r>
              <a:rPr lang="en-US" sz="2800" dirty="0" smtClean="0">
                <a:latin typeface="+mn-lt"/>
                <a:cs typeface="+mn-cs"/>
              </a:rPr>
              <a:t>4 </a:t>
            </a:r>
            <a:r>
              <a:rPr lang="en-US" sz="2800" dirty="0" smtClean="0">
                <a:latin typeface="+mn-lt"/>
                <a:cs typeface="+mn-cs"/>
              </a:rPr>
              <a:t>will </a:t>
            </a:r>
            <a:r>
              <a:rPr lang="en-US" sz="2800" dirty="0">
                <a:latin typeface="+mn-lt"/>
                <a:cs typeface="+mn-cs"/>
              </a:rPr>
              <a:t>be</a:t>
            </a:r>
            <a:r>
              <a:rPr lang="en-US" sz="2800" dirty="0" smtClean="0">
                <a:latin typeface="+mn-lt"/>
                <a:cs typeface="+mn-cs"/>
              </a:rPr>
              <a:t>:</a:t>
            </a:r>
          </a:p>
          <a:p>
            <a:pPr algn="ctr" fontAlgn="auto">
              <a:lnSpc>
                <a:spcPct val="90000"/>
              </a:lnSpc>
              <a:spcBef>
                <a:spcPts val="0"/>
              </a:spcBef>
              <a:spcAft>
                <a:spcPts val="600"/>
              </a:spcAft>
              <a:defRPr/>
            </a:pPr>
            <a:r>
              <a:rPr lang="en-US" sz="2800" dirty="0" err="1" smtClean="0">
                <a:latin typeface="+mn-lt"/>
                <a:cs typeface="+mn-cs"/>
              </a:rPr>
              <a:t>Mrs</a:t>
            </a:r>
            <a:r>
              <a:rPr lang="en-US" sz="2800" dirty="0" smtClean="0">
                <a:latin typeface="+mn-lt"/>
                <a:cs typeface="+mn-cs"/>
              </a:rPr>
              <a:t> </a:t>
            </a:r>
            <a:r>
              <a:rPr lang="en-US" sz="2800" dirty="0" err="1" smtClean="0">
                <a:latin typeface="+mn-lt"/>
                <a:cs typeface="+mn-cs"/>
              </a:rPr>
              <a:t>Vieyra</a:t>
            </a:r>
            <a:endParaRPr lang="en-US" sz="2800" dirty="0" smtClean="0">
              <a:latin typeface="+mn-lt"/>
              <a:cs typeface="+mn-cs"/>
            </a:endParaRPr>
          </a:p>
          <a:p>
            <a:pPr algn="ctr" fontAlgn="auto">
              <a:lnSpc>
                <a:spcPct val="90000"/>
              </a:lnSpc>
              <a:spcBef>
                <a:spcPts val="0"/>
              </a:spcBef>
              <a:spcAft>
                <a:spcPts val="600"/>
              </a:spcAft>
              <a:defRPr/>
            </a:pPr>
            <a:r>
              <a:rPr lang="en-US" sz="2800" dirty="0" err="1" smtClean="0">
                <a:latin typeface="+mn-lt"/>
                <a:cs typeface="+mn-cs"/>
              </a:rPr>
              <a:t>Mrs</a:t>
            </a:r>
            <a:r>
              <a:rPr lang="en-US" sz="2800" dirty="0" smtClean="0">
                <a:latin typeface="+mn-lt"/>
                <a:cs typeface="+mn-cs"/>
              </a:rPr>
              <a:t> </a:t>
            </a:r>
            <a:r>
              <a:rPr lang="en-US" sz="2800" dirty="0" err="1" smtClean="0">
                <a:latin typeface="+mn-lt"/>
                <a:cs typeface="+mn-cs"/>
              </a:rPr>
              <a:t>Poyiadzis</a:t>
            </a:r>
            <a:endParaRPr lang="en-US" sz="2800" dirty="0" smtClean="0">
              <a:latin typeface="+mn-lt"/>
              <a:cs typeface="+mn-cs"/>
            </a:endParaRPr>
          </a:p>
          <a:p>
            <a:pPr algn="ctr" fontAlgn="auto">
              <a:lnSpc>
                <a:spcPct val="90000"/>
              </a:lnSpc>
              <a:spcBef>
                <a:spcPts val="0"/>
              </a:spcBef>
              <a:spcAft>
                <a:spcPts val="600"/>
              </a:spcAft>
              <a:defRPr/>
            </a:pPr>
            <a:r>
              <a:rPr lang="en-US" sz="2800" dirty="0" err="1" smtClean="0">
                <a:latin typeface="+mn-lt"/>
                <a:cs typeface="+mn-cs"/>
              </a:rPr>
              <a:t>Mrs</a:t>
            </a:r>
            <a:r>
              <a:rPr lang="en-US" sz="2800" dirty="0" smtClean="0">
                <a:latin typeface="+mn-lt"/>
                <a:cs typeface="+mn-cs"/>
              </a:rPr>
              <a:t> McDonald</a:t>
            </a:r>
            <a:endParaRPr lang="en-US" sz="28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marL="571500"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p:txBody>
      </p:sp>
      <p:sp>
        <p:nvSpPr>
          <p:cNvPr id="3083" name="Rectangle 3082">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3EFA6C3-82DC-4131-9929-2523E6FD0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5561733" y="89892"/>
            <a:ext cx="4362271" cy="1330839"/>
          </a:xfrm>
        </p:spPr>
        <p:txBody>
          <a:bodyPr vert="horz" lIns="91440" tIns="45720" rIns="91440" bIns="45720" rtlCol="0" anchor="ctr">
            <a:normAutofit/>
          </a:bodyPr>
          <a:lstStyle/>
          <a:p>
            <a:pPr algn="l" eaLnBrk="1" hangingPunct="1">
              <a:lnSpc>
                <a:spcPct val="90000"/>
              </a:lnSpc>
            </a:pPr>
            <a:r>
              <a:rPr lang="en-US" u="sng" kern="1200" dirty="0">
                <a:solidFill>
                  <a:schemeClr val="tx1"/>
                </a:solidFill>
                <a:latin typeface="+mj-lt"/>
                <a:ea typeface="+mj-ea"/>
                <a:cs typeface="+mj-cs"/>
              </a:rPr>
              <a:t>Expectations</a:t>
            </a:r>
          </a:p>
        </p:txBody>
      </p:sp>
      <p:sp>
        <p:nvSpPr>
          <p:cNvPr id="4107" name="Freeform: Shape 4106">
            <a:extLst>
              <a:ext uri="{FF2B5EF4-FFF2-40B4-BE49-F238E27FC236}">
                <a16:creationId xmlns:a16="http://schemas.microsoft.com/office/drawing/2014/main" id="{AEC9469E-14CA-4358-BABC-CBF836A6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048EB4C9-ACAF-4CCA-BA6E-931443192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3" cstate="print"/>
          <a:stretch>
            <a:fillRect/>
          </a:stretch>
        </p:blipFill>
        <p:spPr bwMode="auto">
          <a:xfrm>
            <a:off x="192508" y="1175590"/>
            <a:ext cx="3021806" cy="3360348"/>
          </a:xfrm>
          <a:prstGeom prst="rect">
            <a:avLst/>
          </a:prstGeom>
          <a:noFill/>
        </p:spPr>
      </p:pic>
      <p:sp>
        <p:nvSpPr>
          <p:cNvPr id="4099" name="TextBox 2"/>
          <p:cNvSpPr txBox="1">
            <a:spLocks noChangeArrowheads="1"/>
          </p:cNvSpPr>
          <p:nvPr/>
        </p:nvSpPr>
        <p:spPr bwMode="auto">
          <a:xfrm>
            <a:off x="3021806" y="1420731"/>
            <a:ext cx="5929686" cy="416224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altLang="en-US" sz="2200" dirty="0">
                <a:latin typeface="+mn-lt"/>
                <a:cs typeface="+mn-cs"/>
              </a:rPr>
              <a:t>Good attendance and punctuality</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Your child follows our mission values in class and around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Being good role models for the rest of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on responsibilities.</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Representing the school outside in the community as true ambassadors. </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Ensuring reading records are up to date and in class.</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pride in their work and the presentation of their work.</a:t>
            </a:r>
            <a:endParaRPr lang="en-US" sz="2200" b="1"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3136-1A97-444C-A362-326FF3C41551}"/>
              </a:ext>
            </a:extLst>
          </p:cNvPr>
          <p:cNvSpPr>
            <a:spLocks noGrp="1"/>
          </p:cNvSpPr>
          <p:nvPr>
            <p:ph type="title"/>
          </p:nvPr>
        </p:nvSpPr>
        <p:spPr>
          <a:xfrm>
            <a:off x="628650" y="365125"/>
            <a:ext cx="4168866" cy="1325563"/>
          </a:xfrm>
        </p:spPr>
        <p:txBody>
          <a:bodyPr vert="horz" lIns="91440" tIns="45720" rIns="91440" bIns="45720" rtlCol="0" anchor="ctr">
            <a:normAutofit/>
          </a:bodyPr>
          <a:lstStyle/>
          <a:p>
            <a:pPr algn="l" eaLnBrk="1" hangingPunct="1">
              <a:lnSpc>
                <a:spcPct val="90000"/>
              </a:lnSpc>
            </a:pPr>
            <a:r>
              <a:rPr lang="en-US" kern="1200">
                <a:solidFill>
                  <a:schemeClr val="tx1"/>
                </a:solidFill>
                <a:latin typeface="+mj-lt"/>
                <a:ea typeface="+mj-ea"/>
                <a:cs typeface="+mj-cs"/>
              </a:rPr>
              <a:t>Attendance</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Box 3">
            <a:extLst>
              <a:ext uri="{FF2B5EF4-FFF2-40B4-BE49-F238E27FC236}">
                <a16:creationId xmlns:a16="http://schemas.microsoft.com/office/drawing/2014/main" id="{5F7D79AC-E7BC-4D8B-8469-4B4DC26F56B5}"/>
              </a:ext>
            </a:extLst>
          </p:cNvPr>
          <p:cNvGraphicFramePr/>
          <p:nvPr>
            <p:extLst>
              <p:ext uri="{D42A27DB-BD31-4B8C-83A1-F6EECF244321}">
                <p14:modId xmlns:p14="http://schemas.microsoft.com/office/powerpoint/2010/main" val="1312676939"/>
              </p:ext>
            </p:extLst>
          </p:nvPr>
        </p:nvGraphicFramePr>
        <p:xfrm>
          <a:off x="628649" y="1825625"/>
          <a:ext cx="5386677"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9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765175"/>
            <a:ext cx="8496300" cy="5262979"/>
          </a:xfrm>
          <a:prstGeom prst="rect">
            <a:avLst/>
          </a:prstGeom>
          <a:noFill/>
        </p:spPr>
        <p:txBody>
          <a:bodyPr>
            <a:spAutoFit/>
          </a:bodyPr>
          <a:lstStyle/>
          <a:p>
            <a:pPr fontAlgn="auto">
              <a:spcBef>
                <a:spcPts val="0"/>
              </a:spcBef>
              <a:spcAft>
                <a:spcPts val="0"/>
              </a:spcAft>
              <a:defRPr/>
            </a:pPr>
            <a:r>
              <a:rPr lang="en-GB" sz="2800" dirty="0">
                <a:latin typeface="+mn-lt"/>
                <a:cs typeface="+mn-cs"/>
              </a:rPr>
              <a:t>What your child will need:</a:t>
            </a:r>
          </a:p>
          <a:p>
            <a:pPr fontAlgn="auto">
              <a:spcBef>
                <a:spcPts val="0"/>
              </a:spcBef>
              <a:spcAft>
                <a:spcPts val="0"/>
              </a:spcAft>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r>
              <a:rPr lang="en-GB" sz="2800" b="1" dirty="0">
                <a:latin typeface="+mn-lt"/>
                <a:cs typeface="+mn-cs"/>
              </a:rPr>
              <a:t>Everyday</a:t>
            </a:r>
            <a:r>
              <a:rPr lang="en-GB" sz="2800" dirty="0">
                <a:latin typeface="+mn-lt"/>
                <a:cs typeface="+mn-cs"/>
              </a:rPr>
              <a:t> they should bring in their water bottle, reading book and reading record book.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Correspondence from parents to be emailed to the school office: </a:t>
            </a:r>
            <a:r>
              <a:rPr lang="en-GB" sz="2800" i="1" dirty="0">
                <a:highlight>
                  <a:srgbClr val="FFFF00"/>
                </a:highlight>
                <a:latin typeface="+mn-lt"/>
                <a:cs typeface="+mn-cs"/>
              </a:rPr>
              <a:t>admin@popepaul.herts.sch.uk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ALL clothing to be labelled including P.E. Kits/coats etc</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Coats for Autumn weather/hats/caps  </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Own pencil case with a </a:t>
            </a:r>
            <a:r>
              <a:rPr lang="en-GB" sz="2800" dirty="0" smtClean="0">
                <a:latin typeface="+mn-lt"/>
                <a:cs typeface="+mn-cs"/>
              </a:rPr>
              <a:t>Berol/ ink pen (blue) and pencils (colouring equipment) is allowed.</a:t>
            </a: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en-GB" sz="2800" dirty="0">
              <a:latin typeface="+mn-lt"/>
              <a:cs typeface="+mn-cs"/>
            </a:endParaRPr>
          </a:p>
          <a:p>
            <a:pPr fontAlgn="auto">
              <a:spcBef>
                <a:spcPts val="0"/>
              </a:spcBef>
              <a:spcAft>
                <a:spcPts val="0"/>
              </a:spcAft>
              <a:defRPr/>
            </a:pPr>
            <a:r>
              <a:rPr lang="en-GB" sz="2800" dirty="0">
                <a:latin typeface="+mn-lt"/>
                <a:cs typeface="+mn-cs"/>
              </a:rPr>
              <a:t> </a:t>
            </a:r>
            <a:endParaRPr lang="en-GB" dirty="0">
              <a:latin typeface="+mn-lt"/>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3779862" y="5405896"/>
            <a:ext cx="1584275" cy="137385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7872-3CA5-AE19-CEF0-06F5A4D1772A}"/>
              </a:ext>
            </a:extLst>
          </p:cNvPr>
          <p:cNvSpPr>
            <a:spLocks noGrp="1"/>
          </p:cNvSpPr>
          <p:nvPr>
            <p:ph type="title"/>
          </p:nvPr>
        </p:nvSpPr>
        <p:spPr/>
        <p:txBody>
          <a:bodyPr/>
          <a:lstStyle/>
          <a:p>
            <a:r>
              <a:rPr lang="en-GB" dirty="0"/>
              <a:t>Start of School Time Change</a:t>
            </a:r>
          </a:p>
        </p:txBody>
      </p:sp>
      <p:sp>
        <p:nvSpPr>
          <p:cNvPr id="4" name="TextBox 3">
            <a:extLst>
              <a:ext uri="{FF2B5EF4-FFF2-40B4-BE49-F238E27FC236}">
                <a16:creationId xmlns:a16="http://schemas.microsoft.com/office/drawing/2014/main" id="{0874503D-34E2-C0FD-0B89-784F31A933F6}"/>
              </a:ext>
            </a:extLst>
          </p:cNvPr>
          <p:cNvSpPr txBox="1"/>
          <p:nvPr/>
        </p:nvSpPr>
        <p:spPr>
          <a:xfrm>
            <a:off x="611560" y="1720840"/>
            <a:ext cx="8075240" cy="4154984"/>
          </a:xfrm>
          <a:prstGeom prst="rect">
            <a:avLst/>
          </a:prstGeom>
          <a:noFill/>
        </p:spPr>
        <p:txBody>
          <a:bodyPr wrap="square">
            <a:spAutoFit/>
          </a:bodyPr>
          <a:lstStyle/>
          <a:p>
            <a:pPr algn="ctr"/>
            <a:r>
              <a:rPr lang="en-GB" sz="2400" dirty="0"/>
              <a:t>In line with government guidance, as from Monday 4th September, school will open from </a:t>
            </a:r>
            <a:r>
              <a:rPr lang="en-GB" sz="2400" b="1" u="sng" dirty="0"/>
              <a:t>8.40am</a:t>
            </a:r>
            <a:r>
              <a:rPr lang="en-GB" sz="2400" dirty="0"/>
              <a:t> but children will be expected to be in class by 8.45am ready for learning. This means that there will be a 5 minute soft start and learning will begin at </a:t>
            </a:r>
            <a:r>
              <a:rPr lang="en-GB" sz="2400" b="1" u="sng" dirty="0"/>
              <a:t>8.45am</a:t>
            </a:r>
            <a:r>
              <a:rPr lang="en-GB" sz="2400" dirty="0"/>
              <a:t>. For most families this will not mean any change in routine as the majority of children arrive in school by 8.45am. </a:t>
            </a:r>
          </a:p>
          <a:p>
            <a:pPr algn="ctr"/>
            <a:endParaRPr lang="en-GB" sz="2400" dirty="0"/>
          </a:p>
          <a:p>
            <a:pPr algn="ctr"/>
            <a:r>
              <a:rPr lang="en-GB" sz="2400" dirty="0"/>
              <a:t>Please ensure that your child arrives in school on time and ready for their learning. </a:t>
            </a:r>
          </a:p>
          <a:p>
            <a:pPr algn="ctr"/>
            <a:r>
              <a:rPr lang="en-GB" sz="2400" b="1" dirty="0"/>
              <a:t>School will finish as before at 3.15 pm</a:t>
            </a:r>
            <a:r>
              <a:rPr lang="en-GB" sz="2400" dirty="0"/>
              <a:t>.</a:t>
            </a:r>
          </a:p>
        </p:txBody>
      </p:sp>
    </p:spTree>
    <p:extLst>
      <p:ext uri="{BB962C8B-B14F-4D97-AF65-F5344CB8AC3E}">
        <p14:creationId xmlns:p14="http://schemas.microsoft.com/office/powerpoint/2010/main" val="99018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Liz Humpage\AppData\Local\Microsoft\Windows\Temporary Internet Files\Content.IE5\SV6YJITM\MP900442495[1].jpg"/>
          <p:cNvPicPr>
            <a:picLocks noChangeAspect="1" noChangeArrowheads="1"/>
          </p:cNvPicPr>
          <p:nvPr/>
        </p:nvPicPr>
        <p:blipFill>
          <a:blip r:embed="rId3" cstate="print"/>
          <a:srcRect/>
          <a:stretch>
            <a:fillRect/>
          </a:stretch>
        </p:blipFill>
        <p:spPr bwMode="auto">
          <a:xfrm>
            <a:off x="160684" y="176115"/>
            <a:ext cx="2015951" cy="1340045"/>
          </a:xfrm>
          <a:prstGeom prst="rect">
            <a:avLst/>
          </a:prstGeom>
          <a:noFill/>
          <a:ln w="9525">
            <a:noFill/>
            <a:miter lim="800000"/>
            <a:headEnd/>
            <a:tailEnd/>
          </a:ln>
        </p:spPr>
      </p:pic>
      <p:pic>
        <p:nvPicPr>
          <p:cNvPr id="6147" name="Picture 2" descr="C:\Users\Liz Humpage\AppData\Local\Microsoft\Windows\Temporary Internet Files\Content.IE5\XJUSAU8T\MC900130271[1].wmf"/>
          <p:cNvPicPr>
            <a:picLocks noChangeAspect="1" noChangeArrowheads="1"/>
          </p:cNvPicPr>
          <p:nvPr/>
        </p:nvPicPr>
        <p:blipFill>
          <a:blip r:embed="rId4" cstate="print"/>
          <a:srcRect/>
          <a:stretch>
            <a:fillRect/>
          </a:stretch>
        </p:blipFill>
        <p:spPr bwMode="auto">
          <a:xfrm>
            <a:off x="6981080" y="0"/>
            <a:ext cx="2015951" cy="1847499"/>
          </a:xfrm>
          <a:prstGeom prst="rect">
            <a:avLst/>
          </a:prstGeom>
          <a:noFill/>
          <a:ln w="9525">
            <a:noFill/>
            <a:miter lim="800000"/>
            <a:headEnd/>
            <a:tailEnd/>
          </a:ln>
        </p:spPr>
      </p:pic>
      <p:sp>
        <p:nvSpPr>
          <p:cNvPr id="3" name="TextBox 2"/>
          <p:cNvSpPr txBox="1"/>
          <p:nvPr/>
        </p:nvSpPr>
        <p:spPr>
          <a:xfrm>
            <a:off x="564430" y="1779624"/>
            <a:ext cx="8028855" cy="8063746"/>
          </a:xfrm>
          <a:prstGeom prst="rect">
            <a:avLst/>
          </a:prstGeom>
          <a:noFill/>
        </p:spPr>
        <p:txBody>
          <a:bodyPr wrap="square">
            <a:spAutoFit/>
          </a:bodyPr>
          <a:lstStyle/>
          <a:p>
            <a:pPr marL="114300">
              <a:lnSpc>
                <a:spcPct val="90000"/>
              </a:lnSpc>
              <a:spcBef>
                <a:spcPct val="20000"/>
              </a:spcBef>
              <a:defRPr/>
            </a:pPr>
            <a:r>
              <a:rPr lang="en-GB" sz="2800" dirty="0"/>
              <a:t>Year </a:t>
            </a:r>
            <a:r>
              <a:rPr lang="en-GB" sz="2800" dirty="0" smtClean="0"/>
              <a:t>4 </a:t>
            </a:r>
            <a:r>
              <a:rPr lang="en-GB" sz="2800" dirty="0"/>
              <a:t>Booklist</a:t>
            </a:r>
          </a:p>
          <a:p>
            <a:pPr marL="114300">
              <a:lnSpc>
                <a:spcPct val="90000"/>
              </a:lnSpc>
              <a:spcBef>
                <a:spcPct val="20000"/>
              </a:spcBef>
              <a:defRPr/>
            </a:pPr>
            <a:r>
              <a:rPr lang="en-GB" sz="2800" dirty="0">
                <a:hlinkClick r:id="rId5"/>
              </a:rPr>
              <a:t>https://www.booksfortopics.com</a:t>
            </a:r>
            <a:endParaRPr lang="en-GB" sz="2800" dirty="0"/>
          </a:p>
          <a:p>
            <a:pPr marL="114300">
              <a:lnSpc>
                <a:spcPct val="90000"/>
              </a:lnSpc>
              <a:spcBef>
                <a:spcPct val="20000"/>
              </a:spcBef>
              <a:defRPr/>
            </a:pPr>
            <a:r>
              <a:rPr lang="en-GB" sz="2800" dirty="0"/>
              <a:t>The Year </a:t>
            </a:r>
            <a:r>
              <a:rPr lang="en-GB" sz="2800" dirty="0" smtClean="0"/>
              <a:t>4 </a:t>
            </a:r>
            <a:r>
              <a:rPr lang="en-GB" sz="2800" dirty="0"/>
              <a:t>Maths Learner</a:t>
            </a:r>
          </a:p>
          <a:p>
            <a:pPr marL="114300">
              <a:lnSpc>
                <a:spcPct val="90000"/>
              </a:lnSpc>
              <a:spcBef>
                <a:spcPct val="20000"/>
              </a:spcBef>
              <a:defRPr/>
            </a:pPr>
            <a:r>
              <a:rPr lang="en-GB" sz="2800" dirty="0"/>
              <a:t>User names and passwords for our online learning </a:t>
            </a:r>
            <a:r>
              <a:rPr lang="en-GB" sz="2800" dirty="0" smtClean="0"/>
              <a:t>sites are already in Reading record logs: </a:t>
            </a:r>
            <a:endParaRPr lang="en-GB" sz="2800" dirty="0"/>
          </a:p>
          <a:p>
            <a:pPr marL="114300">
              <a:lnSpc>
                <a:spcPct val="90000"/>
              </a:lnSpc>
              <a:spcBef>
                <a:spcPct val="20000"/>
              </a:spcBef>
              <a:defRPr/>
            </a:pPr>
            <a:r>
              <a:rPr lang="en-GB" sz="2800" dirty="0"/>
              <a:t>	</a:t>
            </a:r>
            <a:r>
              <a:rPr lang="en-GB" sz="2800" dirty="0"/>
              <a:t>	</a:t>
            </a:r>
            <a:r>
              <a:rPr lang="en-GB" sz="2800" dirty="0" err="1" smtClean="0"/>
              <a:t>Letterjoin</a:t>
            </a:r>
            <a:r>
              <a:rPr lang="en-GB" sz="2800" dirty="0" smtClean="0"/>
              <a:t> </a:t>
            </a:r>
            <a:endParaRPr lang="en-GB" sz="2800" dirty="0"/>
          </a:p>
          <a:p>
            <a:pPr marL="114300">
              <a:lnSpc>
                <a:spcPct val="90000"/>
              </a:lnSpc>
              <a:spcBef>
                <a:spcPct val="20000"/>
              </a:spcBef>
              <a:defRPr/>
            </a:pPr>
            <a:r>
              <a:rPr lang="en-GB" sz="2800" dirty="0"/>
              <a:t>		Spelling  - Spelling Shed	</a:t>
            </a:r>
          </a:p>
          <a:p>
            <a:pPr marL="114300">
              <a:lnSpc>
                <a:spcPct val="90000"/>
              </a:lnSpc>
              <a:spcBef>
                <a:spcPct val="20000"/>
              </a:spcBef>
              <a:defRPr/>
            </a:pPr>
            <a:r>
              <a:rPr lang="en-GB" sz="2800" dirty="0"/>
              <a:t>		Mathletics </a:t>
            </a:r>
          </a:p>
          <a:p>
            <a:pPr marL="114300">
              <a:lnSpc>
                <a:spcPct val="90000"/>
              </a:lnSpc>
              <a:spcBef>
                <a:spcPct val="20000"/>
              </a:spcBef>
              <a:defRPr/>
            </a:pPr>
            <a:r>
              <a:rPr lang="en-GB" sz="2800" dirty="0"/>
              <a:t>		Times tables </a:t>
            </a:r>
            <a:r>
              <a:rPr lang="en-GB" sz="2800" dirty="0" err="1" smtClean="0"/>
              <a:t>Rockstars</a:t>
            </a:r>
            <a:endParaRPr lang="en-GB" sz="2800" dirty="0" smtClean="0"/>
          </a:p>
          <a:p>
            <a:pPr marL="114300">
              <a:lnSpc>
                <a:spcPct val="90000"/>
              </a:lnSpc>
              <a:spcBef>
                <a:spcPct val="20000"/>
              </a:spcBef>
              <a:defRPr/>
            </a:pPr>
            <a:r>
              <a:rPr lang="en-GB" sz="2800" dirty="0" smtClean="0"/>
              <a:t>		Study Ladder</a:t>
            </a:r>
            <a:endParaRPr lang="en-GB" sz="2800" dirty="0"/>
          </a:p>
          <a:p>
            <a:pPr fontAlgn="auto">
              <a:spcBef>
                <a:spcPts val="0"/>
              </a:spcBef>
              <a:spcAft>
                <a:spcPts val="0"/>
              </a:spcAft>
              <a:defRPr/>
            </a:pPr>
            <a:r>
              <a:rPr lang="en-GB" sz="2800" dirty="0">
                <a:latin typeface="+mn-lt"/>
                <a:cs typeface="+mn-cs"/>
              </a:rPr>
              <a:t>		</a:t>
            </a:r>
          </a:p>
          <a:p>
            <a:pPr fontAlgn="auto">
              <a:spcBef>
                <a:spcPts val="0"/>
              </a:spcBef>
              <a:spcAft>
                <a:spcPts val="0"/>
              </a:spcAft>
              <a:defRPr/>
            </a:pPr>
            <a:r>
              <a:rPr lang="en-GB" sz="2800" dirty="0">
                <a:latin typeface="+mn-lt"/>
                <a:cs typeface="+mn-cs"/>
              </a:rPr>
              <a:t>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pic>
        <p:nvPicPr>
          <p:cNvPr id="6149" name="Picture 6"/>
          <p:cNvPicPr>
            <a:picLocks noChangeAspect="1" noChangeArrowheads="1"/>
          </p:cNvPicPr>
          <p:nvPr/>
        </p:nvPicPr>
        <p:blipFill>
          <a:blip r:embed="rId6" cstate="print"/>
          <a:srcRect/>
          <a:stretch>
            <a:fillRect/>
          </a:stretch>
        </p:blipFill>
        <p:spPr bwMode="auto">
          <a:xfrm>
            <a:off x="7975416" y="5735860"/>
            <a:ext cx="864096" cy="846362"/>
          </a:xfrm>
          <a:prstGeom prst="rect">
            <a:avLst/>
          </a:prstGeom>
          <a:noFill/>
          <a:ln w="9525">
            <a:noFill/>
            <a:miter lim="800000"/>
            <a:headEnd/>
            <a:tailEnd/>
          </a:ln>
        </p:spPr>
      </p:pic>
      <p:sp>
        <p:nvSpPr>
          <p:cNvPr id="6150" name="Title 3"/>
          <p:cNvSpPr>
            <a:spLocks noGrp="1"/>
          </p:cNvSpPr>
          <p:nvPr>
            <p:ph type="title"/>
          </p:nvPr>
        </p:nvSpPr>
        <p:spPr/>
        <p:txBody>
          <a:bodyPr/>
          <a:lstStyle/>
          <a:p>
            <a:pPr eaLnBrk="1" hangingPunct="1"/>
            <a:r>
              <a:rPr lang="en-GB" u="sng"/>
              <a:t>Handouts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itle 1"/>
          <p:cNvSpPr>
            <a:spLocks noGrp="1"/>
          </p:cNvSpPr>
          <p:nvPr>
            <p:ph type="title"/>
          </p:nvPr>
        </p:nvSpPr>
        <p:spPr>
          <a:xfrm>
            <a:off x="852297" y="457201"/>
            <a:ext cx="4360680" cy="1556870"/>
          </a:xfrm>
        </p:spPr>
        <p:txBody>
          <a:bodyPr vert="horz" lIns="91440" tIns="45720" rIns="91440" bIns="45720" rtlCol="0" anchor="b">
            <a:normAutofit/>
          </a:bodyPr>
          <a:lstStyle/>
          <a:p>
            <a:pPr algn="l" eaLnBrk="1" hangingPunct="1">
              <a:lnSpc>
                <a:spcPct val="90000"/>
              </a:lnSpc>
            </a:pPr>
            <a:r>
              <a:rPr lang="en-US" sz="3500" u="sng"/>
              <a:t>Home Learning</a:t>
            </a:r>
          </a:p>
        </p:txBody>
      </p:sp>
      <p:sp>
        <p:nvSpPr>
          <p:cNvPr id="7172" name="TextBox 2"/>
          <p:cNvSpPr txBox="1">
            <a:spLocks noChangeArrowheads="1"/>
          </p:cNvSpPr>
          <p:nvPr/>
        </p:nvSpPr>
        <p:spPr bwMode="auto">
          <a:xfrm>
            <a:off x="329960" y="2407317"/>
            <a:ext cx="5362577" cy="360023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en-US" sz="2000" dirty="0">
                <a:latin typeface="+mn-lt"/>
                <a:cs typeface="+mn-cs"/>
              </a:rPr>
              <a:t>Home Learning is set on the Year </a:t>
            </a:r>
            <a:r>
              <a:rPr lang="en-US" altLang="en-US" sz="2000" dirty="0" smtClean="0">
                <a:latin typeface="+mn-lt"/>
                <a:cs typeface="+mn-cs"/>
              </a:rPr>
              <a:t>4 </a:t>
            </a:r>
            <a:r>
              <a:rPr lang="en-US" altLang="en-US" sz="2000" dirty="0">
                <a:latin typeface="+mn-lt"/>
                <a:cs typeface="+mn-cs"/>
              </a:rPr>
              <a:t>Class Blog on a </a:t>
            </a:r>
            <a:r>
              <a:rPr lang="en-US" altLang="en-US" sz="2000" u="sng" dirty="0">
                <a:latin typeface="+mn-lt"/>
                <a:cs typeface="+mn-cs"/>
              </a:rPr>
              <a:t>Friday</a:t>
            </a:r>
            <a:r>
              <a:rPr lang="en-US" altLang="en-US" sz="2000" dirty="0">
                <a:latin typeface="+mn-lt"/>
                <a:cs typeface="+mn-cs"/>
              </a:rPr>
              <a:t> and is due to be completed by the following </a:t>
            </a:r>
            <a:r>
              <a:rPr lang="en-US" altLang="en-US" sz="2000" u="sng" dirty="0" smtClean="0">
                <a:latin typeface="+mn-lt"/>
                <a:cs typeface="+mn-cs"/>
              </a:rPr>
              <a:t>Tuesday</a:t>
            </a:r>
            <a:r>
              <a:rPr lang="en-US" altLang="en-US" sz="2000" u="sng" dirty="0">
                <a:latin typeface="+mn-lt"/>
                <a:cs typeface="+mn-cs"/>
              </a:rPr>
              <a:t>.</a:t>
            </a:r>
          </a:p>
          <a:p>
            <a:pPr indent="-228600">
              <a:lnSpc>
                <a:spcPct val="90000"/>
              </a:lnSpc>
              <a:spcAft>
                <a:spcPts val="600"/>
              </a:spcAft>
              <a:buFont typeface="Arial" panose="020B0604020202020204" pitchFamily="34" charset="0"/>
              <a:buChar char="•"/>
            </a:pPr>
            <a:r>
              <a:rPr lang="en-US" altLang="en-US" dirty="0"/>
              <a:t>Weekly Spellings – </a:t>
            </a:r>
            <a:r>
              <a:rPr lang="en-US" altLang="en-US" dirty="0"/>
              <a:t>Spelling dictation on Fridays and consolidation via the Home Learning</a:t>
            </a:r>
            <a:endParaRPr lang="en-US" altLang="en-US" dirty="0"/>
          </a:p>
          <a:p>
            <a:pPr indent="-228600">
              <a:lnSpc>
                <a:spcPct val="90000"/>
              </a:lnSpc>
              <a:spcAft>
                <a:spcPts val="600"/>
              </a:spcAft>
              <a:buFont typeface="Arial" panose="020B0604020202020204" pitchFamily="34" charset="0"/>
              <a:buChar char="•"/>
            </a:pPr>
            <a:r>
              <a:rPr lang="en-US" altLang="en-US" sz="2000" b="1" u="sng" dirty="0">
                <a:latin typeface="+mn-lt"/>
                <a:cs typeface="+mn-cs"/>
              </a:rPr>
              <a:t>Reading</a:t>
            </a:r>
            <a:r>
              <a:rPr lang="en-US" altLang="en-US" sz="2000" dirty="0">
                <a:latin typeface="+mn-lt"/>
                <a:cs typeface="+mn-cs"/>
              </a:rPr>
              <a:t> – 5 - 10 minutes per day, </a:t>
            </a:r>
            <a:r>
              <a:rPr lang="en-US" altLang="en-US" sz="2000" dirty="0" err="1" smtClean="0">
                <a:latin typeface="+mn-lt"/>
                <a:cs typeface="+mn-cs"/>
              </a:rPr>
              <a:t>Chn</a:t>
            </a:r>
            <a:r>
              <a:rPr lang="en-US" altLang="en-US" sz="2000" dirty="0" smtClean="0">
                <a:latin typeface="+mn-lt"/>
                <a:cs typeface="+mn-cs"/>
              </a:rPr>
              <a:t> to independently update their logs and present them on Wednesdays.</a:t>
            </a:r>
            <a:endParaRPr lang="en-US" altLang="en-US" sz="2000" dirty="0">
              <a:latin typeface="+mn-lt"/>
              <a:cs typeface="+mn-cs"/>
            </a:endParaRPr>
          </a:p>
          <a:p>
            <a:pPr indent="-228600">
              <a:lnSpc>
                <a:spcPct val="90000"/>
              </a:lnSpc>
              <a:spcAft>
                <a:spcPts val="600"/>
              </a:spcAft>
              <a:buFont typeface="Arial" panose="020B0604020202020204" pitchFamily="34" charset="0"/>
              <a:buChar char="•"/>
            </a:pPr>
            <a:r>
              <a:rPr lang="en-US" altLang="en-US" sz="2000" b="1" dirty="0" err="1" smtClean="0">
                <a:latin typeface="+mn-lt"/>
                <a:cs typeface="+mn-cs"/>
              </a:rPr>
              <a:t>Maths</a:t>
            </a:r>
            <a:r>
              <a:rPr lang="en-US" altLang="en-US" sz="2000" b="1" dirty="0" smtClean="0">
                <a:latin typeface="+mn-lt"/>
                <a:cs typeface="+mn-cs"/>
              </a:rPr>
              <a:t>/ English </a:t>
            </a:r>
            <a:r>
              <a:rPr lang="en-US" altLang="en-US" sz="2000" b="1" dirty="0">
                <a:latin typeface="+mn-lt"/>
                <a:cs typeface="+mn-cs"/>
              </a:rPr>
              <a:t>– Mathletics and Times tables </a:t>
            </a:r>
            <a:r>
              <a:rPr lang="en-US" altLang="en-US" sz="2000" b="1" dirty="0" err="1" smtClean="0">
                <a:latin typeface="+mn-lt"/>
                <a:cs typeface="+mn-cs"/>
              </a:rPr>
              <a:t>Rockstars</a:t>
            </a:r>
            <a:r>
              <a:rPr lang="en-US" altLang="en-US" sz="2000" b="1" dirty="0" smtClean="0">
                <a:latin typeface="+mn-lt"/>
                <a:cs typeface="+mn-cs"/>
              </a:rPr>
              <a:t>+ Study Ladder</a:t>
            </a:r>
            <a:endParaRPr lang="en-US" altLang="en-US" sz="2000" b="1" dirty="0">
              <a:latin typeface="+mn-lt"/>
              <a:cs typeface="+mn-cs"/>
            </a:endParaRPr>
          </a:p>
          <a:p>
            <a:pPr>
              <a:lnSpc>
                <a:spcPct val="90000"/>
              </a:lnSpc>
              <a:spcAft>
                <a:spcPts val="600"/>
              </a:spcAft>
            </a:pPr>
            <a:endParaRPr lang="en-US" altLang="en-US" sz="1700" dirty="0">
              <a:latin typeface="+mn-lt"/>
              <a:cs typeface="+mn-cs"/>
            </a:endParaRPr>
          </a:p>
        </p:txBody>
      </p:sp>
      <p:pic>
        <p:nvPicPr>
          <p:cNvPr id="7173" name="Picture 2" descr="C:\Users\Liz Humpage\AppData\Local\Microsoft\Windows\Temporary Internet Files\Content.IE5\H13K41BM\MC900157235[1].wmf"/>
          <p:cNvPicPr>
            <a:picLocks noChangeAspect="1" noChangeArrowheads="1"/>
          </p:cNvPicPr>
          <p:nvPr/>
        </p:nvPicPr>
        <p:blipFill>
          <a:blip r:embed="rId3" cstate="print"/>
          <a:stretch>
            <a:fillRect/>
          </a:stretch>
        </p:blipFill>
        <p:spPr bwMode="auto">
          <a:xfrm>
            <a:off x="5799140" y="799365"/>
            <a:ext cx="2706020" cy="2210153"/>
          </a:xfrm>
          <a:prstGeom prst="rect">
            <a:avLst/>
          </a:prstGeom>
          <a:noFill/>
        </p:spPr>
      </p:pic>
      <p:pic>
        <p:nvPicPr>
          <p:cNvPr id="7170" name="Picture 6"/>
          <p:cNvPicPr>
            <a:picLocks noChangeAspect="1" noChangeArrowheads="1"/>
          </p:cNvPicPr>
          <p:nvPr/>
        </p:nvPicPr>
        <p:blipFill>
          <a:blip r:embed="rId4" cstate="print"/>
          <a:stretch>
            <a:fillRect/>
          </a:stretch>
        </p:blipFill>
        <p:spPr bwMode="auto">
          <a:xfrm>
            <a:off x="6132752" y="3375824"/>
            <a:ext cx="2017262" cy="2243263"/>
          </a:xfrm>
          <a:prstGeom prst="rect">
            <a:avLst/>
          </a:prstGeom>
          <a:noFill/>
        </p:spPr>
      </p:pic>
      <p:sp>
        <p:nvSpPr>
          <p:cNvPr id="77" name="Rectangle 76">
            <a:extLst>
              <a:ext uri="{FF2B5EF4-FFF2-40B4-BE49-F238E27FC236}">
                <a16:creationId xmlns:a16="http://schemas.microsoft.com/office/drawing/2014/main" id="{5A65989E-BBD5-44D7-AA86-7AFD5D46B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3" descr="C:\Users\Liz Humpage\AppData\Local\Microsoft\Windows\Temporary Internet Files\Content.IE5\SV6YJITM\MC900232054[1].wmf"/>
          <p:cNvPicPr>
            <a:picLocks noChangeAspect="1" noChangeArrowheads="1"/>
          </p:cNvPicPr>
          <p:nvPr/>
        </p:nvPicPr>
        <p:blipFill>
          <a:blip r:embed="rId5" cstate="print"/>
          <a:srcRect/>
          <a:stretch>
            <a:fillRect/>
          </a:stretch>
        </p:blipFill>
        <p:spPr bwMode="auto">
          <a:xfrm>
            <a:off x="436563" y="379413"/>
            <a:ext cx="927100" cy="962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6964</TotalTime>
  <Words>1149</Words>
  <Application>Microsoft Office PowerPoint</Application>
  <PresentationFormat>On-screen Show (4:3)</PresentationFormat>
  <Paragraphs>156</Paragraphs>
  <Slides>27</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Source Sans Pro</vt:lpstr>
      <vt:lpstr>Swiss721BT-Roman</vt:lpstr>
      <vt:lpstr>Tahoma</vt:lpstr>
      <vt:lpstr>Wingdings</vt:lpstr>
      <vt:lpstr>Wingdings 3</vt:lpstr>
      <vt:lpstr>Office Theme</vt:lpstr>
      <vt:lpstr>Acrobat Document</vt:lpstr>
      <vt:lpstr>Meet the Teacher  Year ….. September 2022</vt:lpstr>
      <vt:lpstr>PowerPoint Presentation</vt:lpstr>
      <vt:lpstr>PowerPoint Presentation</vt:lpstr>
      <vt:lpstr>Expectations</vt:lpstr>
      <vt:lpstr>Attendance</vt:lpstr>
      <vt:lpstr>PowerPoint Presentation</vt:lpstr>
      <vt:lpstr>Start of School Time Change</vt:lpstr>
      <vt:lpstr>Handouts</vt:lpstr>
      <vt:lpstr>Home Learning</vt:lpstr>
      <vt:lpstr>P.E.    </vt:lpstr>
      <vt:lpstr>Class Blog (including curriculum overviews)</vt:lpstr>
      <vt:lpstr>Multiplication Table Check</vt:lpstr>
      <vt:lpstr>Lunchtime</vt:lpstr>
      <vt:lpstr>  </vt:lpstr>
      <vt:lpstr>Our Partnership </vt:lpstr>
      <vt:lpstr>Our Year of Pilgrimage</vt:lpstr>
      <vt:lpstr>PowerPoint Presentation</vt:lpstr>
      <vt:lpstr>PowerPoint Presentation</vt:lpstr>
      <vt:lpstr>PowerPoint Presentation</vt:lpstr>
      <vt:lpstr>PowerPoint Presentation</vt:lpstr>
      <vt:lpstr>Dates for your diary All dates can be found on the school website and each week at the end of the School’s Weekly Newsletter.  </vt:lpstr>
      <vt:lpstr>Parent Communication</vt:lpstr>
      <vt:lpstr>Mobile Phones</vt:lpstr>
      <vt:lpstr>  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 Remember that if you have any concerns, please contact the school office by email or phone.  </vt:lpstr>
      <vt:lpstr>Any Questions?</vt:lpstr>
      <vt:lpstr>Thank you.  The Year 4 team and I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Rita Varga</cp:lastModifiedBy>
  <cp:revision>32</cp:revision>
  <dcterms:created xsi:type="dcterms:W3CDTF">2020-08-30T23:59:57Z</dcterms:created>
  <dcterms:modified xsi:type="dcterms:W3CDTF">2022-09-12T11:33:53Z</dcterms:modified>
</cp:coreProperties>
</file>