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294" r:id="rId3"/>
    <p:sldId id="259" r:id="rId4"/>
    <p:sldId id="290" r:id="rId5"/>
    <p:sldId id="258" r:id="rId6"/>
    <p:sldId id="263" r:id="rId7"/>
    <p:sldId id="295" r:id="rId8"/>
    <p:sldId id="266" r:id="rId9"/>
    <p:sldId id="276" r:id="rId10"/>
    <p:sldId id="280" r:id="rId11"/>
    <p:sldId id="281" r:id="rId12"/>
    <p:sldId id="293" r:id="rId13"/>
    <p:sldId id="260" r:id="rId14"/>
    <p:sldId id="265" r:id="rId15"/>
    <p:sldId id="267" r:id="rId16"/>
    <p:sldId id="277" r:id="rId17"/>
    <p:sldId id="286" r:id="rId18"/>
    <p:sldId id="287" r:id="rId19"/>
    <p:sldId id="264" r:id="rId20"/>
    <p:sldId id="284" r:id="rId21"/>
    <p:sldId id="285" r:id="rId22"/>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660"/>
  </p:normalViewPr>
  <p:slideViewPr>
    <p:cSldViewPr>
      <p:cViewPr varScale="1">
        <p:scale>
          <a:sx n="69" d="100"/>
          <a:sy n="69" d="100"/>
        </p:scale>
        <p:origin x="16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7BCC0A-62BA-4F39-A07F-A9BD76AF4926}">
      <dgm:prSet/>
      <dgm:spPr/>
      <dgm:t>
        <a:bodyPr/>
        <a:lstStyle/>
        <a:p>
          <a:r>
            <a:rPr lang="en-US" dirty="0"/>
            <a:t>From September 2021, the usual rules on school attendance apply, including:</a:t>
          </a:r>
        </a:p>
      </dgm:t>
    </dgm:pt>
    <dgm:pt modelId="{B794C510-2AE8-4490-B238-B12EE58E28FF}" type="parTrans" cxnId="{270CC28D-952C-4BD0-9E67-21E9505224AB}">
      <dgm:prSet/>
      <dgm:spPr/>
      <dgm:t>
        <a:bodyPr/>
        <a:lstStyle/>
        <a:p>
          <a:endParaRPr lang="en-US"/>
        </a:p>
      </dgm:t>
    </dgm:pt>
    <dgm:pt modelId="{0A9F1ED7-3F5E-4DD7-BC98-79AAE40F3AF2}" type="sibTrans" cxnId="{270CC28D-952C-4BD0-9E67-21E9505224AB}">
      <dgm:prSet/>
      <dgm:spPr/>
      <dgm:t>
        <a:bodyPr/>
        <a:lstStyle/>
        <a:p>
          <a:endParaRPr lang="en-US"/>
        </a:p>
      </dgm:t>
    </dgm:pt>
    <dgm:pt modelId="{7E206DD6-2AFA-4C84-AA07-2048C6421421}">
      <dgm:prSet/>
      <dgm:spPr/>
      <dgm:t>
        <a:bodyPr/>
        <a:lstStyle/>
        <a:p>
          <a:r>
            <a:rPr lang="en-US"/>
            <a:t>Parents’ duty to send their child to school regularly where they are of compulsory school age;</a:t>
          </a: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dgm:spPr/>
      <dgm:t>
        <a:bodyPr/>
        <a:lstStyle/>
        <a:p>
          <a:r>
            <a:rPr lang="en-US"/>
            <a:t>It is the school’s responsibility to record attendance and follow up absence;</a:t>
          </a: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dgm:spPr/>
      <dgm:t>
        <a:bodyPr/>
        <a:lstStyle/>
        <a:p>
          <a:r>
            <a:rPr lang="en-US"/>
            <a:t>The availability of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70CC28D-952C-4BD0-9E67-21E9505224AB}" srcId="{CBC015A4-1836-4CCC-911F-4ACF2302D9A4}" destId="{7E7BCC0A-62BA-4F39-A07F-A9BD76AF4926}" srcOrd="0" destOrd="0" parTransId="{B794C510-2AE8-4490-B238-B12EE58E28FF}" sibTransId="{0A9F1ED7-3F5E-4DD7-BC98-79AAE40F3AF2}"/>
    <dgm:cxn modelId="{9A551AD2-20F6-4B58-BA9D-2A04A33F5069}" type="presOf" srcId="{CBC015A4-1836-4CCC-911F-4ACF2302D9A4}" destId="{8CFCB51A-7007-4704-BCF3-0F40A65B0F8D}" srcOrd="0" destOrd="0" presId="urn:microsoft.com/office/officeart/2005/8/layout/vList2"/>
    <dgm:cxn modelId="{20108811-CD33-42C9-B11D-AD03DD34B82A}" type="presOf" srcId="{7E206DD6-2AFA-4C84-AA07-2048C6421421}" destId="{84C3B0BB-6EE7-4CEB-92CF-F65465FC846D}"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CBD819D0-E598-4082-8E92-4148BEBB13E7}" type="presOf" srcId="{7E7BCC0A-62BA-4F39-A07F-A9BD76AF4926}" destId="{C4E626C7-B4E0-46FF-8700-564FF19E3D03}"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dirty="0"/>
            <a:t>Please inform the school office via email in the morning of any changes to school pick-up so that your child’s class teacher will be informed.</a:t>
          </a:r>
          <a:endParaRPr lang="en-US" dirty="0"/>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a:off x="0" y="147834"/>
          <a:ext cx="4874321" cy="1484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From September 2021, the usual rules on school attendance apply, including:</a:t>
          </a:r>
        </a:p>
      </dsp:txBody>
      <dsp:txXfrm>
        <a:off x="72479" y="220313"/>
        <a:ext cx="4729363" cy="1339772"/>
      </dsp:txXfrm>
    </dsp:sp>
    <dsp:sp modelId="{84C3B0BB-6EE7-4CEB-92CF-F65465FC846D}">
      <dsp:nvSpPr>
        <dsp:cNvPr id="0" name=""/>
        <dsp:cNvSpPr/>
      </dsp:nvSpPr>
      <dsp:spPr>
        <a:xfrm>
          <a:off x="0" y="1632564"/>
          <a:ext cx="4874321" cy="257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6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Parents’ duty to send their child to school regularly where they are of compulsory school age;</a:t>
          </a:r>
        </a:p>
        <a:p>
          <a:pPr marL="228600" lvl="1" indent="-228600" algn="l" defTabSz="933450">
            <a:lnSpc>
              <a:spcPct val="90000"/>
            </a:lnSpc>
            <a:spcBef>
              <a:spcPct val="0"/>
            </a:spcBef>
            <a:spcAft>
              <a:spcPct val="20000"/>
            </a:spcAft>
            <a:buChar char="••"/>
          </a:pPr>
          <a:r>
            <a:rPr lang="en-US" sz="2100" kern="1200"/>
            <a:t>It is the school’s responsibility to record attendance and follow up absence;</a:t>
          </a:r>
        </a:p>
        <a:p>
          <a:pPr marL="228600" lvl="1" indent="-228600" algn="l" defTabSz="933450">
            <a:lnSpc>
              <a:spcPct val="90000"/>
            </a:lnSpc>
            <a:spcBef>
              <a:spcPct val="0"/>
            </a:spcBef>
            <a:spcAft>
              <a:spcPct val="20000"/>
            </a:spcAft>
            <a:buChar char="••"/>
          </a:pPr>
          <a:r>
            <a:rPr lang="en-US" sz="2100" kern="1200"/>
            <a:t>The availability of local authorities to use legal sanctions, including penalty notices and prosecution in court. </a:t>
          </a:r>
        </a:p>
      </dsp:txBody>
      <dsp:txXfrm>
        <a:off x="0" y="1632564"/>
        <a:ext cx="4874321" cy="257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Please inform the school office via email in the morning of any changes to school pick-up so that your child’s class teacher will be informed.</a:t>
          </a:r>
          <a:endParaRPr lang="en-US" sz="1600" kern="1200" dirty="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09/09/2021</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09/09/2021</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8</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18</a:t>
            </a:fld>
            <a:endParaRPr lang="en-GB"/>
          </a:p>
        </p:txBody>
      </p:sp>
    </p:spTree>
    <p:extLst>
      <p:ext uri="{BB962C8B-B14F-4D97-AF65-F5344CB8AC3E}">
        <p14:creationId xmlns:p14="http://schemas.microsoft.com/office/powerpoint/2010/main" val="342722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E92FC-7E05-4783-90A6-DCA608D43D07}" type="slidenum">
              <a:rPr lang="en-GB" smtClean="0"/>
              <a:pPr fontAlgn="base">
                <a:spcBef>
                  <a:spcPct val="0"/>
                </a:spcBef>
                <a:spcAft>
                  <a:spcPct val="0"/>
                </a:spcAft>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09/09/2021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09/09/2021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09/09/2021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09/09/2021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09/09/2021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09/09/2021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09/09/2021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09/09/2021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09/09/2021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09/09/2021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09/09/2021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09/09/2021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p:cNvSpPr>
            <a:spLocks noGrp="1"/>
          </p:cNvSpPr>
          <p:nvPr>
            <p:ph type="ctrTitle"/>
          </p:nvPr>
        </p:nvSpPr>
        <p:spPr>
          <a:xfrm>
            <a:off x="936325" y="-23137"/>
            <a:ext cx="7937190" cy="1052803"/>
          </a:xfrm>
        </p:spPr>
        <p:txBody>
          <a:bodyPr vert="horz" lIns="91440" tIns="45720" rIns="91440" bIns="45720" rtlCol="0" anchor="b">
            <a:normAutofit/>
          </a:bodyPr>
          <a:lstStyle/>
          <a:p>
            <a:pPr algn="l" eaLnBrk="1" hangingPunct="1">
              <a:lnSpc>
                <a:spcPct val="90000"/>
              </a:lnSpc>
            </a:pPr>
            <a:r>
              <a:rPr lang="en-US" sz="3500" b="1" kern="1200" dirty="0">
                <a:solidFill>
                  <a:schemeClr val="tx1"/>
                </a:solidFill>
                <a:latin typeface="+mj-lt"/>
                <a:ea typeface="+mj-ea"/>
                <a:cs typeface="+mj-cs"/>
              </a:rPr>
              <a:t>Meet the Teacher       </a:t>
            </a:r>
            <a:r>
              <a:rPr lang="en-US" sz="3500" b="1" i="1" kern="1200" dirty="0">
                <a:solidFill>
                  <a:schemeClr val="tx1"/>
                </a:solidFill>
                <a:latin typeface="+mj-lt"/>
                <a:ea typeface="+mj-ea"/>
                <a:cs typeface="+mj-cs"/>
              </a:rPr>
              <a:t>September 2021</a:t>
            </a:r>
          </a:p>
        </p:txBody>
      </p:sp>
      <p:sp>
        <p:nvSpPr>
          <p:cNvPr id="3" name="Subtitle 2"/>
          <p:cNvSpPr>
            <a:spLocks noGrp="1"/>
          </p:cNvSpPr>
          <p:nvPr>
            <p:ph type="subTitle" idx="1"/>
          </p:nvPr>
        </p:nvSpPr>
        <p:spPr>
          <a:xfrm>
            <a:off x="107504" y="1700808"/>
            <a:ext cx="5184576" cy="4240169"/>
          </a:xfrm>
        </p:spPr>
        <p:txBody>
          <a:bodyPr vert="horz" lIns="91440" tIns="45720" rIns="91440" bIns="45720" rtlCol="0" anchor="t">
            <a:normAutofit/>
          </a:bodyPr>
          <a:lstStyle/>
          <a:p>
            <a:pPr eaLnBrk="1" fontAlgn="auto" hangingPunct="1">
              <a:lnSpc>
                <a:spcPct val="90000"/>
              </a:lnSpc>
              <a:spcAft>
                <a:spcPts val="0"/>
              </a:spcAft>
              <a:defRPr/>
            </a:pPr>
            <a:r>
              <a:rPr lang="en-US" sz="2400" b="1" i="1" dirty="0">
                <a:solidFill>
                  <a:schemeClr val="tx1"/>
                </a:solidFill>
              </a:rPr>
              <a:t>We believe that we are all God's work of art.</a:t>
            </a:r>
          </a:p>
          <a:p>
            <a:pPr eaLnBrk="1" fontAlgn="auto" hangingPunct="1">
              <a:lnSpc>
                <a:spcPct val="90000"/>
              </a:lnSpc>
              <a:spcAft>
                <a:spcPts val="0"/>
              </a:spcAft>
              <a:defRPr/>
            </a:pPr>
            <a:r>
              <a:rPr lang="en-US" sz="2400" b="1" i="1" dirty="0">
                <a:solidFill>
                  <a:schemeClr val="tx1"/>
                </a:solidFill>
              </a:rPr>
              <a:t>We strive to respect and care for each other</a:t>
            </a:r>
          </a:p>
          <a:p>
            <a:pPr eaLnBrk="1" fontAlgn="auto" hangingPunct="1">
              <a:lnSpc>
                <a:spcPct val="90000"/>
              </a:lnSpc>
              <a:spcAft>
                <a:spcPts val="0"/>
              </a:spcAft>
              <a:defRPr/>
            </a:pPr>
            <a:r>
              <a:rPr lang="en-US" sz="2400" b="1" i="1" dirty="0">
                <a:solidFill>
                  <a:schemeClr val="tx1"/>
                </a:solidFill>
              </a:rPr>
              <a:t>and to use our talents to do our best.</a:t>
            </a:r>
          </a:p>
          <a:p>
            <a:pPr eaLnBrk="1" fontAlgn="auto" hangingPunct="1">
              <a:lnSpc>
                <a:spcPct val="90000"/>
              </a:lnSpc>
              <a:spcAft>
                <a:spcPts val="0"/>
              </a:spcAft>
              <a:defRPr/>
            </a:pPr>
            <a:r>
              <a:rPr lang="en-US" sz="2400" b="1" i="1" dirty="0">
                <a:solidFill>
                  <a:schemeClr val="tx1"/>
                </a:solidFill>
              </a:rPr>
              <a:t>By doing this, we are</a:t>
            </a:r>
          </a:p>
          <a:p>
            <a:pPr eaLnBrk="1" fontAlgn="auto" hangingPunct="1">
              <a:lnSpc>
                <a:spcPct val="90000"/>
              </a:lnSpc>
              <a:spcAft>
                <a:spcPts val="0"/>
              </a:spcAft>
              <a:defRPr/>
            </a:pPr>
            <a:r>
              <a:rPr lang="en-US" sz="2400" b="1" i="1" dirty="0">
                <a:solidFill>
                  <a:schemeClr val="tx1"/>
                </a:solidFill>
              </a:rPr>
              <a:t>'Learning in the  Light of Christ’</a:t>
            </a:r>
          </a:p>
          <a:p>
            <a:pPr eaLnBrk="1" fontAlgn="auto" hangingPunct="1">
              <a:lnSpc>
                <a:spcPct val="90000"/>
              </a:lnSpc>
              <a:spcAft>
                <a:spcPts val="0"/>
              </a:spcAft>
              <a:defRPr/>
            </a:pPr>
            <a:endParaRPr lang="en-US" sz="2400" b="1" i="1" dirty="0">
              <a:solidFill>
                <a:schemeClr val="tx1"/>
              </a:solidFill>
            </a:endParaRPr>
          </a:p>
          <a:p>
            <a:pPr eaLnBrk="1" fontAlgn="auto" hangingPunct="1">
              <a:lnSpc>
                <a:spcPct val="90000"/>
              </a:lnSpc>
              <a:spcAft>
                <a:spcPts val="0"/>
              </a:spcAft>
              <a:defRPr/>
            </a:pPr>
            <a:r>
              <a:rPr lang="en-US" sz="2400" b="1" dirty="0">
                <a:solidFill>
                  <a:schemeClr val="tx1"/>
                </a:solidFill>
              </a:rPr>
              <a:t> </a:t>
            </a:r>
            <a:endParaRPr lang="en-US" sz="2400" dirty="0">
              <a:solidFill>
                <a:schemeClr val="tx1"/>
              </a:solidFill>
            </a:endParaRPr>
          </a:p>
          <a:p>
            <a:pPr indent="-228600" algn="l" eaLnBrk="1" fontAlgn="auto" hangingPunct="1">
              <a:lnSpc>
                <a:spcPct val="90000"/>
              </a:lnSpc>
              <a:spcAft>
                <a:spcPts val="0"/>
              </a:spcAft>
              <a:buFont typeface="Arial" panose="020B0604020202020204" pitchFamily="34" charset="0"/>
              <a:buChar char="•"/>
              <a:defRPr/>
            </a:pPr>
            <a:endParaRPr lang="en-US" sz="1700" dirty="0">
              <a:solidFill>
                <a:schemeClr val="tx1"/>
              </a:solidFill>
            </a:endParaRPr>
          </a:p>
        </p:txBody>
      </p:sp>
      <p:pic>
        <p:nvPicPr>
          <p:cNvPr id="2052" name="Picture 3"/>
          <p:cNvPicPr>
            <a:picLocks noChangeAspect="1" noChangeArrowheads="1"/>
          </p:cNvPicPr>
          <p:nvPr/>
        </p:nvPicPr>
        <p:blipFill>
          <a:blip r:embed="rId2" cstate="print"/>
          <a:stretch>
            <a:fillRect/>
          </a:stretch>
        </p:blipFill>
        <p:spPr bwMode="auto">
          <a:xfrm>
            <a:off x="5403907" y="1402247"/>
            <a:ext cx="3385514" cy="3764804"/>
          </a:xfrm>
          <a:prstGeom prst="rect">
            <a:avLst/>
          </a:prstGeom>
          <a:noFill/>
        </p:spPr>
      </p:pic>
      <p:sp>
        <p:nvSpPr>
          <p:cNvPr id="75" name="Rectangle 74">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2021-2022</a:t>
            </a:r>
          </a:p>
        </p:txBody>
      </p:sp>
      <p:graphicFrame>
        <p:nvGraphicFramePr>
          <p:cNvPr id="4" name="Object 2"/>
          <p:cNvGraphicFramePr>
            <a:graphicFrameLocks noChangeAspect="1"/>
          </p:cNvGraphicFramePr>
          <p:nvPr>
            <p:extLst>
              <p:ext uri="{D42A27DB-BD31-4B8C-83A1-F6EECF244321}">
                <p14:modId xmlns:p14="http://schemas.microsoft.com/office/powerpoint/2010/main" val="1029004331"/>
              </p:ext>
            </p:extLst>
          </p:nvPr>
        </p:nvGraphicFramePr>
        <p:xfrm>
          <a:off x="2700339" y="1746260"/>
          <a:ext cx="3815878" cy="4313228"/>
        </p:xfrm>
        <a:graphic>
          <a:graphicData uri="http://schemas.openxmlformats.org/presentationml/2006/ole">
            <mc:AlternateContent xmlns:mc="http://schemas.openxmlformats.org/markup-compatibility/2006">
              <mc:Choice xmlns:v="urn:schemas-microsoft-com:vml" Requires="v">
                <p:oleObj spid="_x0000_s1027"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9" y="1746260"/>
                        <a:ext cx="3815878" cy="4313228"/>
                      </a:xfrm>
                      <a:prstGeom prst="rect">
                        <a:avLst/>
                      </a:prstGeom>
                      <a:noFill/>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5896" y="1488024"/>
            <a:ext cx="5040386" cy="4813568"/>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0" y="2276872"/>
            <a:ext cx="3707904" cy="4392488"/>
          </a:xfrm>
        </p:spPr>
        <p:txBody>
          <a:bodyPr>
            <a:normAutofit/>
          </a:bodyPr>
          <a:lstStyle/>
          <a:p>
            <a:endParaRPr lang="en-GB" dirty="0"/>
          </a:p>
          <a:p>
            <a:pPr algn="ctr">
              <a:buNone/>
            </a:pPr>
            <a:r>
              <a:rPr lang="en-GB" dirty="0"/>
              <a:t>     </a:t>
            </a:r>
            <a:r>
              <a:rPr lang="en-GB" sz="2600" dirty="0"/>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3970710264"/>
              </p:ext>
            </p:extLst>
          </p:nvPr>
        </p:nvGraphicFramePr>
        <p:xfrm>
          <a:off x="1357618" y="1179272"/>
          <a:ext cx="1244188" cy="1406352"/>
        </p:xfrm>
        <a:graphic>
          <a:graphicData uri="http://schemas.openxmlformats.org/presentationml/2006/ole">
            <mc:AlternateContent xmlns:mc="http://schemas.openxmlformats.org/markup-compatibility/2006">
              <mc:Choice xmlns:v="urn:schemas-microsoft-com:vml" Requires="v">
                <p:oleObj spid="_x0000_s2051"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618" y="1179272"/>
                        <a:ext cx="1244188" cy="1406352"/>
                      </a:xfrm>
                      <a:prstGeom prst="rect">
                        <a:avLst/>
                      </a:prstGeom>
                      <a:no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numCol="1" rtlCol="0" anchor="t" anchorCtr="0" compatLnSpc="1">
            <a:prstTxWarp prst="textNoShape">
              <a:avLst/>
            </a:prstTxWarp>
            <a:normAutofit/>
          </a:bodyPr>
          <a:lstStyle/>
          <a:p>
            <a:pPr algn="l" eaLnBrk="1" hangingPunct="1">
              <a:lnSpc>
                <a:spcPct val="90000"/>
              </a:lnSpc>
            </a:pPr>
            <a:r>
              <a:rPr lang="en-US" sz="3500" b="1" kern="1200" dirty="0">
                <a:solidFill>
                  <a:srgbClr val="FFFFFF"/>
                </a:solidFill>
                <a:latin typeface="+mj-lt"/>
                <a:ea typeface="+mj-ea"/>
                <a:cs typeface="+mj-cs"/>
              </a:rPr>
              <a:t>Our Year Of Growth</a:t>
            </a:r>
          </a:p>
        </p:txBody>
      </p:sp>
      <p:pic>
        <p:nvPicPr>
          <p:cNvPr id="4" name="Content Placeholder 3" descr="Text&#10;&#10;Description automatically generated"/>
          <p:cNvPicPr>
            <a:picLocks noGrp="1"/>
          </p:cNvPicPr>
          <p:nvPr>
            <p:ph idx="1"/>
          </p:nvPr>
        </p:nvPicPr>
        <p:blipFill rotWithShape="1">
          <a:blip r:embed="rId2">
            <a:extLst>
              <a:ext uri="{28A0092B-C50C-407E-A947-70E740481C1C}">
                <a14:useLocalDpi xmlns:a14="http://schemas.microsoft.com/office/drawing/2010/main" val="0"/>
              </a:ext>
            </a:extLst>
          </a:blip>
          <a:srcRect r="2" b="5576"/>
          <a:stretch/>
        </p:blipFill>
        <p:spPr>
          <a:xfrm>
            <a:off x="3376821" y="1610143"/>
            <a:ext cx="5419311" cy="3637713"/>
          </a:xfrm>
          <a:prstGeom prst="rect">
            <a:avLst/>
          </a:prstGeom>
        </p:spPr>
      </p:pic>
      <p:pic>
        <p:nvPicPr>
          <p:cNvPr id="14" name="Picture 4">
            <a:extLst>
              <a:ext uri="{FF2B5EF4-FFF2-40B4-BE49-F238E27FC236}">
                <a16:creationId xmlns:a16="http://schemas.microsoft.com/office/drawing/2014/main" id="{AC334339-A30A-41F6-B9E7-746D395A695C}"/>
              </a:ext>
            </a:extLst>
          </p:cNvPr>
          <p:cNvPicPr>
            <a:picLocks noChangeAspect="1" noChangeArrowheads="1"/>
          </p:cNvPicPr>
          <p:nvPr/>
        </p:nvPicPr>
        <p:blipFill>
          <a:blip r:embed="rId3" cstate="print"/>
          <a:stretch>
            <a:fillRect/>
          </a:stretch>
        </p:blipFill>
        <p:spPr bwMode="auto">
          <a:xfrm>
            <a:off x="5419526" y="5396444"/>
            <a:ext cx="1180691" cy="1312967"/>
          </a:xfrm>
          <a:prstGeom prst="rect">
            <a:avLst/>
          </a:prstGeom>
          <a:noFill/>
        </p:spPr>
      </p:pic>
      <p:sp>
        <p:nvSpPr>
          <p:cNvPr id="19" name="TextBox 18">
            <a:extLst>
              <a:ext uri="{FF2B5EF4-FFF2-40B4-BE49-F238E27FC236}">
                <a16:creationId xmlns:a16="http://schemas.microsoft.com/office/drawing/2014/main" id="{98D8B171-0D6D-4607-9562-16CC8CD50ED3}"/>
              </a:ext>
            </a:extLst>
          </p:cNvPr>
          <p:cNvSpPr txBox="1"/>
          <p:nvPr/>
        </p:nvSpPr>
        <p:spPr>
          <a:xfrm>
            <a:off x="3371856" y="343407"/>
            <a:ext cx="5424276" cy="923330"/>
          </a:xfrm>
          <a:prstGeom prst="rect">
            <a:avLst/>
          </a:prstGeom>
          <a:noFill/>
        </p:spPr>
        <p:txBody>
          <a:bodyPr wrap="square">
            <a:spAutoFit/>
          </a:bodyPr>
          <a:lstStyle/>
          <a:p>
            <a:pPr algn="ctr"/>
            <a:r>
              <a:rPr lang="en-GB" dirty="0"/>
              <a:t>This year at Pope Paul we are celebrating a Year of Growth with the children alongside the support of their family and parish. </a:t>
            </a:r>
          </a:p>
        </p:txBody>
      </p:sp>
    </p:spTree>
    <p:extLst>
      <p:ext uri="{BB962C8B-B14F-4D97-AF65-F5344CB8AC3E}">
        <p14:creationId xmlns:p14="http://schemas.microsoft.com/office/powerpoint/2010/main" val="101779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p>
        </p:txBody>
      </p:sp>
      <p:sp>
        <p:nvSpPr>
          <p:cNvPr id="3" name="Content Placeholder 2"/>
          <p:cNvSpPr>
            <a:spLocks noGrp="1"/>
          </p:cNvSpPr>
          <p:nvPr>
            <p:ph idx="1"/>
          </p:nvPr>
        </p:nvSpPr>
        <p:spPr/>
        <p:txBody>
          <a:bodyPr>
            <a:normAutofit/>
          </a:bodyPr>
          <a:lstStyle/>
          <a:p>
            <a:pPr marL="0" indent="0">
              <a:buNone/>
            </a:pPr>
            <a:endParaRPr lang="en-GB" sz="1050" dirty="0"/>
          </a:p>
        </p:txBody>
      </p:sp>
      <p:sp>
        <p:nvSpPr>
          <p:cNvPr id="9" name="Rectangle 8"/>
          <p:cNvSpPr/>
          <p:nvPr/>
        </p:nvSpPr>
        <p:spPr>
          <a:xfrm>
            <a:off x="1478579" y="-2241"/>
            <a:ext cx="5976664" cy="140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a:p>
            <a:pPr algn="ctr"/>
            <a:r>
              <a:rPr lang="en-GB" sz="3600" b="1" dirty="0">
                <a:solidFill>
                  <a:schemeClr val="tx1"/>
                </a:solidFill>
              </a:rPr>
              <a:t>Year Of Growth</a:t>
            </a:r>
          </a:p>
          <a:p>
            <a:pPr algn="ctr"/>
            <a:r>
              <a:rPr lang="en-GB" sz="3600" b="1" dirty="0">
                <a:solidFill>
                  <a:schemeClr val="tx1"/>
                </a:solidFill>
              </a:rPr>
              <a:t>2021-2022</a:t>
            </a:r>
          </a:p>
        </p:txBody>
      </p:sp>
      <p:cxnSp>
        <p:nvCxnSpPr>
          <p:cNvPr id="14" name="Straight Arrow Connector 13"/>
          <p:cNvCxnSpPr/>
          <p:nvPr/>
        </p:nvCxnSpPr>
        <p:spPr>
          <a:xfrm>
            <a:off x="4572000" y="3923770"/>
            <a:ext cx="15586" cy="941828"/>
          </a:xfrm>
          <a:prstGeom prst="straightConnector1">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a:cxnSpLocks/>
          </p:cNvCxnSpPr>
          <p:nvPr/>
        </p:nvCxnSpPr>
        <p:spPr>
          <a:xfrm>
            <a:off x="5438138" y="2703975"/>
            <a:ext cx="1229949" cy="396749"/>
          </a:xfrm>
          <a:prstGeom prst="straightConnector1">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flipH="1">
            <a:off x="2001724" y="2763474"/>
            <a:ext cx="1499364" cy="239045"/>
          </a:xfrm>
          <a:prstGeom prst="straightConnector1">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29" name="Rectangle 28"/>
          <p:cNvSpPr/>
          <p:nvPr/>
        </p:nvSpPr>
        <p:spPr>
          <a:xfrm>
            <a:off x="6286741" y="3201926"/>
            <a:ext cx="1816250" cy="6858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Growing in Faith</a:t>
            </a:r>
            <a:endParaRPr lang="en-GB" dirty="0"/>
          </a:p>
        </p:txBody>
      </p:sp>
      <p:sp>
        <p:nvSpPr>
          <p:cNvPr id="30" name="Rectangle 29"/>
          <p:cNvSpPr/>
          <p:nvPr/>
        </p:nvSpPr>
        <p:spPr>
          <a:xfrm>
            <a:off x="675410" y="3169682"/>
            <a:ext cx="1901536" cy="6858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Growing in Wellness</a:t>
            </a:r>
          </a:p>
        </p:txBody>
      </p:sp>
      <p:sp>
        <p:nvSpPr>
          <p:cNvPr id="32" name="Rectangle 31"/>
          <p:cNvSpPr/>
          <p:nvPr/>
        </p:nvSpPr>
        <p:spPr>
          <a:xfrm>
            <a:off x="3449782" y="4865598"/>
            <a:ext cx="2357003" cy="643121"/>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Growing in Knowledge and Skills</a:t>
            </a:r>
          </a:p>
        </p:txBody>
      </p:sp>
      <p:pic>
        <p:nvPicPr>
          <p:cNvPr id="12" name="Content Placeholder 3" descr="Text&#10;&#10;Description automatically generated">
            <a:extLst>
              <a:ext uri="{FF2B5EF4-FFF2-40B4-BE49-F238E27FC236}">
                <a16:creationId xmlns:a16="http://schemas.microsoft.com/office/drawing/2014/main" id="{8F9604DF-BAE6-42A7-A68A-6E95AD85D0E0}"/>
              </a:ext>
            </a:extLst>
          </p:cNvPr>
          <p:cNvPicPr>
            <a:picLocks/>
          </p:cNvPicPr>
          <p:nvPr/>
        </p:nvPicPr>
        <p:blipFill rotWithShape="1">
          <a:blip r:embed="rId2">
            <a:extLst>
              <a:ext uri="{28A0092B-C50C-407E-A947-70E740481C1C}">
                <a14:useLocalDpi xmlns:a14="http://schemas.microsoft.com/office/drawing/2010/main" val="0"/>
              </a:ext>
            </a:extLst>
          </a:blip>
          <a:srcRect l="66484" t="38691" r="2307" b="5576"/>
          <a:stretch/>
        </p:blipFill>
        <p:spPr bwMode="auto">
          <a:xfrm>
            <a:off x="3782617" y="1740594"/>
            <a:ext cx="1691332" cy="2147132"/>
          </a:xfrm>
          <a:prstGeom prst="rect">
            <a:avLst/>
          </a:prstGeom>
          <a:noFill/>
          <a:ln w="9525">
            <a:noFill/>
            <a:miter lim="800000"/>
            <a:headEnd/>
            <a:tailEnd/>
          </a:ln>
        </p:spPr>
      </p:pic>
    </p:spTree>
    <p:extLst>
      <p:ext uri="{BB962C8B-B14F-4D97-AF65-F5344CB8AC3E}">
        <p14:creationId xmlns:p14="http://schemas.microsoft.com/office/powerpoint/2010/main" val="311294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ross section of young plant and roots">
            <a:extLst>
              <a:ext uri="{FF2B5EF4-FFF2-40B4-BE49-F238E27FC236}">
                <a16:creationId xmlns:a16="http://schemas.microsoft.com/office/drawing/2014/main" id="{46A7181A-3292-4AEB-9889-FA8E8D1DF094}"/>
              </a:ext>
            </a:extLst>
          </p:cNvPr>
          <p:cNvPicPr>
            <a:picLocks noChangeAspect="1"/>
          </p:cNvPicPr>
          <p:nvPr/>
        </p:nvPicPr>
        <p:blipFill rotWithShape="1">
          <a:blip r:embed="rId2">
            <a:alphaModFix amt="35000"/>
          </a:blip>
          <a:srcRect t="5995" b="15334"/>
          <a:stretch/>
        </p:blipFill>
        <p:spPr>
          <a:xfrm>
            <a:off x="15" y="857251"/>
            <a:ext cx="9143985" cy="5143499"/>
          </a:xfrm>
          <a:prstGeom prst="rect">
            <a:avLst/>
          </a:prstGeom>
        </p:spPr>
      </p:pic>
      <p:sp>
        <p:nvSpPr>
          <p:cNvPr id="2" name="Title 1"/>
          <p:cNvSpPr>
            <a:spLocks noGrp="1"/>
          </p:cNvSpPr>
          <p:nvPr>
            <p:ph type="title"/>
          </p:nvPr>
        </p:nvSpPr>
        <p:spPr>
          <a:xfrm>
            <a:off x="395536" y="837132"/>
            <a:ext cx="3241671" cy="3544707"/>
          </a:xfrm>
        </p:spPr>
        <p:txBody>
          <a:bodyPr vert="horz" wrap="square" lIns="68580" tIns="34290" rIns="68580" bIns="34290" numCol="1" rtlCol="0" anchor="ctr" anchorCtr="0" compatLnSpc="1">
            <a:prstTxWarp prst="textNoShape">
              <a:avLst/>
            </a:prstTxWarp>
            <a:normAutofit/>
          </a:bodyPr>
          <a:lstStyle/>
          <a:p>
            <a:pPr algn="l"/>
            <a:r>
              <a:rPr lang="en-US" sz="4000" dirty="0">
                <a:solidFill>
                  <a:srgbClr val="FFFFFF"/>
                </a:solidFill>
              </a:rPr>
              <a:t>Growing In Faith</a:t>
            </a:r>
          </a:p>
        </p:txBody>
      </p:sp>
      <p:sp>
        <p:nvSpPr>
          <p:cNvPr id="6" name="Wave 5"/>
          <p:cNvSpPr/>
          <p:nvPr/>
        </p:nvSpPr>
        <p:spPr>
          <a:xfrm>
            <a:off x="2123729" y="3068960"/>
            <a:ext cx="6408711" cy="2232248"/>
          </a:xfrm>
          <a:prstGeom prst="wave">
            <a:avLst>
              <a:gd name="adj1" fmla="val 12500"/>
              <a:gd name="adj2" fmla="val -705"/>
            </a:avLst>
          </a:prstGeom>
          <a:solidFill>
            <a:srgbClr val="00B050"/>
          </a:solidFill>
          <a:ln>
            <a:solidFill>
              <a:srgbClr val="007A37"/>
            </a:solidFill>
          </a:ln>
        </p:spPr>
        <p:style>
          <a:lnRef idx="2">
            <a:schemeClr val="accent6">
              <a:shade val="50000"/>
            </a:schemeClr>
          </a:lnRef>
          <a:fillRef idx="1">
            <a:schemeClr val="accent6"/>
          </a:fillRef>
          <a:effectRef idx="0">
            <a:schemeClr val="accent6"/>
          </a:effectRef>
          <a:fontRef idx="minor">
            <a:schemeClr val="lt1"/>
          </a:fontRef>
        </p:style>
        <p:txBody>
          <a:bodyPr vert="horz" lIns="68580" tIns="34290" rIns="68580" bIns="34290" rtlCol="0" anchor="ctr">
            <a:noAutofit/>
          </a:bodyPr>
          <a:lstStyle/>
          <a:p>
            <a:pPr algn="ctr">
              <a:lnSpc>
                <a:spcPct val="90000"/>
              </a:lnSpc>
              <a:spcAft>
                <a:spcPts val="450"/>
              </a:spcAft>
            </a:pPr>
            <a:r>
              <a:rPr lang="en-US" b="1" dirty="0">
                <a:solidFill>
                  <a:srgbClr val="FFFFFF"/>
                </a:solidFill>
              </a:rPr>
              <a:t>We pray during our Year of Growth that we will grow and become strong in spirit, filled with wisdom, and that the grace of God will be upon us.  </a:t>
            </a:r>
          </a:p>
          <a:p>
            <a:pPr algn="ctr">
              <a:lnSpc>
                <a:spcPct val="90000"/>
              </a:lnSpc>
              <a:spcAft>
                <a:spcPts val="450"/>
              </a:spcAft>
            </a:pPr>
            <a:r>
              <a:rPr lang="en-US" b="1" dirty="0">
                <a:solidFill>
                  <a:srgbClr val="FFFFFF"/>
                </a:solidFill>
              </a:rPr>
              <a:t>Amen</a:t>
            </a:r>
          </a:p>
        </p:txBody>
      </p:sp>
    </p:spTree>
    <p:extLst>
      <p:ext uri="{BB962C8B-B14F-4D97-AF65-F5344CB8AC3E}">
        <p14:creationId xmlns:p14="http://schemas.microsoft.com/office/powerpoint/2010/main" val="350061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advClick="0" advTm="30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7874463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03748" y="798445"/>
            <a:ext cx="3602727" cy="1311664"/>
          </a:xfrm>
        </p:spPr>
        <p:txBody>
          <a:bodyPr>
            <a:normAutofit/>
          </a:bodyPr>
          <a:lstStyle/>
          <a:p>
            <a:r>
              <a:rPr lang="en-GB">
                <a:solidFill>
                  <a:srgbClr val="000000"/>
                </a:solidFill>
              </a:rPr>
              <a:t>Mobile Phones</a:t>
            </a:r>
          </a:p>
        </p:txBody>
      </p:sp>
      <p:sp>
        <p:nvSpPr>
          <p:cNvPr id="3" name="Content Placeholder 2"/>
          <p:cNvSpPr>
            <a:spLocks noGrp="1"/>
          </p:cNvSpPr>
          <p:nvPr>
            <p:ph idx="1"/>
          </p:nvPr>
        </p:nvSpPr>
        <p:spPr>
          <a:xfrm>
            <a:off x="251520" y="2272142"/>
            <a:ext cx="4464495" cy="4469226"/>
          </a:xfrm>
        </p:spPr>
        <p:txBody>
          <a:bodyPr anchor="ctr">
            <a:normAutofit/>
          </a:bodyPr>
          <a:lstStyle/>
          <a:p>
            <a:pPr>
              <a:lnSpc>
                <a:spcPct val="90000"/>
              </a:lnSpc>
              <a:buNone/>
            </a:pPr>
            <a:r>
              <a:rPr lang="en-GB" sz="1800" dirty="0">
                <a:solidFill>
                  <a:srgbClr val="000000"/>
                </a:solidFill>
              </a:rPr>
              <a:t>When </a:t>
            </a:r>
            <a:r>
              <a:rPr lang="en-GB" sz="1800" b="1" dirty="0">
                <a:solidFill>
                  <a:srgbClr val="000000"/>
                </a:solidFill>
              </a:rPr>
              <a:t>you</a:t>
            </a:r>
            <a:r>
              <a:rPr lang="en-GB" sz="1800" dirty="0">
                <a:solidFill>
                  <a:srgbClr val="000000"/>
                </a:solidFill>
              </a:rPr>
              <a:t> are bringing or collecting your</a:t>
            </a:r>
          </a:p>
          <a:p>
            <a:pPr>
              <a:lnSpc>
                <a:spcPct val="90000"/>
              </a:lnSpc>
              <a:buNone/>
            </a:pPr>
            <a:r>
              <a:rPr lang="en-GB" sz="1800" dirty="0">
                <a:solidFill>
                  <a:srgbClr val="000000"/>
                </a:solidFill>
              </a:rPr>
              <a:t>child(ren) to/from school, please ‘</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1800" dirty="0">
                <a:solidFill>
                  <a:srgbClr val="000000"/>
                </a:solidFill>
              </a:rPr>
              <a:t>For those children in Year 5 and 6:</a:t>
            </a:r>
          </a:p>
          <a:p>
            <a:pPr>
              <a:lnSpc>
                <a:spcPct val="90000"/>
              </a:lnSpc>
              <a:buNone/>
            </a:pPr>
            <a:r>
              <a:rPr lang="en-GB" sz="1800" dirty="0">
                <a:solidFill>
                  <a:srgbClr val="000000"/>
                </a:solidFill>
              </a:rPr>
              <a:t>if you wish for your child to have a mobile</a:t>
            </a:r>
          </a:p>
          <a:p>
            <a:pPr>
              <a:lnSpc>
                <a:spcPct val="90000"/>
              </a:lnSpc>
              <a:buNone/>
            </a:pPr>
            <a:r>
              <a:rPr lang="en-GB" sz="1800" dirty="0">
                <a:solidFill>
                  <a:srgbClr val="000000"/>
                </a:solidFill>
              </a:rPr>
              <a:t>phone, this will need to be kept in his/her</a:t>
            </a:r>
          </a:p>
          <a:p>
            <a:pPr>
              <a:lnSpc>
                <a:spcPct val="90000"/>
              </a:lnSpc>
              <a:buNone/>
            </a:pPr>
            <a:r>
              <a:rPr lang="en-GB" sz="1800" dirty="0">
                <a:solidFill>
                  <a:srgbClr val="000000"/>
                </a:solidFill>
              </a:rPr>
              <a:t>school bag and turned off.  The school will</a:t>
            </a:r>
          </a:p>
          <a:p>
            <a:pPr>
              <a:lnSpc>
                <a:spcPct val="90000"/>
              </a:lnSpc>
              <a:buNone/>
            </a:pPr>
            <a:r>
              <a:rPr lang="en-GB" sz="1800" dirty="0">
                <a:solidFill>
                  <a:srgbClr val="000000"/>
                </a:solidFill>
              </a:rPr>
              <a:t>not be held responsible if something happens</a:t>
            </a:r>
          </a:p>
          <a:p>
            <a:pPr>
              <a:lnSpc>
                <a:spcPct val="90000"/>
              </a:lnSpc>
              <a:buNone/>
            </a:pPr>
            <a:r>
              <a:rPr lang="en-GB" sz="1800" dirty="0">
                <a:solidFill>
                  <a:srgbClr val="000000"/>
                </a:solidFill>
              </a:rPr>
              <a:t>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432" y="1628800"/>
            <a:ext cx="4168552" cy="1470025"/>
          </a:xfrm>
        </p:spPr>
        <p:txBody>
          <a:bodyPr/>
          <a:lstStyle/>
          <a:p>
            <a:pPr algn="just"/>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100" dirty="0">
                <a:solidFill>
                  <a:srgbClr val="333333"/>
                </a:solidFill>
                <a:latin typeface="Source Sans Pro" panose="020B0503030403020204" pitchFamily="34" charset="0"/>
              </a:rPr>
              <a:t>Please note that Pope Paul Primary School takes the safety of our children very seriously. </a:t>
            </a:r>
            <a:br>
              <a:rPr lang="en-GB" sz="2100" dirty="0">
                <a:solidFill>
                  <a:srgbClr val="333333"/>
                </a:solidFill>
                <a:latin typeface="Source Sans Pro" panose="020B0503030403020204" pitchFamily="34" charset="0"/>
              </a:rPr>
            </a:br>
            <a:r>
              <a:rPr lang="en-GB" sz="2100" dirty="0">
                <a:solidFill>
                  <a:srgbClr val="333333"/>
                </a:solidFill>
                <a:latin typeface="Source Sans Pro" panose="020B0503030403020204" pitchFamily="34" charset="0"/>
              </a:rPr>
              <a:t>Parents bringing children to school by car should park in a safe location but well away from the school car park, school entrance or in the area of zig zag or double yellow lines. We ask you not to park along Great </a:t>
            </a:r>
            <a:r>
              <a:rPr lang="en-GB" sz="2100" dirty="0" err="1">
                <a:solidFill>
                  <a:srgbClr val="333333"/>
                </a:solidFill>
                <a:latin typeface="Source Sans Pro" panose="020B0503030403020204" pitchFamily="34" charset="0"/>
              </a:rPr>
              <a:t>Slades</a:t>
            </a:r>
            <a:r>
              <a:rPr lang="en-GB" sz="2100" dirty="0">
                <a:solidFill>
                  <a:srgbClr val="333333"/>
                </a:solidFill>
                <a:latin typeface="Source Sans Pro" panose="020B0503030403020204" pitchFamily="34" charset="0"/>
              </a:rPr>
              <a:t>.</a:t>
            </a:r>
            <a:br>
              <a:rPr lang="en-GB" sz="2100" dirty="0">
                <a:solidFill>
                  <a:srgbClr val="333333"/>
                </a:solidFill>
                <a:latin typeface="Source Sans Pro" panose="020B0503030403020204" pitchFamily="34" charset="0"/>
              </a:rPr>
            </a:br>
            <a:r>
              <a:rPr lang="en-GB" sz="2100" dirty="0">
                <a:solidFill>
                  <a:srgbClr val="333333"/>
                </a:solidFill>
                <a:latin typeface="Source Sans Pro" panose="020B0503030403020204" pitchFamily="34" charset="0"/>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572000" y="188640"/>
            <a:ext cx="4312568" cy="1752600"/>
          </a:xfrm>
        </p:spPr>
        <p:txBody>
          <a:bodyPr/>
          <a:lstStyle/>
          <a:p>
            <a:r>
              <a:rPr lang="en-GB" b="1" dirty="0"/>
              <a:t>Walk to School</a:t>
            </a:r>
          </a:p>
          <a:p>
            <a:pPr lvl="1" algn="just"/>
            <a:r>
              <a:rPr lang="en-GB" sz="2200" dirty="0">
                <a:solidFill>
                  <a:srgbClr val="333333"/>
                </a:solidFill>
                <a:latin typeface="Source Sans Pro" panose="020B0503030403020204" pitchFamily="34" charset="0"/>
                <a:ea typeface="+mj-ea"/>
                <a:cs typeface="+mj-cs"/>
              </a:rPr>
              <a:t>We want children to be energised and empowered.</a:t>
            </a:r>
          </a:p>
          <a:p>
            <a:pPr lvl="1" algn="just"/>
            <a:r>
              <a:rPr lang="en-GB" sz="2200" dirty="0">
                <a:solidFill>
                  <a:srgbClr val="333333"/>
                </a:solidFill>
                <a:latin typeface="Source Sans Pro" panose="020B0503030403020204" pitchFamily="34" charset="0"/>
                <a:ea typeface="+mj-ea"/>
                <a:cs typeface="+mj-cs"/>
              </a:rPr>
              <a:t>We want children and parents to make walking to school their natural choice and to stop and think before they use the car to get to school. </a:t>
            </a:r>
          </a:p>
          <a:p>
            <a:pPr lvl="1" algn="just"/>
            <a:r>
              <a:rPr lang="en-GB" sz="2200" dirty="0">
                <a:solidFill>
                  <a:srgbClr val="333333"/>
                </a:solidFill>
                <a:latin typeface="Source Sans Pro" panose="020B0503030403020204" pitchFamily="34" charset="0"/>
                <a:ea typeface="+mj-ea"/>
                <a:cs typeface="+mj-cs"/>
              </a:rPr>
              <a:t>We support the </a:t>
            </a:r>
            <a:r>
              <a:rPr lang="en-GB" sz="2200" b="1" dirty="0">
                <a:solidFill>
                  <a:srgbClr val="333333"/>
                </a:solidFill>
                <a:latin typeface="Source Sans Pro" panose="020B0503030403020204" pitchFamily="34" charset="0"/>
                <a:ea typeface="+mj-ea"/>
                <a:cs typeface="+mj-cs"/>
              </a:rPr>
              <a:t>Living Streets </a:t>
            </a:r>
            <a:r>
              <a:rPr lang="en-GB" sz="2200" dirty="0">
                <a:solidFill>
                  <a:srgbClr val="333333"/>
                </a:solidFill>
                <a:latin typeface="Source Sans Pro" panose="020B0503030403020204" pitchFamily="34" charset="0"/>
                <a:ea typeface="+mj-ea"/>
                <a:cs typeface="+mj-cs"/>
              </a:rPr>
              <a:t>ethos and need to continue to reduce the number of cars and ease parking problems in our community.  We can do this by: </a:t>
            </a:r>
          </a:p>
          <a:p>
            <a:pPr lvl="1" algn="just" fontAlgn="t"/>
            <a:r>
              <a:rPr lang="en-GB" sz="1200" b="0" i="0" dirty="0">
                <a:solidFill>
                  <a:srgbClr val="2D1E8B"/>
                </a:solidFill>
                <a:effectLst/>
                <a:latin typeface="Arial" panose="020B0604020202020204" pitchFamily="34" charset="0"/>
              </a:rPr>
              <a:t>·       </a:t>
            </a:r>
            <a:r>
              <a:rPr lang="en-GB" sz="2200" dirty="0">
                <a:solidFill>
                  <a:srgbClr val="333333"/>
                </a:solidFill>
                <a:latin typeface="Source Sans Pro" panose="020B0503030403020204" pitchFamily="34" charset="0"/>
                <a:ea typeface="+mj-ea"/>
                <a:cs typeface="+mj-cs"/>
              </a:rPr>
              <a:t>  Walking to school</a:t>
            </a:r>
          </a:p>
          <a:p>
            <a:pPr lvl="1" algn="just" fontAlgn="t"/>
            <a:r>
              <a:rPr lang="en-GB" sz="2200" dirty="0">
                <a:solidFill>
                  <a:srgbClr val="333333"/>
                </a:solidFill>
                <a:latin typeface="Source Sans Pro" panose="020B0503030403020204" pitchFamily="34" charset="0"/>
                <a:ea typeface="+mj-ea"/>
                <a:cs typeface="+mj-cs"/>
              </a:rPr>
              <a:t>·         Cycling to school</a:t>
            </a:r>
          </a:p>
          <a:p>
            <a:pPr lvl="1" algn="just" fontAlgn="t"/>
            <a:r>
              <a:rPr lang="en-GB" sz="2200" dirty="0">
                <a:solidFill>
                  <a:srgbClr val="333333"/>
                </a:solidFill>
                <a:latin typeface="Source Sans Pro" panose="020B0503030403020204" pitchFamily="34" charset="0"/>
                <a:ea typeface="+mj-ea"/>
                <a:cs typeface="+mj-cs"/>
              </a:rPr>
              <a:t>·         Driving part of the way to school and walking part of the way. </a:t>
            </a:r>
          </a:p>
          <a:p>
            <a:pPr lvl="1" algn="just"/>
            <a:endParaRPr lang="en-GB" sz="2200" b="0" i="0" dirty="0">
              <a:solidFill>
                <a:srgbClr val="000000"/>
              </a:solidFill>
              <a:effectLst/>
              <a:latin typeface="Swiss721BT-Roman"/>
            </a:endParaRPr>
          </a:p>
          <a:p>
            <a:pPr algn="just"/>
            <a:endParaRPr lang="en-GB" sz="2600" b="1" dirty="0"/>
          </a:p>
        </p:txBody>
      </p:sp>
      <p:pic>
        <p:nvPicPr>
          <p:cNvPr id="3074" name="Picture 2" descr="Living Streets | nfpSynergy">
            <a:extLst>
              <a:ext uri="{FF2B5EF4-FFF2-40B4-BE49-F238E27FC236}">
                <a16:creationId xmlns:a16="http://schemas.microsoft.com/office/drawing/2014/main" id="{71BD7A49-0F46-4F9F-90B0-3F3E8262A8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31"/>
          <a:stretch/>
        </p:blipFill>
        <p:spPr bwMode="auto">
          <a:xfrm>
            <a:off x="35496" y="4978971"/>
            <a:ext cx="4392488" cy="2107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7581" y="921715"/>
            <a:ext cx="3872267" cy="2635993"/>
          </a:xfrm>
        </p:spPr>
        <p:txBody>
          <a:bodyPr vert="horz" lIns="91440" tIns="45720" rIns="91440" bIns="45720" rtlCol="0" anchor="b">
            <a:normAutofit/>
          </a:bodyPr>
          <a:lstStyle/>
          <a:p>
            <a:pPr algn="l" eaLnBrk="1" fontAlgn="auto" hangingPunct="1">
              <a:lnSpc>
                <a:spcPct val="90000"/>
              </a:lnSpc>
              <a:spcAft>
                <a:spcPts val="0"/>
              </a:spcAft>
              <a:defRPr/>
            </a:pPr>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Remember that if you have any concerns, please contact the school office by email or phone. </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74" name="Rectangle 73">
            <a:extLst>
              <a:ext uri="{FF2B5EF4-FFF2-40B4-BE49-F238E27FC236}">
                <a16:creationId xmlns:a16="http://schemas.microsoft.com/office/drawing/2014/main" id="{BC05CA36-AD6A-4ABF-9A05-52E5A143D2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4331EE8-85A4-4588-8D9E-70E534D47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D6C862-61CC-4B46-8080-96583D653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1" name="Picture 3"/>
          <p:cNvPicPr>
            <a:picLocks noChangeAspect="1" noChangeArrowheads="1"/>
          </p:cNvPicPr>
          <p:nvPr/>
        </p:nvPicPr>
        <p:blipFill>
          <a:blip r:embed="rId3" cstate="print"/>
          <a:stretch>
            <a:fillRect/>
          </a:stretch>
        </p:blipFill>
        <p:spPr bwMode="auto">
          <a:xfrm>
            <a:off x="4930430" y="1086956"/>
            <a:ext cx="3872266" cy="4306088"/>
          </a:xfrm>
          <a:prstGeom prst="rect">
            <a:avLst/>
          </a:prstGeom>
          <a:noFill/>
        </p:spPr>
      </p:pic>
      <p:sp>
        <p:nvSpPr>
          <p:cNvPr id="80" name="Rectangle 79">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0" y="404813"/>
            <a:ext cx="9144000" cy="2677656"/>
          </a:xfrm>
          <a:prstGeom prst="rect">
            <a:avLst/>
          </a:prstGeom>
          <a:noFill/>
          <a:ln w="9525">
            <a:noFill/>
            <a:miter lim="800000"/>
            <a:headEnd/>
            <a:tailEnd/>
          </a:ln>
        </p:spPr>
        <p:txBody>
          <a:bodyPr>
            <a:spAutoFit/>
          </a:bodyPr>
          <a:lstStyle/>
          <a:p>
            <a:pPr algn="ctr"/>
            <a:r>
              <a:rPr lang="en-GB" sz="6000" dirty="0">
                <a:latin typeface="Calibri" pitchFamily="34" charset="0"/>
              </a:rPr>
              <a:t>Welcome to Year 6</a:t>
            </a:r>
          </a:p>
          <a:p>
            <a:pPr algn="ctr"/>
            <a:endParaRPr lang="en-GB" sz="3600" dirty="0">
              <a:solidFill>
                <a:srgbClr val="0000CC"/>
              </a:solidFill>
              <a:latin typeface="Calibri" pitchFamily="34" charset="0"/>
            </a:endParaRPr>
          </a:p>
          <a:p>
            <a:pPr algn="ctr"/>
            <a:r>
              <a:rPr lang="en-GB" sz="3600" dirty="0">
                <a:solidFill>
                  <a:srgbClr val="0000CC"/>
                </a:solidFill>
                <a:latin typeface="Calibri" pitchFamily="34" charset="0"/>
              </a:rPr>
              <a:t>Class Teacher: Miss Donatantonio</a:t>
            </a:r>
          </a:p>
          <a:p>
            <a:pPr algn="ctr"/>
            <a:endParaRPr lang="en-GB" dirty="0">
              <a:latin typeface="Calibri" pitchFamily="34" charset="0"/>
            </a:endParaRPr>
          </a:p>
          <a:p>
            <a:pPr algn="ctr"/>
            <a:endParaRPr lang="en-GB" dirty="0">
              <a:latin typeface="Calibri" pitchFamily="34" charset="0"/>
            </a:endParaRPr>
          </a:p>
        </p:txBody>
      </p:sp>
      <p:sp>
        <p:nvSpPr>
          <p:cNvPr id="6" name="TextBox 5"/>
          <p:cNvSpPr txBox="1"/>
          <p:nvPr/>
        </p:nvSpPr>
        <p:spPr>
          <a:xfrm>
            <a:off x="611188" y="2205038"/>
            <a:ext cx="7964487" cy="3570208"/>
          </a:xfrm>
          <a:prstGeom prst="rect">
            <a:avLst/>
          </a:prstGeom>
          <a:noFill/>
        </p:spPr>
        <p:txBody>
          <a:bodyPr>
            <a:spAutoFit/>
          </a:bodyPr>
          <a:lstStyle/>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r>
              <a:rPr lang="en-GB" sz="2800" dirty="0">
                <a:latin typeface="+mn-lt"/>
                <a:cs typeface="+mn-cs"/>
              </a:rPr>
              <a:t>Working in Year 6 will be:</a:t>
            </a:r>
          </a:p>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r>
              <a:rPr lang="en-GB" sz="2800" dirty="0">
                <a:latin typeface="+mn-lt"/>
                <a:cs typeface="+mn-cs"/>
              </a:rPr>
              <a:t>Mrs McDonald (LSA)</a:t>
            </a:r>
          </a:p>
          <a:p>
            <a:pPr marL="571500" indent="-571500" algn="ctr" fontAlgn="auto">
              <a:spcBef>
                <a:spcPts val="0"/>
              </a:spcBef>
              <a:spcAft>
                <a:spcPts val="0"/>
              </a:spcAft>
              <a:buFont typeface="Arial" panose="020B0604020202020204" pitchFamily="34" charset="0"/>
              <a:buChar char="•"/>
              <a:defRPr/>
            </a:pPr>
            <a:endParaRPr lang="en-GB" sz="5400" dirty="0">
              <a:latin typeface="+mn-lt"/>
              <a:cs typeface="+mn-cs"/>
            </a:endParaRPr>
          </a:p>
          <a:p>
            <a:pPr algn="ctr" fontAlgn="auto">
              <a:spcBef>
                <a:spcPts val="0"/>
              </a:spcBef>
              <a:spcAft>
                <a:spcPts val="0"/>
              </a:spcAft>
              <a:defRPr/>
            </a:pPr>
            <a:endParaRPr lang="en-GB" sz="3200" dirty="0">
              <a:latin typeface="+mn-lt"/>
              <a:cs typeface="+mn-cs"/>
            </a:endParaRPr>
          </a:p>
        </p:txBody>
      </p:sp>
      <p:pic>
        <p:nvPicPr>
          <p:cNvPr id="3076" name="Picture 4"/>
          <p:cNvPicPr>
            <a:picLocks noChangeAspect="1" noChangeArrowheads="1"/>
          </p:cNvPicPr>
          <p:nvPr/>
        </p:nvPicPr>
        <p:blipFill>
          <a:blip r:embed="rId3" cstate="print"/>
          <a:srcRect/>
          <a:stretch>
            <a:fillRect/>
          </a:stretch>
        </p:blipFill>
        <p:spPr bwMode="auto">
          <a:xfrm>
            <a:off x="4140200" y="5805488"/>
            <a:ext cx="850900" cy="8334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eaLnBrk="1" hangingPunct="1">
              <a:lnSpc>
                <a:spcPct val="90000"/>
              </a:lnSpc>
            </a:pPr>
            <a:r>
              <a:rPr lang="en-US" sz="4200" kern="1200">
                <a:solidFill>
                  <a:srgbClr val="FFFFFF"/>
                </a:solidFill>
                <a:latin typeface="+mj-lt"/>
                <a:ea typeface="+mj-ea"/>
                <a:cs typeface="+mj-cs"/>
              </a:rPr>
              <a:t>Any 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lstStyle/>
          <a:p>
            <a:r>
              <a:rPr lang="en-GB" dirty="0"/>
              <a:t>Thank you.</a:t>
            </a:r>
            <a:br>
              <a:rPr lang="en-GB" dirty="0"/>
            </a:br>
            <a:r>
              <a:rPr lang="en-GB" dirty="0"/>
              <a:t/>
            </a:r>
            <a:br>
              <a:rPr lang="en-GB" dirty="0"/>
            </a:br>
            <a:r>
              <a:rPr lang="en-GB" dirty="0"/>
              <a:t>The Year </a:t>
            </a:r>
            <a:r>
              <a:rPr lang="en-GB" dirty="0">
                <a:solidFill>
                  <a:srgbClr val="FF0000"/>
                </a:solidFill>
              </a:rPr>
              <a:t>1 team and I look forward to working with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879611" y="-1234707"/>
            <a:ext cx="5519903" cy="2494931"/>
          </a:xfrm>
        </p:spPr>
        <p:txBody>
          <a:bodyPr vert="horz" lIns="91440" tIns="45720" rIns="91440" bIns="45720" rtlCol="0" anchor="b">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099" name="TextBox 2"/>
          <p:cNvSpPr txBox="1">
            <a:spLocks noChangeArrowheads="1"/>
          </p:cNvSpPr>
          <p:nvPr/>
        </p:nvSpPr>
        <p:spPr bwMode="auto">
          <a:xfrm>
            <a:off x="381179" y="1583342"/>
            <a:ext cx="5630981" cy="4437946"/>
          </a:xfrm>
          <a:prstGeom prst="rect">
            <a:avLst/>
          </a:prstGeom>
        </p:spPr>
        <p:txBody>
          <a:bodyPr vert="horz" lIns="91440" tIns="45720" rIns="91440" bIns="45720" rtlCol="0" anchor="t">
            <a:normAutofit fontScale="92500" lnSpcReduction="20000"/>
          </a:bodyPr>
          <a:lstStyle/>
          <a:p>
            <a:pPr marL="342900" indent="-228600">
              <a:lnSpc>
                <a:spcPct val="90000"/>
              </a:lnSpc>
              <a:spcAft>
                <a:spcPts val="600"/>
              </a:spcAft>
              <a:buFont typeface="Arial" panose="020B0604020202020204" pitchFamily="34" charset="0"/>
              <a:buChar char="•"/>
            </a:pPr>
            <a:r>
              <a:rPr lang="en-US" altLang="en-US" sz="2400" dirty="0">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Following our mission values in class and around the school.</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Taking on responsibilities.</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Representing the school outside in the community.</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Using our learning power characters. </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Taking pride in their work and the presentation of their work</a:t>
            </a:r>
            <a:r>
              <a:rPr lang="en-US" altLang="en-US" sz="1400" dirty="0">
                <a:latin typeface="+mn-lt"/>
                <a:cs typeface="+mn-cs"/>
              </a:rPr>
              <a:t>.</a:t>
            </a:r>
            <a:endParaRPr lang="en-US" sz="1400" b="1" dirty="0">
              <a:latin typeface="+mn-lt"/>
              <a:cs typeface="+mn-cs"/>
            </a:endParaRPr>
          </a:p>
        </p:txBody>
      </p:sp>
      <p:pic>
        <p:nvPicPr>
          <p:cNvPr id="4100" name="Picture 4"/>
          <p:cNvPicPr>
            <a:picLocks noChangeAspect="1" noChangeArrowheads="1"/>
          </p:cNvPicPr>
          <p:nvPr/>
        </p:nvPicPr>
        <p:blipFill>
          <a:blip r:embed="rId3" cstate="print"/>
          <a:stretch>
            <a:fillRect/>
          </a:stretch>
        </p:blipFill>
        <p:spPr bwMode="auto">
          <a:xfrm>
            <a:off x="6228184" y="502021"/>
            <a:ext cx="2346341" cy="2231754"/>
          </a:xfrm>
          <a:prstGeom prst="rect">
            <a:avLst/>
          </a:prstGeom>
          <a:noFill/>
        </p:spPr>
      </p:pic>
      <p:sp>
        <p:nvSpPr>
          <p:cNvPr id="139" name="Rectangle 138">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50"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2495714523"/>
              </p:ext>
            </p:extLst>
          </p:nvPr>
        </p:nvGraphicFramePr>
        <p:xfrm>
          <a:off x="628649" y="1825625"/>
          <a:ext cx="48743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765175"/>
            <a:ext cx="8496300" cy="5693866"/>
          </a:xfrm>
          <a:prstGeom prst="rect">
            <a:avLst/>
          </a:prstGeom>
          <a:noFill/>
        </p:spPr>
        <p:txBody>
          <a:bodyPr>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800" b="1" dirty="0">
                <a:latin typeface="+mn-lt"/>
                <a:cs typeface="+mn-cs"/>
              </a:rPr>
              <a:t>Everyday</a:t>
            </a:r>
            <a:r>
              <a:rPr lang="en-GB" sz="2800" dirty="0">
                <a:latin typeface="+mn-lt"/>
                <a:cs typeface="+mn-cs"/>
              </a:rPr>
              <a:t> they should bring in their water bottle, reading books and reading record book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Correspondence from parents to be emailed to the school office: </a:t>
            </a:r>
            <a:r>
              <a:rPr lang="en-GB" sz="2800" i="1" dirty="0">
                <a:highlight>
                  <a:srgbClr val="FFFF00"/>
                </a:highlight>
                <a:latin typeface="+mn-lt"/>
                <a:cs typeface="+mn-cs"/>
              </a:rPr>
              <a:t>admin@popepaul.herts.sch.uk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ALL clothing to be labelled including P.E. Kits</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Coats for Autumn weather. </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Own pencil case with a Berol handwriting pen and pencils etc. </a:t>
            </a: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3995738" y="5988050"/>
            <a:ext cx="863600" cy="8651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79388" y="5084763"/>
            <a:ext cx="2447925" cy="1627187"/>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659563" y="333375"/>
            <a:ext cx="2336800" cy="2141538"/>
          </a:xfrm>
          <a:prstGeom prst="rect">
            <a:avLst/>
          </a:prstGeom>
          <a:noFill/>
          <a:ln w="9525">
            <a:noFill/>
            <a:miter lim="800000"/>
            <a:headEnd/>
            <a:tailEnd/>
          </a:ln>
        </p:spPr>
      </p:pic>
      <p:sp>
        <p:nvSpPr>
          <p:cNvPr id="3" name="TextBox 2"/>
          <p:cNvSpPr txBox="1"/>
          <p:nvPr/>
        </p:nvSpPr>
        <p:spPr>
          <a:xfrm>
            <a:off x="827088" y="1620838"/>
            <a:ext cx="7705352" cy="4401205"/>
          </a:xfrm>
          <a:prstGeom prst="rect">
            <a:avLst/>
          </a:prstGeom>
          <a:noFill/>
        </p:spPr>
        <p:txBody>
          <a:bodyPr wrap="square">
            <a:spAutoFit/>
          </a:bodyPr>
          <a:lstStyle/>
          <a:p>
            <a:pPr marL="457200" indent="-457200" fontAlgn="auto">
              <a:spcBef>
                <a:spcPts val="0"/>
              </a:spcBef>
              <a:spcAft>
                <a:spcPts val="0"/>
              </a:spcAft>
              <a:buFont typeface="Arial" panose="020B0604020202020204" pitchFamily="34" charset="0"/>
              <a:buChar char="•"/>
              <a:defRPr/>
            </a:pPr>
            <a:r>
              <a:rPr lang="en-GB" sz="2800" dirty="0">
                <a:latin typeface="+mn-lt"/>
                <a:cs typeface="+mn-cs"/>
              </a:rPr>
              <a:t>Year 6 Booklist</a:t>
            </a:r>
          </a:p>
          <a:p>
            <a:pPr marL="457200" indent="-457200" fontAlgn="auto">
              <a:spcBef>
                <a:spcPts val="0"/>
              </a:spcBef>
              <a:spcAft>
                <a:spcPts val="0"/>
              </a:spcAft>
              <a:buFont typeface="Arial" panose="020B0604020202020204" pitchFamily="34" charset="0"/>
              <a:buChar char="•"/>
              <a:defRPr/>
            </a:pPr>
            <a:r>
              <a:rPr lang="en-GB" sz="2800" dirty="0">
                <a:latin typeface="+mn-lt"/>
                <a:cs typeface="+mn-cs"/>
              </a:rPr>
              <a:t>The Year 6 Maths Learner</a:t>
            </a:r>
          </a:p>
          <a:p>
            <a:pPr marL="457200" indent="-457200" fontAlgn="auto">
              <a:spcBef>
                <a:spcPts val="0"/>
              </a:spcBef>
              <a:spcAft>
                <a:spcPts val="0"/>
              </a:spcAft>
              <a:buFont typeface="Arial" panose="020B0604020202020204" pitchFamily="34" charset="0"/>
              <a:buChar char="•"/>
              <a:defRPr/>
            </a:pPr>
            <a:r>
              <a:rPr lang="en-GB" sz="2800" dirty="0" smtClean="0">
                <a:latin typeface="+mn-lt"/>
                <a:cs typeface="+mn-cs"/>
              </a:rPr>
              <a:t>Home access for Letter-Join handwriting scheme</a:t>
            </a:r>
          </a:p>
          <a:p>
            <a:pPr marL="457200" indent="-457200" fontAlgn="auto">
              <a:spcBef>
                <a:spcPts val="0"/>
              </a:spcBef>
              <a:spcAft>
                <a:spcPts val="0"/>
              </a:spcAft>
              <a:buFont typeface="Arial" panose="020B0604020202020204" pitchFamily="34" charset="0"/>
              <a:buChar char="•"/>
              <a:defRPr/>
            </a:pPr>
            <a:r>
              <a:rPr lang="en-GB" sz="2800" smtClean="0">
                <a:latin typeface="+mn-lt"/>
                <a:cs typeface="+mn-cs"/>
              </a:rPr>
              <a:t>Curriculum </a:t>
            </a:r>
            <a:r>
              <a:rPr lang="en-GB" sz="2800" dirty="0" smtClean="0">
                <a:latin typeface="+mn-lt"/>
                <a:cs typeface="+mn-cs"/>
              </a:rPr>
              <a:t>overview for the year</a:t>
            </a:r>
            <a:endParaRPr lang="en-GB" sz="2800" dirty="0">
              <a:latin typeface="+mn-lt"/>
              <a:cs typeface="+mn-cs"/>
            </a:endParaRPr>
          </a:p>
          <a:p>
            <a:pPr fontAlgn="auto">
              <a:spcBef>
                <a:spcPts val="0"/>
              </a:spcBef>
              <a:spcAft>
                <a:spcPts val="0"/>
              </a:spcAft>
              <a:defRPr/>
            </a:pP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5" cstate="print"/>
          <a:srcRect/>
          <a:stretch>
            <a:fillRect/>
          </a:stretch>
        </p:blipFill>
        <p:spPr bwMode="auto">
          <a:xfrm>
            <a:off x="4140200" y="5805488"/>
            <a:ext cx="850900" cy="833437"/>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a:t>Handouts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lum bright="70000" contrast="-70000"/>
          </a:blip>
          <a:srcRect/>
          <a:stretch>
            <a:fillRect/>
          </a:stretch>
        </p:blipFill>
        <p:spPr bwMode="auto">
          <a:xfrm>
            <a:off x="4140200" y="5805488"/>
            <a:ext cx="850900" cy="833437"/>
          </a:xfrm>
          <a:prstGeom prst="rect">
            <a:avLst/>
          </a:prstGeom>
          <a:noFill/>
          <a:ln w="9525">
            <a:noFill/>
            <a:miter lim="800000"/>
            <a:headEnd/>
            <a:tailEnd/>
          </a:ln>
        </p:spPr>
      </p:pic>
      <p:sp>
        <p:nvSpPr>
          <p:cNvPr id="7171" name="Title 1"/>
          <p:cNvSpPr>
            <a:spLocks noGrp="1"/>
          </p:cNvSpPr>
          <p:nvPr>
            <p:ph type="title"/>
          </p:nvPr>
        </p:nvSpPr>
        <p:spPr>
          <a:xfrm>
            <a:off x="457200" y="20638"/>
            <a:ext cx="8229600" cy="1143000"/>
          </a:xfrm>
        </p:spPr>
        <p:txBody>
          <a:bodyPr/>
          <a:lstStyle/>
          <a:p>
            <a:pPr eaLnBrk="1" hangingPunct="1"/>
            <a:r>
              <a:rPr lang="en-GB" u="sng"/>
              <a:t>Home Learning</a:t>
            </a:r>
          </a:p>
        </p:txBody>
      </p:sp>
      <p:sp>
        <p:nvSpPr>
          <p:cNvPr id="7172" name="TextBox 2"/>
          <p:cNvSpPr txBox="1">
            <a:spLocks noChangeArrowheads="1"/>
          </p:cNvSpPr>
          <p:nvPr/>
        </p:nvSpPr>
        <p:spPr bwMode="auto">
          <a:xfrm>
            <a:off x="0" y="2015435"/>
            <a:ext cx="9144000" cy="3416320"/>
          </a:xfrm>
          <a:prstGeom prst="rect">
            <a:avLst/>
          </a:prstGeom>
          <a:noFill/>
          <a:ln w="9525">
            <a:noFill/>
            <a:miter lim="800000"/>
            <a:headEnd/>
            <a:tailEnd/>
          </a:ln>
        </p:spPr>
        <p:txBody>
          <a:bodyPr>
            <a:spAutoFit/>
          </a:bodyPr>
          <a:lstStyle/>
          <a:p>
            <a:pPr algn="ctr"/>
            <a:r>
              <a:rPr lang="en-GB" altLang="en-US" sz="2400" dirty="0">
                <a:latin typeface="Calibri" pitchFamily="34" charset="0"/>
              </a:rPr>
              <a:t>Home Learning is set on the Year 6 Weekly Blog on a </a:t>
            </a:r>
            <a:r>
              <a:rPr lang="en-GB" altLang="en-US" sz="2400" u="sng" dirty="0">
                <a:latin typeface="Calibri" pitchFamily="34" charset="0"/>
              </a:rPr>
              <a:t>Friday</a:t>
            </a:r>
            <a:r>
              <a:rPr lang="en-GB" altLang="en-US" sz="2400" dirty="0">
                <a:latin typeface="Calibri" pitchFamily="34" charset="0"/>
              </a:rPr>
              <a:t> and due to be completed online by the following </a:t>
            </a:r>
            <a:r>
              <a:rPr lang="en-GB" altLang="en-US" sz="2400" u="sng" dirty="0">
                <a:latin typeface="Calibri" pitchFamily="34" charset="0"/>
              </a:rPr>
              <a:t>Wednesday.</a:t>
            </a:r>
          </a:p>
          <a:p>
            <a:pPr algn="ctr"/>
            <a:endParaRPr lang="en-GB" altLang="en-US" sz="2400" dirty="0">
              <a:solidFill>
                <a:schemeClr val="hlink"/>
              </a:solidFill>
              <a:latin typeface="Calibri" pitchFamily="34" charset="0"/>
            </a:endParaRPr>
          </a:p>
          <a:p>
            <a:r>
              <a:rPr lang="en-GB" altLang="en-US" sz="2400" b="1" u="sng" dirty="0">
                <a:latin typeface="Calibri" pitchFamily="34" charset="0"/>
              </a:rPr>
              <a:t>Spellings</a:t>
            </a:r>
            <a:r>
              <a:rPr lang="en-GB" altLang="en-US" sz="2400" dirty="0">
                <a:latin typeface="Calibri" pitchFamily="34" charset="0"/>
              </a:rPr>
              <a:t> – you can find the weekly lists for the half term on the class page of the website. Spellings dictations will be every Friday. </a:t>
            </a:r>
          </a:p>
          <a:p>
            <a:r>
              <a:rPr lang="en-GB" altLang="en-US" sz="2400" b="1" u="sng" dirty="0">
                <a:latin typeface="Calibri" pitchFamily="34" charset="0"/>
              </a:rPr>
              <a:t>Reading</a:t>
            </a:r>
            <a:r>
              <a:rPr lang="en-GB" altLang="en-US" sz="2400" dirty="0">
                <a:latin typeface="Calibri" pitchFamily="34" charset="0"/>
              </a:rPr>
              <a:t> – 5 - 10 minutes per day, plus online comprehension on Read Theory.</a:t>
            </a:r>
          </a:p>
          <a:p>
            <a:r>
              <a:rPr lang="en-GB" altLang="en-US" sz="2400" b="1" u="sng" dirty="0">
                <a:latin typeface="Calibri" pitchFamily="34" charset="0"/>
              </a:rPr>
              <a:t>Maths</a:t>
            </a:r>
            <a:r>
              <a:rPr lang="en-GB" altLang="en-US" sz="2400" dirty="0">
                <a:latin typeface="Calibri" pitchFamily="34" charset="0"/>
              </a:rPr>
              <a:t> – online tasks on </a:t>
            </a:r>
            <a:r>
              <a:rPr lang="en-GB" altLang="en-US" sz="2400" dirty="0" err="1">
                <a:latin typeface="Calibri" pitchFamily="34" charset="0"/>
              </a:rPr>
              <a:t>Mathletics</a:t>
            </a:r>
            <a:r>
              <a:rPr lang="en-GB" altLang="en-US" sz="2400" dirty="0">
                <a:latin typeface="Calibri" pitchFamily="34" charset="0"/>
              </a:rPr>
              <a:t> will be revision of the past week’s learning. </a:t>
            </a:r>
          </a:p>
        </p:txBody>
      </p:sp>
      <p:pic>
        <p:nvPicPr>
          <p:cNvPr id="7173" name="Picture 2" descr="C:\Users\Liz Humpage\AppData\Local\Microsoft\Windows\Temporary Internet Files\Content.IE5\H13K41BM\MC900157235[1].wmf"/>
          <p:cNvPicPr>
            <a:picLocks noChangeAspect="1" noChangeArrowheads="1"/>
          </p:cNvPicPr>
          <p:nvPr/>
        </p:nvPicPr>
        <p:blipFill>
          <a:blip r:embed="rId4" cstate="print"/>
          <a:srcRect/>
          <a:stretch>
            <a:fillRect/>
          </a:stretch>
        </p:blipFill>
        <p:spPr bwMode="auto">
          <a:xfrm>
            <a:off x="7164388" y="188913"/>
            <a:ext cx="1643062" cy="1343025"/>
          </a:xfrm>
          <a:prstGeom prst="rect">
            <a:avLst/>
          </a:prstGeom>
          <a:noFill/>
          <a:ln w="9525">
            <a:noFill/>
            <a:miter lim="800000"/>
            <a:headEnd/>
            <a:tailEnd/>
          </a:ln>
        </p:spPr>
      </p:pic>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862287" y="499397"/>
            <a:ext cx="4447066" cy="1640180"/>
          </a:xfrm>
        </p:spPr>
        <p:txBody>
          <a:bodyPr anchor="b">
            <a:normAutofit/>
          </a:bodyPr>
          <a:lstStyle/>
          <a:p>
            <a:pPr eaLnBrk="1" hangingPunct="1"/>
            <a:r>
              <a:rPr lang="en-GB" altLang="en-US" sz="3500" u="sng"/>
              <a:t>P.E.    </a:t>
            </a:r>
          </a:p>
        </p:txBody>
      </p:sp>
      <p:sp>
        <p:nvSpPr>
          <p:cNvPr id="9219" name="Content Placeholder 2"/>
          <p:cNvSpPr>
            <a:spLocks noGrp="1"/>
          </p:cNvSpPr>
          <p:nvPr>
            <p:ph idx="1"/>
          </p:nvPr>
        </p:nvSpPr>
        <p:spPr>
          <a:xfrm>
            <a:off x="862287" y="2423821"/>
            <a:ext cx="4447067" cy="3519780"/>
          </a:xfrm>
        </p:spPr>
        <p:txBody>
          <a:bodyPr>
            <a:normAutofit/>
          </a:bodyPr>
          <a:lstStyle/>
          <a:p>
            <a:pPr eaLnBrk="1" hangingPunct="1">
              <a:spcAft>
                <a:spcPts val="1200"/>
              </a:spcAft>
            </a:pPr>
            <a:r>
              <a:rPr lang="en-GB" altLang="en-US" sz="1700" dirty="0"/>
              <a:t> The children will have P.E. on </a:t>
            </a:r>
            <a:r>
              <a:rPr lang="en-GB" altLang="en-US" sz="1700" b="1" dirty="0"/>
              <a:t>Wednesday</a:t>
            </a:r>
            <a:r>
              <a:rPr lang="en-GB" altLang="en-US" sz="1700" dirty="0"/>
              <a:t> and </a:t>
            </a:r>
            <a:r>
              <a:rPr lang="en-GB" altLang="en-US" sz="1700" b="1" dirty="0"/>
              <a:t>Thursday</a:t>
            </a:r>
            <a:r>
              <a:rPr lang="en-GB" altLang="en-US" sz="1700" dirty="0"/>
              <a:t>.</a:t>
            </a:r>
          </a:p>
          <a:p>
            <a:pPr eaLnBrk="1" hangingPunct="1">
              <a:spcAft>
                <a:spcPts val="1200"/>
              </a:spcAft>
            </a:pPr>
            <a:r>
              <a:rPr lang="en-GB" altLang="en-US" sz="1700" dirty="0"/>
              <a:t>On your child’s allocated PE Day, they will come to school in their PE Kit.</a:t>
            </a:r>
          </a:p>
          <a:p>
            <a:pPr eaLnBrk="1" hangingPunct="1">
              <a:spcAft>
                <a:spcPts val="1200"/>
              </a:spcAft>
            </a:pPr>
            <a:r>
              <a:rPr lang="en-GB" altLang="en-US" sz="1700" dirty="0"/>
              <a:t>Wednesday PE this term will be swimming, so please ensure they have their swimming kit on these days (starting on 22</a:t>
            </a:r>
            <a:r>
              <a:rPr lang="en-GB" altLang="en-US" sz="1700" baseline="30000" dirty="0"/>
              <a:t>nd</a:t>
            </a:r>
            <a:r>
              <a:rPr lang="en-GB" altLang="en-US" sz="1700" dirty="0"/>
              <a:t> September)</a:t>
            </a:r>
          </a:p>
        </p:txBody>
      </p:sp>
      <p:pic>
        <p:nvPicPr>
          <p:cNvPr id="9220" name="Picture 4"/>
          <p:cNvPicPr>
            <a:picLocks noChangeAspect="1" noChangeArrowheads="1"/>
          </p:cNvPicPr>
          <p:nvPr/>
        </p:nvPicPr>
        <p:blipFill>
          <a:blip r:embed="rId3" cstate="print"/>
          <a:stretch>
            <a:fillRect/>
          </a:stretch>
        </p:blipFill>
        <p:spPr bwMode="auto">
          <a:xfrm>
            <a:off x="5809129" y="1805087"/>
            <a:ext cx="2823882" cy="3140250"/>
          </a:xfrm>
          <a:prstGeom prst="rect">
            <a:avLst/>
          </a:prstGeom>
          <a:noFill/>
        </p:spPr>
      </p:pic>
      <p:sp>
        <p:nvSpPr>
          <p:cNvPr id="75" name="Rectangle 74">
            <a:extLst>
              <a:ext uri="{FF2B5EF4-FFF2-40B4-BE49-F238E27FC236}">
                <a16:creationId xmlns:a16="http://schemas.microsoft.com/office/drawing/2014/main"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dirty="0"/>
              <a:t>Class Blog</a:t>
            </a:r>
          </a:p>
        </p:txBody>
      </p:sp>
      <p:sp>
        <p:nvSpPr>
          <p:cNvPr id="10243" name="Content Placeholder 2"/>
          <p:cNvSpPr>
            <a:spLocks noGrp="1"/>
          </p:cNvSpPr>
          <p:nvPr>
            <p:ph idx="1"/>
          </p:nvPr>
        </p:nvSpPr>
        <p:spPr>
          <a:xfrm>
            <a:off x="395288" y="3213100"/>
            <a:ext cx="8229600" cy="2952750"/>
          </a:xfrm>
        </p:spPr>
        <p:txBody>
          <a:bodyPr/>
          <a:lstStyle/>
          <a:p>
            <a:pPr marL="0" indent="0" eaLnBrk="1" hangingPunct="1">
              <a:buFont typeface="Arial" charset="0"/>
              <a:buNone/>
            </a:pPr>
            <a:r>
              <a:rPr lang="en-GB" dirty="0"/>
              <a:t>School website</a:t>
            </a:r>
          </a:p>
          <a:p>
            <a:pPr lvl="1" eaLnBrk="1" hangingPunct="1">
              <a:buFont typeface="Wingdings 3" pitchFamily="18" charset="2"/>
              <a:buChar char="9"/>
            </a:pPr>
            <a:r>
              <a:rPr lang="en-GB" sz="3200" dirty="0">
                <a:sym typeface="Wingdings 3" pitchFamily="18" charset="2"/>
              </a:rPr>
              <a:t> Children</a:t>
            </a:r>
          </a:p>
          <a:p>
            <a:pPr lvl="2" eaLnBrk="1" hangingPunct="1">
              <a:buFont typeface="Wingdings 3" pitchFamily="18" charset="2"/>
              <a:buChar char="9"/>
            </a:pPr>
            <a:r>
              <a:rPr lang="en-GB" sz="3200" dirty="0">
                <a:sym typeface="Wingdings 3" pitchFamily="18" charset="2"/>
              </a:rPr>
              <a:t>  Year 6</a:t>
            </a:r>
          </a:p>
          <a:p>
            <a:pPr lvl="3" eaLnBrk="1" hangingPunct="1">
              <a:buFont typeface="Wingdings 3" pitchFamily="18" charset="2"/>
              <a:buChar char="9"/>
            </a:pPr>
            <a:r>
              <a:rPr lang="en-GB" sz="3200" dirty="0">
                <a:sym typeface="Wingdings 3" pitchFamily="18" charset="2"/>
              </a:rPr>
              <a:t>  Year 6 News (right hand side)</a:t>
            </a:r>
          </a:p>
          <a:p>
            <a:pPr lvl="3" eaLnBrk="1" hangingPunct="1">
              <a:buFont typeface="Wingdings 3" pitchFamily="18" charset="2"/>
              <a:buChar char="9"/>
            </a:pPr>
            <a:r>
              <a:rPr lang="en-GB" sz="3200" dirty="0">
                <a:sym typeface="Wingdings 3" pitchFamily="18" charset="2"/>
              </a:rPr>
              <a:t>  Parent comments very welcome!</a:t>
            </a:r>
          </a:p>
          <a:p>
            <a:pPr lvl="3" eaLnBrk="1" hangingPunct="1">
              <a:buFont typeface="Wingdings 3" pitchFamily="18" charset="2"/>
              <a:buChar char="9"/>
            </a:pPr>
            <a:endParaRPr lang="en-GB" sz="3200" dirty="0"/>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805</Words>
  <Application>Microsoft Office PowerPoint</Application>
  <PresentationFormat>On-screen Show (4:3)</PresentationFormat>
  <Paragraphs>124</Paragraphs>
  <Slides>21</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Source Sans Pro</vt:lpstr>
      <vt:lpstr>Swiss721BT-Roman</vt:lpstr>
      <vt:lpstr>Wingdings</vt:lpstr>
      <vt:lpstr>Wingdings 3</vt:lpstr>
      <vt:lpstr>Office Theme</vt:lpstr>
      <vt:lpstr>Acrobat Document</vt:lpstr>
      <vt:lpstr>Meet the Teacher       September 2021</vt:lpstr>
      <vt:lpstr>PowerPoint Presentation</vt:lpstr>
      <vt:lpstr>Expectations</vt:lpstr>
      <vt:lpstr>Attendance</vt:lpstr>
      <vt:lpstr>PowerPoint Presentation</vt:lpstr>
      <vt:lpstr>Handouts</vt:lpstr>
      <vt:lpstr>Home Learning</vt:lpstr>
      <vt:lpstr>P.E.    </vt:lpstr>
      <vt:lpstr>Class Blog</vt:lpstr>
      <vt:lpstr>  </vt:lpstr>
      <vt:lpstr>Our Partnership </vt:lpstr>
      <vt:lpstr>Our Year Of Growth</vt:lpstr>
      <vt:lpstr>PowerPoint Presentation</vt:lpstr>
      <vt:lpstr>Growing In Faith</vt:lpstr>
      <vt:lpstr>Dates for your diary All dates can be found on the school website and each week at the end of the School’s Weekly Newsletter.  </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 Remember that if you have any concerns, please contact the school office by email or phone.  </vt:lpstr>
      <vt:lpstr>Any Questions?</vt:lpstr>
      <vt:lpstr>Thank you.  The Year 1 team and I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Emma Donatantonio</cp:lastModifiedBy>
  <cp:revision>10</cp:revision>
  <dcterms:created xsi:type="dcterms:W3CDTF">2020-08-30T23:59:57Z</dcterms:created>
  <dcterms:modified xsi:type="dcterms:W3CDTF">2021-09-09T12:06:20Z</dcterms:modified>
</cp:coreProperties>
</file>