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69" r:id="rId2"/>
    <p:sldId id="256" r:id="rId3"/>
    <p:sldId id="259" r:id="rId4"/>
    <p:sldId id="290" r:id="rId5"/>
    <p:sldId id="258" r:id="rId6"/>
    <p:sldId id="263" r:id="rId7"/>
    <p:sldId id="298" r:id="rId8"/>
    <p:sldId id="296" r:id="rId9"/>
    <p:sldId id="297" r:id="rId10"/>
    <p:sldId id="257" r:id="rId11"/>
    <p:sldId id="266" r:id="rId12"/>
    <p:sldId id="276" r:id="rId13"/>
    <p:sldId id="294" r:id="rId14"/>
    <p:sldId id="295" r:id="rId15"/>
    <p:sldId id="289" r:id="rId16"/>
    <p:sldId id="280" r:id="rId17"/>
    <p:sldId id="281" r:id="rId18"/>
    <p:sldId id="293" r:id="rId19"/>
    <p:sldId id="260" r:id="rId20"/>
    <p:sldId id="265" r:id="rId21"/>
    <p:sldId id="267" r:id="rId22"/>
    <p:sldId id="277" r:id="rId23"/>
    <p:sldId id="286" r:id="rId24"/>
    <p:sldId id="287" r:id="rId25"/>
    <p:sldId id="264" r:id="rId26"/>
    <p:sldId id="284" r:id="rId27"/>
    <p:sldId id="285" r:id="rId28"/>
  </p:sldIdLst>
  <p:sldSz cx="9144000" cy="6858000" type="screen4x3"/>
  <p:notesSz cx="6877050" cy="965676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191" autoAdjust="0"/>
    <p:restoredTop sz="94660"/>
  </p:normalViewPr>
  <p:slideViewPr>
    <p:cSldViewPr>
      <p:cViewPr varScale="1">
        <p:scale>
          <a:sx n="65" d="100"/>
          <a:sy n="65" d="100"/>
        </p:scale>
        <p:origin x="1564" y="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C015A4-1836-4CCC-911F-4ACF2302D9A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E7BCC0A-62BA-4F39-A07F-A9BD76AF4926}">
      <dgm:prSet/>
      <dgm:spPr/>
      <dgm:t>
        <a:bodyPr/>
        <a:lstStyle/>
        <a:p>
          <a:r>
            <a:rPr lang="en-US" dirty="0"/>
            <a:t>From September 2021, the usual rules on school attendance apply, including:</a:t>
          </a:r>
        </a:p>
      </dgm:t>
    </dgm:pt>
    <dgm:pt modelId="{B794C510-2AE8-4490-B238-B12EE58E28FF}" type="parTrans" cxnId="{270CC28D-952C-4BD0-9E67-21E9505224AB}">
      <dgm:prSet/>
      <dgm:spPr/>
      <dgm:t>
        <a:bodyPr/>
        <a:lstStyle/>
        <a:p>
          <a:endParaRPr lang="en-US"/>
        </a:p>
      </dgm:t>
    </dgm:pt>
    <dgm:pt modelId="{0A9F1ED7-3F5E-4DD7-BC98-79AAE40F3AF2}" type="sibTrans" cxnId="{270CC28D-952C-4BD0-9E67-21E9505224AB}">
      <dgm:prSet/>
      <dgm:spPr/>
      <dgm:t>
        <a:bodyPr/>
        <a:lstStyle/>
        <a:p>
          <a:endParaRPr lang="en-US"/>
        </a:p>
      </dgm:t>
    </dgm:pt>
    <dgm:pt modelId="{7E206DD6-2AFA-4C84-AA07-2048C6421421}">
      <dgm:prSet/>
      <dgm:spPr/>
      <dgm:t>
        <a:bodyPr/>
        <a:lstStyle/>
        <a:p>
          <a:r>
            <a:rPr lang="en-US"/>
            <a:t>Parents’ duty to send their child to school regularly where they are of compulsory school age;</a:t>
          </a:r>
        </a:p>
      </dgm:t>
    </dgm:pt>
    <dgm:pt modelId="{8E946C9C-68EC-401C-887C-95B2B59BBC73}" type="parTrans" cxnId="{DB0D677D-E206-4CE3-AFB0-379BBDC4288D}">
      <dgm:prSet/>
      <dgm:spPr/>
      <dgm:t>
        <a:bodyPr/>
        <a:lstStyle/>
        <a:p>
          <a:endParaRPr lang="en-US"/>
        </a:p>
      </dgm:t>
    </dgm:pt>
    <dgm:pt modelId="{54580F59-868C-4DAF-A637-D1314E995619}" type="sibTrans" cxnId="{DB0D677D-E206-4CE3-AFB0-379BBDC4288D}">
      <dgm:prSet/>
      <dgm:spPr/>
      <dgm:t>
        <a:bodyPr/>
        <a:lstStyle/>
        <a:p>
          <a:endParaRPr lang="en-US"/>
        </a:p>
      </dgm:t>
    </dgm:pt>
    <dgm:pt modelId="{C7C9277B-1D34-42BB-8C46-D23A95DCA4AF}">
      <dgm:prSet/>
      <dgm:spPr/>
      <dgm:t>
        <a:bodyPr/>
        <a:lstStyle/>
        <a:p>
          <a:r>
            <a:rPr lang="en-US"/>
            <a:t>It is the school’s responsibility to record attendance and follow up absence;</a:t>
          </a:r>
        </a:p>
      </dgm:t>
    </dgm:pt>
    <dgm:pt modelId="{8D719B67-7BE2-429F-9053-84FDF7BF8007}" type="parTrans" cxnId="{6BA8E0E3-6FC8-473A-8A29-EBE238E12DE4}">
      <dgm:prSet/>
      <dgm:spPr/>
      <dgm:t>
        <a:bodyPr/>
        <a:lstStyle/>
        <a:p>
          <a:endParaRPr lang="en-US"/>
        </a:p>
      </dgm:t>
    </dgm:pt>
    <dgm:pt modelId="{2317F343-CF73-4505-8A57-B4532E583CE2}" type="sibTrans" cxnId="{6BA8E0E3-6FC8-473A-8A29-EBE238E12DE4}">
      <dgm:prSet/>
      <dgm:spPr/>
      <dgm:t>
        <a:bodyPr/>
        <a:lstStyle/>
        <a:p>
          <a:endParaRPr lang="en-US"/>
        </a:p>
      </dgm:t>
    </dgm:pt>
    <dgm:pt modelId="{A844DEF9-52AE-4BA9-97CB-90D9F1AA2B98}">
      <dgm:prSet/>
      <dgm:spPr/>
      <dgm:t>
        <a:bodyPr/>
        <a:lstStyle/>
        <a:p>
          <a:r>
            <a:rPr lang="en-US"/>
            <a:t>The availability of local authorities to use legal sanctions, including penalty notices and prosecution in court. </a:t>
          </a:r>
        </a:p>
      </dgm:t>
    </dgm:pt>
    <dgm:pt modelId="{C962C6DC-7096-4BBC-818B-6B5C1EE5BDCF}" type="parTrans" cxnId="{5811858C-8CB1-4F5E-A6CA-437F6284EC88}">
      <dgm:prSet/>
      <dgm:spPr/>
      <dgm:t>
        <a:bodyPr/>
        <a:lstStyle/>
        <a:p>
          <a:endParaRPr lang="en-US"/>
        </a:p>
      </dgm:t>
    </dgm:pt>
    <dgm:pt modelId="{8B0AE317-AB46-46FF-8ADD-B5B6976BE346}" type="sibTrans" cxnId="{5811858C-8CB1-4F5E-A6CA-437F6284EC88}">
      <dgm:prSet/>
      <dgm:spPr/>
      <dgm:t>
        <a:bodyPr/>
        <a:lstStyle/>
        <a:p>
          <a:endParaRPr lang="en-US"/>
        </a:p>
      </dgm:t>
    </dgm:pt>
    <dgm:pt modelId="{8CFCB51A-7007-4704-BCF3-0F40A65B0F8D}" type="pres">
      <dgm:prSet presAssocID="{CBC015A4-1836-4CCC-911F-4ACF2302D9A4}" presName="linear" presStyleCnt="0">
        <dgm:presLayoutVars>
          <dgm:animLvl val="lvl"/>
          <dgm:resizeHandles val="exact"/>
        </dgm:presLayoutVars>
      </dgm:prSet>
      <dgm:spPr/>
      <dgm:t>
        <a:bodyPr/>
        <a:lstStyle/>
        <a:p>
          <a:endParaRPr lang="en-US"/>
        </a:p>
      </dgm:t>
    </dgm:pt>
    <dgm:pt modelId="{C4E626C7-B4E0-46FF-8700-564FF19E3D03}" type="pres">
      <dgm:prSet presAssocID="{7E7BCC0A-62BA-4F39-A07F-A9BD76AF4926}" presName="parentText" presStyleLbl="node1" presStyleIdx="0" presStyleCnt="1">
        <dgm:presLayoutVars>
          <dgm:chMax val="0"/>
          <dgm:bulletEnabled val="1"/>
        </dgm:presLayoutVars>
      </dgm:prSet>
      <dgm:spPr/>
      <dgm:t>
        <a:bodyPr/>
        <a:lstStyle/>
        <a:p>
          <a:endParaRPr lang="en-US"/>
        </a:p>
      </dgm:t>
    </dgm:pt>
    <dgm:pt modelId="{84C3B0BB-6EE7-4CEB-92CF-F65465FC846D}" type="pres">
      <dgm:prSet presAssocID="{7E7BCC0A-62BA-4F39-A07F-A9BD76AF4926}" presName="childText" presStyleLbl="revTx" presStyleIdx="0" presStyleCnt="1">
        <dgm:presLayoutVars>
          <dgm:bulletEnabled val="1"/>
        </dgm:presLayoutVars>
      </dgm:prSet>
      <dgm:spPr/>
      <dgm:t>
        <a:bodyPr/>
        <a:lstStyle/>
        <a:p>
          <a:endParaRPr lang="en-US"/>
        </a:p>
      </dgm:t>
    </dgm:pt>
  </dgm:ptLst>
  <dgm:cxnLst>
    <dgm:cxn modelId="{270CC28D-952C-4BD0-9E67-21E9505224AB}" srcId="{CBC015A4-1836-4CCC-911F-4ACF2302D9A4}" destId="{7E7BCC0A-62BA-4F39-A07F-A9BD76AF4926}" srcOrd="0" destOrd="0" parTransId="{B794C510-2AE8-4490-B238-B12EE58E28FF}" sibTransId="{0A9F1ED7-3F5E-4DD7-BC98-79AAE40F3AF2}"/>
    <dgm:cxn modelId="{9A551AD2-20F6-4B58-BA9D-2A04A33F5069}" type="presOf" srcId="{CBC015A4-1836-4CCC-911F-4ACF2302D9A4}" destId="{8CFCB51A-7007-4704-BCF3-0F40A65B0F8D}" srcOrd="0" destOrd="0" presId="urn:microsoft.com/office/officeart/2005/8/layout/vList2"/>
    <dgm:cxn modelId="{20108811-CD33-42C9-B11D-AD03DD34B82A}" type="presOf" srcId="{7E206DD6-2AFA-4C84-AA07-2048C6421421}" destId="{84C3B0BB-6EE7-4CEB-92CF-F65465FC846D}" srcOrd="0" destOrd="0" presId="urn:microsoft.com/office/officeart/2005/8/layout/vList2"/>
    <dgm:cxn modelId="{05FBC786-F40F-4F7B-9285-4D520FDF37F1}" type="presOf" srcId="{C7C9277B-1D34-42BB-8C46-D23A95DCA4AF}" destId="{84C3B0BB-6EE7-4CEB-92CF-F65465FC846D}" srcOrd="0" destOrd="1" presId="urn:microsoft.com/office/officeart/2005/8/layout/vList2"/>
    <dgm:cxn modelId="{5811858C-8CB1-4F5E-A6CA-437F6284EC88}" srcId="{7E7BCC0A-62BA-4F39-A07F-A9BD76AF4926}" destId="{A844DEF9-52AE-4BA9-97CB-90D9F1AA2B98}" srcOrd="2" destOrd="0" parTransId="{C962C6DC-7096-4BBC-818B-6B5C1EE5BDCF}" sibTransId="{8B0AE317-AB46-46FF-8ADD-B5B6976BE346}"/>
    <dgm:cxn modelId="{DB0D677D-E206-4CE3-AFB0-379BBDC4288D}" srcId="{7E7BCC0A-62BA-4F39-A07F-A9BD76AF4926}" destId="{7E206DD6-2AFA-4C84-AA07-2048C6421421}" srcOrd="0" destOrd="0" parTransId="{8E946C9C-68EC-401C-887C-95B2B59BBC73}" sibTransId="{54580F59-868C-4DAF-A637-D1314E995619}"/>
    <dgm:cxn modelId="{6BA8E0E3-6FC8-473A-8A29-EBE238E12DE4}" srcId="{7E7BCC0A-62BA-4F39-A07F-A9BD76AF4926}" destId="{C7C9277B-1D34-42BB-8C46-D23A95DCA4AF}" srcOrd="1" destOrd="0" parTransId="{8D719B67-7BE2-429F-9053-84FDF7BF8007}" sibTransId="{2317F343-CF73-4505-8A57-B4532E583CE2}"/>
    <dgm:cxn modelId="{CBD819D0-E598-4082-8E92-4148BEBB13E7}" type="presOf" srcId="{7E7BCC0A-62BA-4F39-A07F-A9BD76AF4926}" destId="{C4E626C7-B4E0-46FF-8700-564FF19E3D03}" srcOrd="0" destOrd="0" presId="urn:microsoft.com/office/officeart/2005/8/layout/vList2"/>
    <dgm:cxn modelId="{F285C37D-8B9A-4B95-B96E-86CC349380E5}" type="presOf" srcId="{A844DEF9-52AE-4BA9-97CB-90D9F1AA2B98}" destId="{84C3B0BB-6EE7-4CEB-92CF-F65465FC846D}" srcOrd="0" destOrd="2" presId="urn:microsoft.com/office/officeart/2005/8/layout/vList2"/>
    <dgm:cxn modelId="{BCD5A497-02DA-43E3-8284-AB29C5404554}" type="presParOf" srcId="{8CFCB51A-7007-4704-BCF3-0F40A65B0F8D}" destId="{C4E626C7-B4E0-46FF-8700-564FF19E3D03}" srcOrd="0" destOrd="0" presId="urn:microsoft.com/office/officeart/2005/8/layout/vList2"/>
    <dgm:cxn modelId="{F0A08950-397A-4299-AEF2-D8EEFC310178}" type="presParOf" srcId="{8CFCB51A-7007-4704-BCF3-0F40A65B0F8D}" destId="{84C3B0BB-6EE7-4CEB-92CF-F65465FC846D}"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6E83BD-4E99-435D-A0E2-F77865BFC53A}" type="doc">
      <dgm:prSet loTypeId="urn:microsoft.com/office/officeart/2016/7/layout/BasicLinearProcessNumbered" loCatId="process" qsTypeId="urn:microsoft.com/office/officeart/2005/8/quickstyle/simple1" qsCatId="simple" csTypeId="urn:microsoft.com/office/officeart/2005/8/colors/colorful2" csCatId="colorful" phldr="1"/>
      <dgm:spPr/>
      <dgm:t>
        <a:bodyPr/>
        <a:lstStyle/>
        <a:p>
          <a:endParaRPr lang="en-US"/>
        </a:p>
      </dgm:t>
    </dgm:pt>
    <dgm:pt modelId="{7297661A-A5E1-4023-BDB6-A9C8AF69B398}">
      <dgm:prSet/>
      <dgm:spPr/>
      <dgm:t>
        <a:bodyPr/>
        <a:lstStyle/>
        <a:p>
          <a:r>
            <a:rPr lang="en-GB"/>
            <a:t>Please inform the school office via email in the morning of any changes to school pick up so that your child’s class teacher will be informed.</a:t>
          </a:r>
          <a:endParaRPr lang="en-US"/>
        </a:p>
      </dgm:t>
    </dgm:pt>
    <dgm:pt modelId="{73617D9D-EB0E-4735-BB33-D5B8F9D4B498}" type="parTrans" cxnId="{EC763AAC-00C8-4D51-8459-F4E8BCC575D4}">
      <dgm:prSet/>
      <dgm:spPr/>
      <dgm:t>
        <a:bodyPr/>
        <a:lstStyle/>
        <a:p>
          <a:endParaRPr lang="en-US"/>
        </a:p>
      </dgm:t>
    </dgm:pt>
    <dgm:pt modelId="{78872337-FDF4-463E-96E7-728BC0B514A6}" type="sibTrans" cxnId="{EC763AAC-00C8-4D51-8459-F4E8BCC575D4}">
      <dgm:prSet phldrT="1" phldr="0"/>
      <dgm:spPr/>
      <dgm:t>
        <a:bodyPr/>
        <a:lstStyle/>
        <a:p>
          <a:r>
            <a:rPr lang="en-US"/>
            <a:t>1</a:t>
          </a:r>
        </a:p>
      </dgm:t>
    </dgm:pt>
    <dgm:pt modelId="{B0BF6891-0BAD-43C6-8200-D76DF09D3774}">
      <dgm:prSet/>
      <dgm:spPr/>
      <dgm:t>
        <a:bodyPr/>
        <a:lstStyle/>
        <a:p>
          <a:r>
            <a:rPr lang="en-GB"/>
            <a:t>If you wish to speak to your child’s class teacher, please make an appointment through the office. </a:t>
          </a:r>
          <a:endParaRPr lang="en-US"/>
        </a:p>
      </dgm:t>
    </dgm:pt>
    <dgm:pt modelId="{3AC7BA8F-5339-4308-8774-67B105B7A6D8}" type="parTrans" cxnId="{9AAE32C6-FC03-4DBB-9D4D-DF112B3902EE}">
      <dgm:prSet/>
      <dgm:spPr/>
      <dgm:t>
        <a:bodyPr/>
        <a:lstStyle/>
        <a:p>
          <a:endParaRPr lang="en-US"/>
        </a:p>
      </dgm:t>
    </dgm:pt>
    <dgm:pt modelId="{626D71AA-5F60-4A7D-AB08-C509BB5D0934}" type="sibTrans" cxnId="{9AAE32C6-FC03-4DBB-9D4D-DF112B3902EE}">
      <dgm:prSet phldrT="2" phldr="0"/>
      <dgm:spPr/>
      <dgm:t>
        <a:bodyPr/>
        <a:lstStyle/>
        <a:p>
          <a:r>
            <a:rPr lang="en-US"/>
            <a:t>2</a:t>
          </a:r>
        </a:p>
      </dgm:t>
    </dgm:pt>
    <dgm:pt modelId="{19E95E7A-4E17-4FF9-9ACF-0EE9E09DA549}">
      <dgm:prSet/>
      <dgm:spPr/>
      <dgm:t>
        <a:bodyPr/>
        <a:lstStyle/>
        <a:p>
          <a:r>
            <a:rPr lang="en-GB" dirty="0"/>
            <a:t>If you wish your child to attend the After School Club, you need to book your place online using School Comms. </a:t>
          </a:r>
          <a:endParaRPr lang="en-US" dirty="0"/>
        </a:p>
      </dgm:t>
    </dgm:pt>
    <dgm:pt modelId="{2C32EC92-75E5-4FA2-AA87-5C745E85DDC4}" type="parTrans" cxnId="{63488AAC-0803-4DC5-BB69-B4194F03DCE9}">
      <dgm:prSet/>
      <dgm:spPr/>
      <dgm:t>
        <a:bodyPr/>
        <a:lstStyle/>
        <a:p>
          <a:endParaRPr lang="en-US"/>
        </a:p>
      </dgm:t>
    </dgm:pt>
    <dgm:pt modelId="{DEAEBE1E-3442-4622-8F26-95C5B51303EF}" type="sibTrans" cxnId="{63488AAC-0803-4DC5-BB69-B4194F03DCE9}">
      <dgm:prSet phldrT="3" phldr="0"/>
      <dgm:spPr/>
      <dgm:t>
        <a:bodyPr/>
        <a:lstStyle/>
        <a:p>
          <a:r>
            <a:rPr lang="en-US"/>
            <a:t>3</a:t>
          </a:r>
        </a:p>
      </dgm:t>
    </dgm:pt>
    <dgm:pt modelId="{6DB5A559-A208-4711-961C-83FF92CCE655}" type="pres">
      <dgm:prSet presAssocID="{9E6E83BD-4E99-435D-A0E2-F77865BFC53A}" presName="Name0" presStyleCnt="0">
        <dgm:presLayoutVars>
          <dgm:animLvl val="lvl"/>
          <dgm:resizeHandles val="exact"/>
        </dgm:presLayoutVars>
      </dgm:prSet>
      <dgm:spPr/>
      <dgm:t>
        <a:bodyPr/>
        <a:lstStyle/>
        <a:p>
          <a:endParaRPr lang="en-US"/>
        </a:p>
      </dgm:t>
    </dgm:pt>
    <dgm:pt modelId="{54CB32FE-76A8-4EFE-B3C3-AD8A9A9B0078}" type="pres">
      <dgm:prSet presAssocID="{7297661A-A5E1-4023-BDB6-A9C8AF69B398}" presName="compositeNode" presStyleCnt="0">
        <dgm:presLayoutVars>
          <dgm:bulletEnabled val="1"/>
        </dgm:presLayoutVars>
      </dgm:prSet>
      <dgm:spPr/>
    </dgm:pt>
    <dgm:pt modelId="{3A1EBDF7-A421-4FAD-9B14-BF5A5820CE49}" type="pres">
      <dgm:prSet presAssocID="{7297661A-A5E1-4023-BDB6-A9C8AF69B398}" presName="bgRect" presStyleLbl="bgAccFollowNode1" presStyleIdx="0" presStyleCnt="3"/>
      <dgm:spPr/>
      <dgm:t>
        <a:bodyPr/>
        <a:lstStyle/>
        <a:p>
          <a:endParaRPr lang="en-US"/>
        </a:p>
      </dgm:t>
    </dgm:pt>
    <dgm:pt modelId="{FF24C07A-1566-4392-A698-74E1251B1170}" type="pres">
      <dgm:prSet presAssocID="{78872337-FDF4-463E-96E7-728BC0B514A6}" presName="sibTransNodeCircle" presStyleLbl="alignNode1" presStyleIdx="0" presStyleCnt="6">
        <dgm:presLayoutVars>
          <dgm:chMax val="0"/>
          <dgm:bulletEnabled/>
        </dgm:presLayoutVars>
      </dgm:prSet>
      <dgm:spPr/>
      <dgm:t>
        <a:bodyPr/>
        <a:lstStyle/>
        <a:p>
          <a:endParaRPr lang="en-US"/>
        </a:p>
      </dgm:t>
    </dgm:pt>
    <dgm:pt modelId="{9580BC87-165D-4E88-8AD6-6E888A8D0046}" type="pres">
      <dgm:prSet presAssocID="{7297661A-A5E1-4023-BDB6-A9C8AF69B398}" presName="bottomLine" presStyleLbl="alignNode1" presStyleIdx="1" presStyleCnt="6">
        <dgm:presLayoutVars/>
      </dgm:prSet>
      <dgm:spPr/>
    </dgm:pt>
    <dgm:pt modelId="{6993323B-2220-4310-882D-11E3AFC2A684}" type="pres">
      <dgm:prSet presAssocID="{7297661A-A5E1-4023-BDB6-A9C8AF69B398}" presName="nodeText" presStyleLbl="bgAccFollowNode1" presStyleIdx="0" presStyleCnt="3">
        <dgm:presLayoutVars>
          <dgm:bulletEnabled val="1"/>
        </dgm:presLayoutVars>
      </dgm:prSet>
      <dgm:spPr/>
      <dgm:t>
        <a:bodyPr/>
        <a:lstStyle/>
        <a:p>
          <a:endParaRPr lang="en-US"/>
        </a:p>
      </dgm:t>
    </dgm:pt>
    <dgm:pt modelId="{FCAEC827-80D5-4636-AE18-D4AD021D7F83}" type="pres">
      <dgm:prSet presAssocID="{78872337-FDF4-463E-96E7-728BC0B514A6}" presName="sibTrans" presStyleCnt="0"/>
      <dgm:spPr/>
    </dgm:pt>
    <dgm:pt modelId="{EC405973-C994-488C-949B-E02FFC1E2BBC}" type="pres">
      <dgm:prSet presAssocID="{B0BF6891-0BAD-43C6-8200-D76DF09D3774}" presName="compositeNode" presStyleCnt="0">
        <dgm:presLayoutVars>
          <dgm:bulletEnabled val="1"/>
        </dgm:presLayoutVars>
      </dgm:prSet>
      <dgm:spPr/>
    </dgm:pt>
    <dgm:pt modelId="{61BD157D-DD70-4F70-B759-D76DFADC334C}" type="pres">
      <dgm:prSet presAssocID="{B0BF6891-0BAD-43C6-8200-D76DF09D3774}" presName="bgRect" presStyleLbl="bgAccFollowNode1" presStyleIdx="1" presStyleCnt="3"/>
      <dgm:spPr/>
      <dgm:t>
        <a:bodyPr/>
        <a:lstStyle/>
        <a:p>
          <a:endParaRPr lang="en-US"/>
        </a:p>
      </dgm:t>
    </dgm:pt>
    <dgm:pt modelId="{CA4CE1B4-8B5E-4388-94E5-A764ED47576C}" type="pres">
      <dgm:prSet presAssocID="{626D71AA-5F60-4A7D-AB08-C509BB5D0934}" presName="sibTransNodeCircle" presStyleLbl="alignNode1" presStyleIdx="2" presStyleCnt="6">
        <dgm:presLayoutVars>
          <dgm:chMax val="0"/>
          <dgm:bulletEnabled/>
        </dgm:presLayoutVars>
      </dgm:prSet>
      <dgm:spPr/>
      <dgm:t>
        <a:bodyPr/>
        <a:lstStyle/>
        <a:p>
          <a:endParaRPr lang="en-US"/>
        </a:p>
      </dgm:t>
    </dgm:pt>
    <dgm:pt modelId="{098381DE-B63F-49FC-BD52-26F9799B0911}" type="pres">
      <dgm:prSet presAssocID="{B0BF6891-0BAD-43C6-8200-D76DF09D3774}" presName="bottomLine" presStyleLbl="alignNode1" presStyleIdx="3" presStyleCnt="6">
        <dgm:presLayoutVars/>
      </dgm:prSet>
      <dgm:spPr/>
    </dgm:pt>
    <dgm:pt modelId="{4431037B-1103-454D-8AD5-2DE3D435C556}" type="pres">
      <dgm:prSet presAssocID="{B0BF6891-0BAD-43C6-8200-D76DF09D3774}" presName="nodeText" presStyleLbl="bgAccFollowNode1" presStyleIdx="1" presStyleCnt="3">
        <dgm:presLayoutVars>
          <dgm:bulletEnabled val="1"/>
        </dgm:presLayoutVars>
      </dgm:prSet>
      <dgm:spPr/>
      <dgm:t>
        <a:bodyPr/>
        <a:lstStyle/>
        <a:p>
          <a:endParaRPr lang="en-US"/>
        </a:p>
      </dgm:t>
    </dgm:pt>
    <dgm:pt modelId="{2B8161D9-1A24-4D79-A697-E77CC892A080}" type="pres">
      <dgm:prSet presAssocID="{626D71AA-5F60-4A7D-AB08-C509BB5D0934}" presName="sibTrans" presStyleCnt="0"/>
      <dgm:spPr/>
    </dgm:pt>
    <dgm:pt modelId="{41ECAF5E-5563-4B5B-8505-482816D898B5}" type="pres">
      <dgm:prSet presAssocID="{19E95E7A-4E17-4FF9-9ACF-0EE9E09DA549}" presName="compositeNode" presStyleCnt="0">
        <dgm:presLayoutVars>
          <dgm:bulletEnabled val="1"/>
        </dgm:presLayoutVars>
      </dgm:prSet>
      <dgm:spPr/>
    </dgm:pt>
    <dgm:pt modelId="{97290A68-513B-46A8-A493-7622A51EF666}" type="pres">
      <dgm:prSet presAssocID="{19E95E7A-4E17-4FF9-9ACF-0EE9E09DA549}" presName="bgRect" presStyleLbl="bgAccFollowNode1" presStyleIdx="2" presStyleCnt="3"/>
      <dgm:spPr/>
      <dgm:t>
        <a:bodyPr/>
        <a:lstStyle/>
        <a:p>
          <a:endParaRPr lang="en-US"/>
        </a:p>
      </dgm:t>
    </dgm:pt>
    <dgm:pt modelId="{6C2384E4-B2E2-40A9-BAE1-8BD243D5B876}" type="pres">
      <dgm:prSet presAssocID="{DEAEBE1E-3442-4622-8F26-95C5B51303EF}" presName="sibTransNodeCircle" presStyleLbl="alignNode1" presStyleIdx="4" presStyleCnt="6">
        <dgm:presLayoutVars>
          <dgm:chMax val="0"/>
          <dgm:bulletEnabled/>
        </dgm:presLayoutVars>
      </dgm:prSet>
      <dgm:spPr/>
      <dgm:t>
        <a:bodyPr/>
        <a:lstStyle/>
        <a:p>
          <a:endParaRPr lang="en-US"/>
        </a:p>
      </dgm:t>
    </dgm:pt>
    <dgm:pt modelId="{0015D519-F884-4751-9440-85BA0DB08215}" type="pres">
      <dgm:prSet presAssocID="{19E95E7A-4E17-4FF9-9ACF-0EE9E09DA549}" presName="bottomLine" presStyleLbl="alignNode1" presStyleIdx="5" presStyleCnt="6">
        <dgm:presLayoutVars/>
      </dgm:prSet>
      <dgm:spPr/>
    </dgm:pt>
    <dgm:pt modelId="{08945C80-A558-499A-86C3-981D1F3A2671}" type="pres">
      <dgm:prSet presAssocID="{19E95E7A-4E17-4FF9-9ACF-0EE9E09DA549}" presName="nodeText" presStyleLbl="bgAccFollowNode1" presStyleIdx="2" presStyleCnt="3">
        <dgm:presLayoutVars>
          <dgm:bulletEnabled val="1"/>
        </dgm:presLayoutVars>
      </dgm:prSet>
      <dgm:spPr/>
      <dgm:t>
        <a:bodyPr/>
        <a:lstStyle/>
        <a:p>
          <a:endParaRPr lang="en-US"/>
        </a:p>
      </dgm:t>
    </dgm:pt>
  </dgm:ptLst>
  <dgm:cxnLst>
    <dgm:cxn modelId="{C1044042-5956-44FE-9AE4-F548C65244A2}" type="presOf" srcId="{B0BF6891-0BAD-43C6-8200-D76DF09D3774}" destId="{61BD157D-DD70-4F70-B759-D76DFADC334C}" srcOrd="0" destOrd="0" presId="urn:microsoft.com/office/officeart/2016/7/layout/BasicLinearProcessNumbered"/>
    <dgm:cxn modelId="{BF9EAA86-7CD7-4D5C-B970-49B26255F6AA}" type="presOf" srcId="{DEAEBE1E-3442-4622-8F26-95C5B51303EF}" destId="{6C2384E4-B2E2-40A9-BAE1-8BD243D5B876}" srcOrd="0" destOrd="0" presId="urn:microsoft.com/office/officeart/2016/7/layout/BasicLinearProcessNumbered"/>
    <dgm:cxn modelId="{EC763AAC-00C8-4D51-8459-F4E8BCC575D4}" srcId="{9E6E83BD-4E99-435D-A0E2-F77865BFC53A}" destId="{7297661A-A5E1-4023-BDB6-A9C8AF69B398}" srcOrd="0" destOrd="0" parTransId="{73617D9D-EB0E-4735-BB33-D5B8F9D4B498}" sibTransId="{78872337-FDF4-463E-96E7-728BC0B514A6}"/>
    <dgm:cxn modelId="{0D2E587A-B6F8-4D70-A79D-F4289A9B8FF6}" type="presOf" srcId="{626D71AA-5F60-4A7D-AB08-C509BB5D0934}" destId="{CA4CE1B4-8B5E-4388-94E5-A764ED47576C}" srcOrd="0" destOrd="0" presId="urn:microsoft.com/office/officeart/2016/7/layout/BasicLinearProcessNumbered"/>
    <dgm:cxn modelId="{D8485C3D-CCF0-413A-B620-05C3AD5320FE}" type="presOf" srcId="{7297661A-A5E1-4023-BDB6-A9C8AF69B398}" destId="{3A1EBDF7-A421-4FAD-9B14-BF5A5820CE49}" srcOrd="0" destOrd="0" presId="urn:microsoft.com/office/officeart/2016/7/layout/BasicLinearProcessNumbered"/>
    <dgm:cxn modelId="{03B6F347-265A-4F14-84EF-247484070C1E}" type="presOf" srcId="{B0BF6891-0BAD-43C6-8200-D76DF09D3774}" destId="{4431037B-1103-454D-8AD5-2DE3D435C556}" srcOrd="1" destOrd="0" presId="urn:microsoft.com/office/officeart/2016/7/layout/BasicLinearProcessNumbered"/>
    <dgm:cxn modelId="{0382A323-F2FA-403B-B170-DE92C94281AD}" type="presOf" srcId="{9E6E83BD-4E99-435D-A0E2-F77865BFC53A}" destId="{6DB5A559-A208-4711-961C-83FF92CCE655}" srcOrd="0" destOrd="0" presId="urn:microsoft.com/office/officeart/2016/7/layout/BasicLinearProcessNumbered"/>
    <dgm:cxn modelId="{9AAE32C6-FC03-4DBB-9D4D-DF112B3902EE}" srcId="{9E6E83BD-4E99-435D-A0E2-F77865BFC53A}" destId="{B0BF6891-0BAD-43C6-8200-D76DF09D3774}" srcOrd="1" destOrd="0" parTransId="{3AC7BA8F-5339-4308-8774-67B105B7A6D8}" sibTransId="{626D71AA-5F60-4A7D-AB08-C509BB5D0934}"/>
    <dgm:cxn modelId="{DF4B285F-48A1-4DF0-A7A6-7E982257D04D}" type="presOf" srcId="{7297661A-A5E1-4023-BDB6-A9C8AF69B398}" destId="{6993323B-2220-4310-882D-11E3AFC2A684}" srcOrd="1" destOrd="0" presId="urn:microsoft.com/office/officeart/2016/7/layout/BasicLinearProcessNumbered"/>
    <dgm:cxn modelId="{63488AAC-0803-4DC5-BB69-B4194F03DCE9}" srcId="{9E6E83BD-4E99-435D-A0E2-F77865BFC53A}" destId="{19E95E7A-4E17-4FF9-9ACF-0EE9E09DA549}" srcOrd="2" destOrd="0" parTransId="{2C32EC92-75E5-4FA2-AA87-5C745E85DDC4}" sibTransId="{DEAEBE1E-3442-4622-8F26-95C5B51303EF}"/>
    <dgm:cxn modelId="{294720BD-C9B2-4148-87E9-7E0E78DE0D83}" type="presOf" srcId="{19E95E7A-4E17-4FF9-9ACF-0EE9E09DA549}" destId="{08945C80-A558-499A-86C3-981D1F3A2671}" srcOrd="1" destOrd="0" presId="urn:microsoft.com/office/officeart/2016/7/layout/BasicLinearProcessNumbered"/>
    <dgm:cxn modelId="{43914300-1E82-4666-BBAB-027CBC629A5B}" type="presOf" srcId="{19E95E7A-4E17-4FF9-9ACF-0EE9E09DA549}" destId="{97290A68-513B-46A8-A493-7622A51EF666}" srcOrd="0" destOrd="0" presId="urn:microsoft.com/office/officeart/2016/7/layout/BasicLinearProcessNumbered"/>
    <dgm:cxn modelId="{14F954E9-EC8D-411C-B30A-D0DC343EE32E}" type="presOf" srcId="{78872337-FDF4-463E-96E7-728BC0B514A6}" destId="{FF24C07A-1566-4392-A698-74E1251B1170}" srcOrd="0" destOrd="0" presId="urn:microsoft.com/office/officeart/2016/7/layout/BasicLinearProcessNumbered"/>
    <dgm:cxn modelId="{9F64200D-A0B8-44A3-AD14-412BFD77F639}" type="presParOf" srcId="{6DB5A559-A208-4711-961C-83FF92CCE655}" destId="{54CB32FE-76A8-4EFE-B3C3-AD8A9A9B0078}" srcOrd="0" destOrd="0" presId="urn:microsoft.com/office/officeart/2016/7/layout/BasicLinearProcessNumbered"/>
    <dgm:cxn modelId="{10B78706-F4C2-47ED-A603-AEA71D95BB09}" type="presParOf" srcId="{54CB32FE-76A8-4EFE-B3C3-AD8A9A9B0078}" destId="{3A1EBDF7-A421-4FAD-9B14-BF5A5820CE49}" srcOrd="0" destOrd="0" presId="urn:microsoft.com/office/officeart/2016/7/layout/BasicLinearProcessNumbered"/>
    <dgm:cxn modelId="{53150F62-0D27-4382-A3A7-DA77B71D71D9}" type="presParOf" srcId="{54CB32FE-76A8-4EFE-B3C3-AD8A9A9B0078}" destId="{FF24C07A-1566-4392-A698-74E1251B1170}" srcOrd="1" destOrd="0" presId="urn:microsoft.com/office/officeart/2016/7/layout/BasicLinearProcessNumbered"/>
    <dgm:cxn modelId="{1E6DF444-634A-468E-A77A-9B138D3F9EE1}" type="presParOf" srcId="{54CB32FE-76A8-4EFE-B3C3-AD8A9A9B0078}" destId="{9580BC87-165D-4E88-8AD6-6E888A8D0046}" srcOrd="2" destOrd="0" presId="urn:microsoft.com/office/officeart/2016/7/layout/BasicLinearProcessNumbered"/>
    <dgm:cxn modelId="{49003A20-20E3-4040-B2F1-D1D729C96305}" type="presParOf" srcId="{54CB32FE-76A8-4EFE-B3C3-AD8A9A9B0078}" destId="{6993323B-2220-4310-882D-11E3AFC2A684}" srcOrd="3" destOrd="0" presId="urn:microsoft.com/office/officeart/2016/7/layout/BasicLinearProcessNumbered"/>
    <dgm:cxn modelId="{491B9FFC-6FD9-4A10-B594-3B791D59F797}" type="presParOf" srcId="{6DB5A559-A208-4711-961C-83FF92CCE655}" destId="{FCAEC827-80D5-4636-AE18-D4AD021D7F83}" srcOrd="1" destOrd="0" presId="urn:microsoft.com/office/officeart/2016/7/layout/BasicLinearProcessNumbered"/>
    <dgm:cxn modelId="{0F510745-0D7D-4E35-AADB-8DA000CFB7A5}" type="presParOf" srcId="{6DB5A559-A208-4711-961C-83FF92CCE655}" destId="{EC405973-C994-488C-949B-E02FFC1E2BBC}" srcOrd="2" destOrd="0" presId="urn:microsoft.com/office/officeart/2016/7/layout/BasicLinearProcessNumbered"/>
    <dgm:cxn modelId="{335747C1-1338-443A-B915-78E3633DAA94}" type="presParOf" srcId="{EC405973-C994-488C-949B-E02FFC1E2BBC}" destId="{61BD157D-DD70-4F70-B759-D76DFADC334C}" srcOrd="0" destOrd="0" presId="urn:microsoft.com/office/officeart/2016/7/layout/BasicLinearProcessNumbered"/>
    <dgm:cxn modelId="{AF85193A-FFEA-4B47-820A-B26BADE40C74}" type="presParOf" srcId="{EC405973-C994-488C-949B-E02FFC1E2BBC}" destId="{CA4CE1B4-8B5E-4388-94E5-A764ED47576C}" srcOrd="1" destOrd="0" presId="urn:microsoft.com/office/officeart/2016/7/layout/BasicLinearProcessNumbered"/>
    <dgm:cxn modelId="{D92404DB-4932-4FCC-8319-D879696B5A25}" type="presParOf" srcId="{EC405973-C994-488C-949B-E02FFC1E2BBC}" destId="{098381DE-B63F-49FC-BD52-26F9799B0911}" srcOrd="2" destOrd="0" presId="urn:microsoft.com/office/officeart/2016/7/layout/BasicLinearProcessNumbered"/>
    <dgm:cxn modelId="{2DC840CE-A949-4FA2-894E-8E6AECD88661}" type="presParOf" srcId="{EC405973-C994-488C-949B-E02FFC1E2BBC}" destId="{4431037B-1103-454D-8AD5-2DE3D435C556}" srcOrd="3" destOrd="0" presId="urn:microsoft.com/office/officeart/2016/7/layout/BasicLinearProcessNumbered"/>
    <dgm:cxn modelId="{017B3C78-2F78-4265-A430-F7602D9B7795}" type="presParOf" srcId="{6DB5A559-A208-4711-961C-83FF92CCE655}" destId="{2B8161D9-1A24-4D79-A697-E77CC892A080}" srcOrd="3" destOrd="0" presId="urn:microsoft.com/office/officeart/2016/7/layout/BasicLinearProcessNumbered"/>
    <dgm:cxn modelId="{66CCCD18-C561-4D57-98AD-917DF86C3DC5}" type="presParOf" srcId="{6DB5A559-A208-4711-961C-83FF92CCE655}" destId="{41ECAF5E-5563-4B5B-8505-482816D898B5}" srcOrd="4" destOrd="0" presId="urn:microsoft.com/office/officeart/2016/7/layout/BasicLinearProcessNumbered"/>
    <dgm:cxn modelId="{7724FA4B-ED24-4AA4-BCD4-9C4541568360}" type="presParOf" srcId="{41ECAF5E-5563-4B5B-8505-482816D898B5}" destId="{97290A68-513B-46A8-A493-7622A51EF666}" srcOrd="0" destOrd="0" presId="urn:microsoft.com/office/officeart/2016/7/layout/BasicLinearProcessNumbered"/>
    <dgm:cxn modelId="{0C760796-7147-47D7-A92E-877D6EFF2592}" type="presParOf" srcId="{41ECAF5E-5563-4B5B-8505-482816D898B5}" destId="{6C2384E4-B2E2-40A9-BAE1-8BD243D5B876}" srcOrd="1" destOrd="0" presId="urn:microsoft.com/office/officeart/2016/7/layout/BasicLinearProcessNumbered"/>
    <dgm:cxn modelId="{33B7555B-736B-483E-8DF1-CF1543B5F6DD}" type="presParOf" srcId="{41ECAF5E-5563-4B5B-8505-482816D898B5}" destId="{0015D519-F884-4751-9440-85BA0DB08215}" srcOrd="2" destOrd="0" presId="urn:microsoft.com/office/officeart/2016/7/layout/BasicLinearProcessNumbered"/>
    <dgm:cxn modelId="{0DD4BA49-26B6-44D9-A2E3-EAD209A3792D}" type="presParOf" srcId="{41ECAF5E-5563-4B5B-8505-482816D898B5}" destId="{08945C80-A558-499A-86C3-981D1F3A2671}"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E626C7-B4E0-46FF-8700-564FF19E3D03}">
      <dsp:nvSpPr>
        <dsp:cNvPr id="0" name=""/>
        <dsp:cNvSpPr/>
      </dsp:nvSpPr>
      <dsp:spPr>
        <a:xfrm>
          <a:off x="0" y="147834"/>
          <a:ext cx="4874321" cy="14847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a:t>From September 2021, the usual rules on school attendance apply, including:</a:t>
          </a:r>
        </a:p>
      </dsp:txBody>
      <dsp:txXfrm>
        <a:off x="72479" y="220313"/>
        <a:ext cx="4729363" cy="1339772"/>
      </dsp:txXfrm>
    </dsp:sp>
    <dsp:sp modelId="{84C3B0BB-6EE7-4CEB-92CF-F65465FC846D}">
      <dsp:nvSpPr>
        <dsp:cNvPr id="0" name=""/>
        <dsp:cNvSpPr/>
      </dsp:nvSpPr>
      <dsp:spPr>
        <a:xfrm>
          <a:off x="0" y="1632564"/>
          <a:ext cx="4874321" cy="25709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760"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a:t>Parents’ duty to send their child to school regularly where they are of compulsory school age;</a:t>
          </a:r>
        </a:p>
        <a:p>
          <a:pPr marL="228600" lvl="1" indent="-228600" algn="l" defTabSz="933450">
            <a:lnSpc>
              <a:spcPct val="90000"/>
            </a:lnSpc>
            <a:spcBef>
              <a:spcPct val="0"/>
            </a:spcBef>
            <a:spcAft>
              <a:spcPct val="20000"/>
            </a:spcAft>
            <a:buChar char="••"/>
          </a:pPr>
          <a:r>
            <a:rPr lang="en-US" sz="2100" kern="1200"/>
            <a:t>It is the school’s responsibility to record attendance and follow up absence;</a:t>
          </a:r>
        </a:p>
        <a:p>
          <a:pPr marL="228600" lvl="1" indent="-228600" algn="l" defTabSz="933450">
            <a:lnSpc>
              <a:spcPct val="90000"/>
            </a:lnSpc>
            <a:spcBef>
              <a:spcPct val="0"/>
            </a:spcBef>
            <a:spcAft>
              <a:spcPct val="20000"/>
            </a:spcAft>
            <a:buChar char="••"/>
          </a:pPr>
          <a:r>
            <a:rPr lang="en-US" sz="2100" kern="1200"/>
            <a:t>The availability of local authorities to use legal sanctions, including penalty notices and prosecution in court. </a:t>
          </a:r>
        </a:p>
      </dsp:txBody>
      <dsp:txXfrm>
        <a:off x="0" y="1632564"/>
        <a:ext cx="4874321" cy="25709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1EBDF7-A421-4FAD-9B14-BF5A5820CE49}">
      <dsp:nvSpPr>
        <dsp:cNvPr id="0" name=""/>
        <dsp:cNvSpPr/>
      </dsp:nvSpPr>
      <dsp:spPr>
        <a:xfrm>
          <a:off x="0" y="450453"/>
          <a:ext cx="2464593" cy="3450431"/>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149" tIns="330200" rIns="192149" bIns="330200" numCol="1" spcCol="1270" anchor="t" anchorCtr="0">
          <a:noAutofit/>
        </a:bodyPr>
        <a:lstStyle/>
        <a:p>
          <a:pPr lvl="0" algn="l" defTabSz="711200">
            <a:lnSpc>
              <a:spcPct val="90000"/>
            </a:lnSpc>
            <a:spcBef>
              <a:spcPct val="0"/>
            </a:spcBef>
            <a:spcAft>
              <a:spcPct val="35000"/>
            </a:spcAft>
          </a:pPr>
          <a:r>
            <a:rPr lang="en-GB" sz="1600" kern="1200"/>
            <a:t>Please inform the school office via email in the morning of any changes to school pick up so that your child’s class teacher will be informed.</a:t>
          </a:r>
          <a:endParaRPr lang="en-US" sz="1600" kern="1200"/>
        </a:p>
      </dsp:txBody>
      <dsp:txXfrm>
        <a:off x="0" y="1761617"/>
        <a:ext cx="2464593" cy="2070258"/>
      </dsp:txXfrm>
    </dsp:sp>
    <dsp:sp modelId="{FF24C07A-1566-4392-A698-74E1251B1170}">
      <dsp:nvSpPr>
        <dsp:cNvPr id="0" name=""/>
        <dsp:cNvSpPr/>
      </dsp:nvSpPr>
      <dsp:spPr>
        <a:xfrm>
          <a:off x="714732" y="795496"/>
          <a:ext cx="1035129" cy="1035129"/>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703" tIns="12700" rIns="80703" bIns="12700" numCol="1" spcCol="1270" anchor="ctr" anchorCtr="0">
          <a:noAutofit/>
        </a:bodyPr>
        <a:lstStyle/>
        <a:p>
          <a:pPr lvl="0" algn="ctr" defTabSz="2133600">
            <a:lnSpc>
              <a:spcPct val="90000"/>
            </a:lnSpc>
            <a:spcBef>
              <a:spcPct val="0"/>
            </a:spcBef>
            <a:spcAft>
              <a:spcPct val="35000"/>
            </a:spcAft>
          </a:pPr>
          <a:r>
            <a:rPr lang="en-US" sz="4800" kern="1200"/>
            <a:t>1</a:t>
          </a:r>
        </a:p>
      </dsp:txBody>
      <dsp:txXfrm>
        <a:off x="866323" y="947087"/>
        <a:ext cx="731947" cy="731947"/>
      </dsp:txXfrm>
    </dsp:sp>
    <dsp:sp modelId="{9580BC87-165D-4E88-8AD6-6E888A8D0046}">
      <dsp:nvSpPr>
        <dsp:cNvPr id="0" name=""/>
        <dsp:cNvSpPr/>
      </dsp:nvSpPr>
      <dsp:spPr>
        <a:xfrm>
          <a:off x="0" y="3900812"/>
          <a:ext cx="2464593" cy="72"/>
        </a:xfrm>
        <a:prstGeom prst="rect">
          <a:avLst/>
        </a:prstGeom>
        <a:solidFill>
          <a:schemeClr val="accent2">
            <a:hueOff val="936304"/>
            <a:satOff val="-1168"/>
            <a:lumOff val="275"/>
            <a:alphaOff val="0"/>
          </a:schemeClr>
        </a:solidFill>
        <a:ln w="25400" cap="flat" cmpd="sng" algn="ctr">
          <a:solidFill>
            <a:schemeClr val="accent2">
              <a:hueOff val="936304"/>
              <a:satOff val="-1168"/>
              <a:lumOff val="27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BD157D-DD70-4F70-B759-D76DFADC334C}">
      <dsp:nvSpPr>
        <dsp:cNvPr id="0" name=""/>
        <dsp:cNvSpPr/>
      </dsp:nvSpPr>
      <dsp:spPr>
        <a:xfrm>
          <a:off x="2711053" y="450453"/>
          <a:ext cx="2464593" cy="3450431"/>
        </a:xfrm>
        <a:prstGeom prst="rect">
          <a:avLst/>
        </a:prstGeom>
        <a:solidFill>
          <a:schemeClr val="accent2">
            <a:tint val="40000"/>
            <a:alpha val="90000"/>
            <a:hueOff val="2512910"/>
            <a:satOff val="-2189"/>
            <a:lumOff val="-3"/>
            <a:alphaOff val="0"/>
          </a:schemeClr>
        </a:solidFill>
        <a:ln w="25400" cap="flat" cmpd="sng" algn="ctr">
          <a:solidFill>
            <a:schemeClr val="accent2">
              <a:tint val="40000"/>
              <a:alpha val="90000"/>
              <a:hueOff val="2512910"/>
              <a:satOff val="-2189"/>
              <a:lumOff val="-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149" tIns="330200" rIns="192149" bIns="330200" numCol="1" spcCol="1270" anchor="t" anchorCtr="0">
          <a:noAutofit/>
        </a:bodyPr>
        <a:lstStyle/>
        <a:p>
          <a:pPr lvl="0" algn="l" defTabSz="711200">
            <a:lnSpc>
              <a:spcPct val="90000"/>
            </a:lnSpc>
            <a:spcBef>
              <a:spcPct val="0"/>
            </a:spcBef>
            <a:spcAft>
              <a:spcPct val="35000"/>
            </a:spcAft>
          </a:pPr>
          <a:r>
            <a:rPr lang="en-GB" sz="1600" kern="1200"/>
            <a:t>If you wish to speak to your child’s class teacher, please make an appointment through the office. </a:t>
          </a:r>
          <a:endParaRPr lang="en-US" sz="1600" kern="1200"/>
        </a:p>
      </dsp:txBody>
      <dsp:txXfrm>
        <a:off x="2711053" y="1761617"/>
        <a:ext cx="2464593" cy="2070258"/>
      </dsp:txXfrm>
    </dsp:sp>
    <dsp:sp modelId="{CA4CE1B4-8B5E-4388-94E5-A764ED47576C}">
      <dsp:nvSpPr>
        <dsp:cNvPr id="0" name=""/>
        <dsp:cNvSpPr/>
      </dsp:nvSpPr>
      <dsp:spPr>
        <a:xfrm>
          <a:off x="3425785" y="795496"/>
          <a:ext cx="1035129" cy="1035129"/>
        </a:xfrm>
        <a:prstGeom prst="ellipse">
          <a:avLst/>
        </a:prstGeom>
        <a:solidFill>
          <a:schemeClr val="accent2">
            <a:hueOff val="1872608"/>
            <a:satOff val="-2336"/>
            <a:lumOff val="549"/>
            <a:alphaOff val="0"/>
          </a:schemeClr>
        </a:solidFill>
        <a:ln w="25400" cap="flat" cmpd="sng" algn="ctr">
          <a:solidFill>
            <a:schemeClr val="accent2">
              <a:hueOff val="1872608"/>
              <a:satOff val="-2336"/>
              <a:lumOff val="54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703" tIns="12700" rIns="80703" bIns="12700" numCol="1" spcCol="1270" anchor="ctr" anchorCtr="0">
          <a:noAutofit/>
        </a:bodyPr>
        <a:lstStyle/>
        <a:p>
          <a:pPr lvl="0" algn="ctr" defTabSz="2133600">
            <a:lnSpc>
              <a:spcPct val="90000"/>
            </a:lnSpc>
            <a:spcBef>
              <a:spcPct val="0"/>
            </a:spcBef>
            <a:spcAft>
              <a:spcPct val="35000"/>
            </a:spcAft>
          </a:pPr>
          <a:r>
            <a:rPr lang="en-US" sz="4800" kern="1200"/>
            <a:t>2</a:t>
          </a:r>
        </a:p>
      </dsp:txBody>
      <dsp:txXfrm>
        <a:off x="3577376" y="947087"/>
        <a:ext cx="731947" cy="731947"/>
      </dsp:txXfrm>
    </dsp:sp>
    <dsp:sp modelId="{098381DE-B63F-49FC-BD52-26F9799B0911}">
      <dsp:nvSpPr>
        <dsp:cNvPr id="0" name=""/>
        <dsp:cNvSpPr/>
      </dsp:nvSpPr>
      <dsp:spPr>
        <a:xfrm>
          <a:off x="2711053" y="3900812"/>
          <a:ext cx="2464593" cy="72"/>
        </a:xfrm>
        <a:prstGeom prst="rect">
          <a:avLst/>
        </a:prstGeom>
        <a:solidFill>
          <a:schemeClr val="accent2">
            <a:hueOff val="2808911"/>
            <a:satOff val="-3503"/>
            <a:lumOff val="824"/>
            <a:alphaOff val="0"/>
          </a:schemeClr>
        </a:solidFill>
        <a:ln w="25400" cap="flat" cmpd="sng" algn="ctr">
          <a:solidFill>
            <a:schemeClr val="accent2">
              <a:hueOff val="2808911"/>
              <a:satOff val="-3503"/>
              <a:lumOff val="82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290A68-513B-46A8-A493-7622A51EF666}">
      <dsp:nvSpPr>
        <dsp:cNvPr id="0" name=""/>
        <dsp:cNvSpPr/>
      </dsp:nvSpPr>
      <dsp:spPr>
        <a:xfrm>
          <a:off x="5422106" y="450453"/>
          <a:ext cx="2464593" cy="3450431"/>
        </a:xfrm>
        <a:prstGeom prst="rect">
          <a:avLst/>
        </a:prstGeom>
        <a:solidFill>
          <a:schemeClr val="accent2">
            <a:tint val="40000"/>
            <a:alpha val="90000"/>
            <a:hueOff val="5025821"/>
            <a:satOff val="-4378"/>
            <a:lumOff val="-6"/>
            <a:alphaOff val="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149" tIns="330200" rIns="192149" bIns="330200" numCol="1" spcCol="1270" anchor="t" anchorCtr="0">
          <a:noAutofit/>
        </a:bodyPr>
        <a:lstStyle/>
        <a:p>
          <a:pPr lvl="0" algn="l" defTabSz="711200">
            <a:lnSpc>
              <a:spcPct val="90000"/>
            </a:lnSpc>
            <a:spcBef>
              <a:spcPct val="0"/>
            </a:spcBef>
            <a:spcAft>
              <a:spcPct val="35000"/>
            </a:spcAft>
          </a:pPr>
          <a:r>
            <a:rPr lang="en-GB" sz="1600" kern="1200" dirty="0"/>
            <a:t>If you wish your child to attend the After School Club, you need to book your place online using School Comms. </a:t>
          </a:r>
          <a:endParaRPr lang="en-US" sz="1600" kern="1200" dirty="0"/>
        </a:p>
      </dsp:txBody>
      <dsp:txXfrm>
        <a:off x="5422106" y="1761617"/>
        <a:ext cx="2464593" cy="2070258"/>
      </dsp:txXfrm>
    </dsp:sp>
    <dsp:sp modelId="{6C2384E4-B2E2-40A9-BAE1-8BD243D5B876}">
      <dsp:nvSpPr>
        <dsp:cNvPr id="0" name=""/>
        <dsp:cNvSpPr/>
      </dsp:nvSpPr>
      <dsp:spPr>
        <a:xfrm>
          <a:off x="6136838" y="795496"/>
          <a:ext cx="1035129" cy="1035129"/>
        </a:xfrm>
        <a:prstGeom prst="ellipse">
          <a:avLst/>
        </a:prstGeom>
        <a:solidFill>
          <a:schemeClr val="accent2">
            <a:hueOff val="3745215"/>
            <a:satOff val="-4671"/>
            <a:lumOff val="1098"/>
            <a:alphaOff val="0"/>
          </a:schemeClr>
        </a:solidFill>
        <a:ln w="25400" cap="flat" cmpd="sng" algn="ctr">
          <a:solidFill>
            <a:schemeClr val="accent2">
              <a:hueOff val="3745215"/>
              <a:satOff val="-4671"/>
              <a:lumOff val="109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703" tIns="12700" rIns="80703" bIns="12700" numCol="1" spcCol="1270" anchor="ctr" anchorCtr="0">
          <a:noAutofit/>
        </a:bodyPr>
        <a:lstStyle/>
        <a:p>
          <a:pPr lvl="0" algn="ctr" defTabSz="2133600">
            <a:lnSpc>
              <a:spcPct val="90000"/>
            </a:lnSpc>
            <a:spcBef>
              <a:spcPct val="0"/>
            </a:spcBef>
            <a:spcAft>
              <a:spcPct val="35000"/>
            </a:spcAft>
          </a:pPr>
          <a:r>
            <a:rPr lang="en-US" sz="4800" kern="1200"/>
            <a:t>3</a:t>
          </a:r>
        </a:p>
      </dsp:txBody>
      <dsp:txXfrm>
        <a:off x="6288429" y="947087"/>
        <a:ext cx="731947" cy="731947"/>
      </dsp:txXfrm>
    </dsp:sp>
    <dsp:sp modelId="{0015D519-F884-4751-9440-85BA0DB08215}">
      <dsp:nvSpPr>
        <dsp:cNvPr id="0" name=""/>
        <dsp:cNvSpPr/>
      </dsp:nvSpPr>
      <dsp:spPr>
        <a:xfrm>
          <a:off x="5422106" y="3900812"/>
          <a:ext cx="2464593" cy="72"/>
        </a:xfrm>
        <a:prstGeom prst="rect">
          <a:avLst/>
        </a:prstGeom>
        <a:solidFill>
          <a:schemeClr val="accent2">
            <a:hueOff val="4681519"/>
            <a:satOff val="-5839"/>
            <a:lumOff val="1373"/>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xmlns="">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9738" cy="482600"/>
          </a:xfrm>
          <a:prstGeom prst="rect">
            <a:avLst/>
          </a:prstGeom>
        </p:spPr>
        <p:txBody>
          <a:bodyPr vert="horz" lIns="94476" tIns="47238" rIns="94476" bIns="47238"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sz="quarter" idx="1"/>
          </p:nvPr>
        </p:nvSpPr>
        <p:spPr>
          <a:xfrm>
            <a:off x="3895725" y="0"/>
            <a:ext cx="2979738" cy="482600"/>
          </a:xfrm>
          <a:prstGeom prst="rect">
            <a:avLst/>
          </a:prstGeom>
        </p:spPr>
        <p:txBody>
          <a:bodyPr vert="horz" lIns="94476" tIns="47238" rIns="94476" bIns="47238" rtlCol="0"/>
          <a:lstStyle>
            <a:lvl1pPr algn="r" fontAlgn="auto">
              <a:spcBef>
                <a:spcPts val="0"/>
              </a:spcBef>
              <a:spcAft>
                <a:spcPts val="0"/>
              </a:spcAft>
              <a:defRPr sz="1200">
                <a:latin typeface="+mn-lt"/>
                <a:cs typeface="+mn-cs"/>
              </a:defRPr>
            </a:lvl1pPr>
          </a:lstStyle>
          <a:p>
            <a:pPr>
              <a:defRPr/>
            </a:pPr>
            <a:fld id="{18DB3F11-5BD1-41E2-B0A1-8827B25BB077}" type="datetimeFigureOut">
              <a:rPr lang="en-GB"/>
              <a:pPr>
                <a:defRPr/>
              </a:pPr>
              <a:t>15/09/2021</a:t>
            </a:fld>
            <a:endParaRPr lang="en-GB"/>
          </a:p>
        </p:txBody>
      </p:sp>
      <p:sp>
        <p:nvSpPr>
          <p:cNvPr id="4" name="Footer Placeholder 3"/>
          <p:cNvSpPr>
            <a:spLocks noGrp="1"/>
          </p:cNvSpPr>
          <p:nvPr>
            <p:ph type="ftr" sz="quarter" idx="2"/>
          </p:nvPr>
        </p:nvSpPr>
        <p:spPr>
          <a:xfrm>
            <a:off x="0" y="9172575"/>
            <a:ext cx="2979738" cy="482600"/>
          </a:xfrm>
          <a:prstGeom prst="rect">
            <a:avLst/>
          </a:prstGeom>
        </p:spPr>
        <p:txBody>
          <a:bodyPr vert="horz" lIns="94476" tIns="47238" rIns="94476" bIns="47238" rtlCol="0" anchor="b"/>
          <a:lstStyle>
            <a:lvl1pPr algn="l" fontAlgn="auto">
              <a:spcBef>
                <a:spcPts val="0"/>
              </a:spcBef>
              <a:spcAft>
                <a:spcPts val="0"/>
              </a:spcAft>
              <a:defRPr sz="1200">
                <a:latin typeface="+mn-lt"/>
                <a:cs typeface="+mn-cs"/>
              </a:defRPr>
            </a:lvl1pPr>
          </a:lstStyle>
          <a:p>
            <a:pPr>
              <a:defRPr/>
            </a:pPr>
            <a:endParaRPr lang="en-GB"/>
          </a:p>
        </p:txBody>
      </p:sp>
      <p:sp>
        <p:nvSpPr>
          <p:cNvPr id="5" name="Slide Number Placeholder 4"/>
          <p:cNvSpPr>
            <a:spLocks noGrp="1"/>
          </p:cNvSpPr>
          <p:nvPr>
            <p:ph type="sldNum" sz="quarter" idx="3"/>
          </p:nvPr>
        </p:nvSpPr>
        <p:spPr>
          <a:xfrm>
            <a:off x="3895725" y="9172575"/>
            <a:ext cx="2979738" cy="482600"/>
          </a:xfrm>
          <a:prstGeom prst="rect">
            <a:avLst/>
          </a:prstGeom>
        </p:spPr>
        <p:txBody>
          <a:bodyPr vert="horz" lIns="94476" tIns="47238" rIns="94476" bIns="47238" rtlCol="0" anchor="b"/>
          <a:lstStyle>
            <a:lvl1pPr algn="r" fontAlgn="auto">
              <a:spcBef>
                <a:spcPts val="0"/>
              </a:spcBef>
              <a:spcAft>
                <a:spcPts val="0"/>
              </a:spcAft>
              <a:defRPr sz="1200">
                <a:latin typeface="+mn-lt"/>
                <a:cs typeface="+mn-cs"/>
              </a:defRPr>
            </a:lvl1pPr>
          </a:lstStyle>
          <a:p>
            <a:pPr>
              <a:defRPr/>
            </a:pPr>
            <a:fld id="{C78832A9-2DFE-4A6E-8BA8-19A734F0BD64}" type="slidenum">
              <a:rPr lang="en-GB"/>
              <a:pPr>
                <a:defRPr/>
              </a:pPr>
              <a:t>‹#›</a:t>
            </a:fld>
            <a:endParaRPr lang="en-GB"/>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9738" cy="482600"/>
          </a:xfrm>
          <a:prstGeom prst="rect">
            <a:avLst/>
          </a:prstGeom>
        </p:spPr>
        <p:txBody>
          <a:bodyPr vert="horz" lIns="94476" tIns="47238" rIns="94476" bIns="47238"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95725" y="0"/>
            <a:ext cx="2979738" cy="482600"/>
          </a:xfrm>
          <a:prstGeom prst="rect">
            <a:avLst/>
          </a:prstGeom>
        </p:spPr>
        <p:txBody>
          <a:bodyPr vert="horz" lIns="94476" tIns="47238" rIns="94476" bIns="47238" rtlCol="0"/>
          <a:lstStyle>
            <a:lvl1pPr algn="r" fontAlgn="auto">
              <a:spcBef>
                <a:spcPts val="0"/>
              </a:spcBef>
              <a:spcAft>
                <a:spcPts val="0"/>
              </a:spcAft>
              <a:defRPr sz="1200">
                <a:latin typeface="+mn-lt"/>
                <a:cs typeface="+mn-cs"/>
              </a:defRPr>
            </a:lvl1pPr>
          </a:lstStyle>
          <a:p>
            <a:pPr>
              <a:defRPr/>
            </a:pPr>
            <a:fld id="{30F7F453-F87D-4244-938F-0B7D91FB5E4C}" type="datetimeFigureOut">
              <a:rPr lang="en-GB"/>
              <a:pPr>
                <a:defRPr/>
              </a:pPr>
              <a:t>15/09/2021</a:t>
            </a:fld>
            <a:endParaRPr lang="en-GB"/>
          </a:p>
        </p:txBody>
      </p:sp>
      <p:sp>
        <p:nvSpPr>
          <p:cNvPr id="4" name="Slide Image Placeholder 3"/>
          <p:cNvSpPr>
            <a:spLocks noGrp="1" noRot="1" noChangeAspect="1"/>
          </p:cNvSpPr>
          <p:nvPr>
            <p:ph type="sldImg" idx="2"/>
          </p:nvPr>
        </p:nvSpPr>
        <p:spPr>
          <a:xfrm>
            <a:off x="1025525" y="723900"/>
            <a:ext cx="4826000" cy="3621088"/>
          </a:xfrm>
          <a:prstGeom prst="rect">
            <a:avLst/>
          </a:prstGeom>
          <a:noFill/>
          <a:ln w="12700">
            <a:solidFill>
              <a:prstClr val="black"/>
            </a:solidFill>
          </a:ln>
        </p:spPr>
        <p:txBody>
          <a:bodyPr vert="horz" lIns="94476" tIns="47238" rIns="94476" bIns="47238" rtlCol="0" anchor="ctr"/>
          <a:lstStyle/>
          <a:p>
            <a:pPr lvl="0"/>
            <a:endParaRPr lang="en-GB" noProof="0"/>
          </a:p>
        </p:txBody>
      </p:sp>
      <p:sp>
        <p:nvSpPr>
          <p:cNvPr id="5" name="Notes Placeholder 4"/>
          <p:cNvSpPr>
            <a:spLocks noGrp="1"/>
          </p:cNvSpPr>
          <p:nvPr>
            <p:ph type="body" sz="quarter" idx="3"/>
          </p:nvPr>
        </p:nvSpPr>
        <p:spPr>
          <a:xfrm>
            <a:off x="687388" y="4586288"/>
            <a:ext cx="5502275" cy="4346575"/>
          </a:xfrm>
          <a:prstGeom prst="rect">
            <a:avLst/>
          </a:prstGeom>
        </p:spPr>
        <p:txBody>
          <a:bodyPr vert="horz" lIns="94476" tIns="47238" rIns="94476" bIns="47238"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172575"/>
            <a:ext cx="2979738" cy="482600"/>
          </a:xfrm>
          <a:prstGeom prst="rect">
            <a:avLst/>
          </a:prstGeom>
        </p:spPr>
        <p:txBody>
          <a:bodyPr vert="horz" lIns="94476" tIns="47238" rIns="94476" bIns="47238"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95725" y="9172575"/>
            <a:ext cx="2979738" cy="482600"/>
          </a:xfrm>
          <a:prstGeom prst="rect">
            <a:avLst/>
          </a:prstGeom>
        </p:spPr>
        <p:txBody>
          <a:bodyPr vert="horz" lIns="94476" tIns="47238" rIns="94476" bIns="47238" rtlCol="0" anchor="b"/>
          <a:lstStyle>
            <a:lvl1pPr algn="r" fontAlgn="auto">
              <a:spcBef>
                <a:spcPts val="0"/>
              </a:spcBef>
              <a:spcAft>
                <a:spcPts val="0"/>
              </a:spcAft>
              <a:defRPr sz="1200">
                <a:latin typeface="+mn-lt"/>
                <a:cs typeface="+mn-cs"/>
              </a:defRPr>
            </a:lvl1pPr>
          </a:lstStyle>
          <a:p>
            <a:pPr>
              <a:defRPr/>
            </a:pPr>
            <a:fld id="{035A1512-84C8-426F-89AD-9332F391FB23}"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1582896-3ACC-41F0-A05C-AE5CC5E83B97}" type="slidenum">
              <a:rPr lang="en-GB" smtClean="0"/>
              <a:pPr fontAlgn="base">
                <a:spcBef>
                  <a:spcPct val="0"/>
                </a:spcBef>
                <a:spcAft>
                  <a:spcPct val="0"/>
                </a:spcAft>
                <a:defRPr/>
              </a:pPr>
              <a:t>2</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153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42ADF21-98B2-4868-BEBD-18826D89AB68}" type="slidenum">
              <a:rPr lang="en-GB" smtClean="0"/>
              <a:pPr fontAlgn="base">
                <a:spcBef>
                  <a:spcPct val="0"/>
                </a:spcBef>
                <a:spcAft>
                  <a:spcPct val="0"/>
                </a:spcAft>
                <a:defRPr/>
              </a:pPr>
              <a:t>3</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163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059CAD-0D97-4C0A-92B1-5D054D722CEA}" type="slidenum">
              <a:rPr lang="en-GB" smtClean="0"/>
              <a:pPr fontAlgn="base">
                <a:spcBef>
                  <a:spcPct val="0"/>
                </a:spcBef>
                <a:spcAft>
                  <a:spcPct val="0"/>
                </a:spcAft>
                <a:defRPr/>
              </a:pPr>
              <a:t>5</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934C7F-8545-4289-B481-1C61D813B310}" type="slidenum">
              <a:rPr lang="en-GB" smtClean="0"/>
              <a:pPr fontAlgn="base">
                <a:spcBef>
                  <a:spcPct val="0"/>
                </a:spcBef>
                <a:spcAft>
                  <a:spcPct val="0"/>
                </a:spcAft>
                <a:defRPr/>
              </a:pPr>
              <a:t>6</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184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319DBFB-7243-4584-B5EC-9FD92834F2DA}" type="slidenum">
              <a:rPr lang="en-GB" smtClean="0"/>
              <a:pPr fontAlgn="base">
                <a:spcBef>
                  <a:spcPct val="0"/>
                </a:spcBef>
                <a:spcAft>
                  <a:spcPct val="0"/>
                </a:spcAft>
                <a:defRPr/>
              </a:pPr>
              <a:t>10</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ltLang="en-US"/>
          </a:p>
        </p:txBody>
      </p:sp>
      <p:sp>
        <p:nvSpPr>
          <p:cNvPr id="194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4B30F1-B292-453A-89FF-3C9B28835ACC}" type="slidenum">
              <a:rPr lang="en-GB" altLang="en-US" smtClean="0">
                <a:cs typeface="Arial" charset="0"/>
              </a:rPr>
              <a:pPr fontAlgn="base">
                <a:spcBef>
                  <a:spcPct val="0"/>
                </a:spcBef>
                <a:spcAft>
                  <a:spcPct val="0"/>
                </a:spcAft>
                <a:defRPr/>
              </a:pPr>
              <a:t>11</a:t>
            </a:fld>
            <a:endParaRPr lang="en-GB" altLang="en-US">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035A1512-84C8-426F-89AD-9332F391FB23}" type="slidenum">
              <a:rPr lang="en-GB" smtClean="0"/>
              <a:pPr>
                <a:defRPr/>
              </a:pPr>
              <a:t>24</a:t>
            </a:fld>
            <a:endParaRPr lang="en-GB"/>
          </a:p>
        </p:txBody>
      </p:sp>
    </p:spTree>
    <p:extLst>
      <p:ext uri="{BB962C8B-B14F-4D97-AF65-F5344CB8AC3E}">
        <p14:creationId xmlns:p14="http://schemas.microsoft.com/office/powerpoint/2010/main" val="3427229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20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DDE92FC-7E05-4783-90A6-DCA608D43D07}" type="slidenum">
              <a:rPr lang="en-GB" smtClean="0"/>
              <a:pPr fontAlgn="base">
                <a:spcBef>
                  <a:spcPct val="0"/>
                </a:spcBef>
                <a:spcAft>
                  <a:spcPct val="0"/>
                </a:spcAft>
                <a:defRPr/>
              </a:pPr>
              <a:t>25</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59934FC0-898F-4725-863C-C6A69059BB9E}" type="datetimeFigureOut">
              <a:rPr lang="en-GB"/>
              <a:pPr>
                <a:defRPr/>
              </a:pPr>
              <a:t>15/09/2021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871FBC18-66AD-4991-911C-A076D6DC6CD8}"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D3A9CB64-4352-4C16-8DE9-E0E6E1FABF07}" type="datetimeFigureOut">
              <a:rPr lang="en-GB"/>
              <a:pPr>
                <a:defRPr/>
              </a:pPr>
              <a:t>15/09/2021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1B120D2-7650-4172-880D-C52F6CBCC392}"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9DF7992A-EA79-4562-8D28-AC0E045AF831}" type="datetimeFigureOut">
              <a:rPr lang="en-GB"/>
              <a:pPr>
                <a:defRPr/>
              </a:pPr>
              <a:t>15/09/2021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30244D5-FC94-4D9D-8F2A-092D679F6A0E}"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7227D3E9-1219-4956-9AD2-80966FB11ACA}" type="datetimeFigureOut">
              <a:rPr lang="en-GB"/>
              <a:pPr>
                <a:defRPr/>
              </a:pPr>
              <a:t>15/09/2021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F79186F7-2471-4226-B8A6-79DD369EF82F}"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A031E7E8-156A-4CBB-85D7-A445F7D6321A}" type="datetimeFigureOut">
              <a:rPr lang="en-GB"/>
              <a:pPr>
                <a:defRPr/>
              </a:pPr>
              <a:t>15/09/2021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EF92200-1703-4358-AE0D-13100BD20C30}"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3BD5BC22-132B-4184-B4EA-1262CD818DFE}" type="datetimeFigureOut">
              <a:rPr lang="en-GB"/>
              <a:pPr>
                <a:defRPr/>
              </a:pPr>
              <a:t>15/09/2021</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B945225-4A06-428F-BA6B-8C6FAECCC4FC}"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2E8E8E83-822C-4516-B40F-7FA8AA974B71}" type="datetimeFigureOut">
              <a:rPr lang="en-GB"/>
              <a:pPr>
                <a:defRPr/>
              </a:pPr>
              <a:t>15/09/2021</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BA74CA0A-53F5-4389-9AE6-DD54D64BC0DB}"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EB952883-A94D-4285-BFF0-D7781838EE55}" type="datetimeFigureOut">
              <a:rPr lang="en-GB"/>
              <a:pPr>
                <a:defRPr/>
              </a:pPr>
              <a:t>15/09/2021</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9CD7117A-F1F4-47AB-83DC-C5150D2E3726}"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4E6B849-8C3D-4403-8DDB-07E4B8C39BC8}" type="datetimeFigureOut">
              <a:rPr lang="en-GB"/>
              <a:pPr>
                <a:defRPr/>
              </a:pPr>
              <a:t>15/09/2021</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9C5A8C4A-9E87-4D0B-A895-F752C268458C}"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C6FB867-C276-41FC-8788-28EBD8744D1C}" type="datetimeFigureOut">
              <a:rPr lang="en-GB"/>
              <a:pPr>
                <a:defRPr/>
              </a:pPr>
              <a:t>15/09/2021</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B91E7322-21FF-41C0-B76B-D26FB3F0EBB4}"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8C72030-E25D-49C9-B211-A35B1F54AE6B}" type="datetimeFigureOut">
              <a:rPr lang="en-GB"/>
              <a:pPr>
                <a:defRPr/>
              </a:pPr>
              <a:t>15/09/2021</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EC0AA3D4-5C3E-4C16-AE4F-219DC0E00E1D}"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CE6F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37AF516-EA14-424B-B0B6-2E3E6339B3A6}" type="datetimeFigureOut">
              <a:rPr lang="en-GB"/>
              <a:pPr>
                <a:defRPr/>
              </a:pPr>
              <a:t>15/09/2021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6487F61-0BD0-4BDC-A9D9-F2064A02810D}"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8.wmf"/><Relationship Id="rId4" Type="http://schemas.openxmlformats.org/officeDocument/2006/relationships/image" Target="../media/image1.wmf"/></Relationships>
</file>

<file path=ppt/slides/_rels/slide1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3.png"/><Relationship Id="rId4"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wmf"/><Relationship Id="rId4" Type="http://schemas.openxmlformats.org/officeDocument/2006/relationships/image" Target="../media/image3.wmf"/></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979E27D9-03C7-44E2-9FF8-15D0C8506A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0" name="Title 1"/>
          <p:cNvSpPr>
            <a:spLocks noGrp="1"/>
          </p:cNvSpPr>
          <p:nvPr>
            <p:ph type="ctrTitle"/>
          </p:nvPr>
        </p:nvSpPr>
        <p:spPr>
          <a:xfrm>
            <a:off x="936325" y="-23137"/>
            <a:ext cx="7937190" cy="1052803"/>
          </a:xfrm>
        </p:spPr>
        <p:txBody>
          <a:bodyPr vert="horz" lIns="91440" tIns="45720" rIns="91440" bIns="45720" rtlCol="0" anchor="b">
            <a:normAutofit/>
          </a:bodyPr>
          <a:lstStyle/>
          <a:p>
            <a:pPr algn="l" eaLnBrk="1" hangingPunct="1">
              <a:lnSpc>
                <a:spcPct val="90000"/>
              </a:lnSpc>
            </a:pPr>
            <a:r>
              <a:rPr lang="en-US" sz="3500" b="1" kern="1200" dirty="0">
                <a:solidFill>
                  <a:schemeClr val="tx1"/>
                </a:solidFill>
                <a:latin typeface="+mj-lt"/>
                <a:ea typeface="+mj-ea"/>
                <a:cs typeface="+mj-cs"/>
              </a:rPr>
              <a:t>Meet the Teacher       </a:t>
            </a:r>
            <a:r>
              <a:rPr lang="en-US" sz="3500" b="1" i="1" kern="1200" dirty="0">
                <a:solidFill>
                  <a:schemeClr val="tx1"/>
                </a:solidFill>
                <a:latin typeface="+mj-lt"/>
                <a:ea typeface="+mj-ea"/>
                <a:cs typeface="+mj-cs"/>
              </a:rPr>
              <a:t>September 2021</a:t>
            </a:r>
          </a:p>
        </p:txBody>
      </p:sp>
      <p:sp>
        <p:nvSpPr>
          <p:cNvPr id="3" name="Subtitle 2"/>
          <p:cNvSpPr>
            <a:spLocks noGrp="1"/>
          </p:cNvSpPr>
          <p:nvPr>
            <p:ph type="subTitle" idx="1"/>
          </p:nvPr>
        </p:nvSpPr>
        <p:spPr>
          <a:xfrm>
            <a:off x="107504" y="1700808"/>
            <a:ext cx="5184576" cy="4240169"/>
          </a:xfrm>
        </p:spPr>
        <p:txBody>
          <a:bodyPr vert="horz" lIns="91440" tIns="45720" rIns="91440" bIns="45720" rtlCol="0" anchor="t">
            <a:normAutofit/>
          </a:bodyPr>
          <a:lstStyle/>
          <a:p>
            <a:pPr eaLnBrk="1" fontAlgn="auto" hangingPunct="1">
              <a:lnSpc>
                <a:spcPct val="90000"/>
              </a:lnSpc>
              <a:spcAft>
                <a:spcPts val="0"/>
              </a:spcAft>
              <a:defRPr/>
            </a:pPr>
            <a:r>
              <a:rPr lang="en-US" sz="2400" b="1" i="1" dirty="0">
                <a:solidFill>
                  <a:schemeClr val="tx1"/>
                </a:solidFill>
              </a:rPr>
              <a:t>We believe that we are all God's work of art.</a:t>
            </a:r>
          </a:p>
          <a:p>
            <a:pPr eaLnBrk="1" fontAlgn="auto" hangingPunct="1">
              <a:lnSpc>
                <a:spcPct val="90000"/>
              </a:lnSpc>
              <a:spcAft>
                <a:spcPts val="0"/>
              </a:spcAft>
              <a:defRPr/>
            </a:pPr>
            <a:r>
              <a:rPr lang="en-US" sz="2400" b="1" i="1" dirty="0">
                <a:solidFill>
                  <a:schemeClr val="tx1"/>
                </a:solidFill>
              </a:rPr>
              <a:t>We strive to respect and care for each other</a:t>
            </a:r>
          </a:p>
          <a:p>
            <a:pPr eaLnBrk="1" fontAlgn="auto" hangingPunct="1">
              <a:lnSpc>
                <a:spcPct val="90000"/>
              </a:lnSpc>
              <a:spcAft>
                <a:spcPts val="0"/>
              </a:spcAft>
              <a:defRPr/>
            </a:pPr>
            <a:r>
              <a:rPr lang="en-US" sz="2400" b="1" i="1" dirty="0">
                <a:solidFill>
                  <a:schemeClr val="tx1"/>
                </a:solidFill>
              </a:rPr>
              <a:t>and to use our talents to do our best.</a:t>
            </a:r>
          </a:p>
          <a:p>
            <a:pPr eaLnBrk="1" fontAlgn="auto" hangingPunct="1">
              <a:lnSpc>
                <a:spcPct val="90000"/>
              </a:lnSpc>
              <a:spcAft>
                <a:spcPts val="0"/>
              </a:spcAft>
              <a:defRPr/>
            </a:pPr>
            <a:r>
              <a:rPr lang="en-US" sz="2400" b="1" i="1" dirty="0">
                <a:solidFill>
                  <a:schemeClr val="tx1"/>
                </a:solidFill>
              </a:rPr>
              <a:t>By doing this, we are</a:t>
            </a:r>
          </a:p>
          <a:p>
            <a:pPr eaLnBrk="1" fontAlgn="auto" hangingPunct="1">
              <a:lnSpc>
                <a:spcPct val="90000"/>
              </a:lnSpc>
              <a:spcAft>
                <a:spcPts val="0"/>
              </a:spcAft>
              <a:defRPr/>
            </a:pPr>
            <a:r>
              <a:rPr lang="en-US" sz="2400" b="1" i="1" dirty="0">
                <a:solidFill>
                  <a:schemeClr val="tx1"/>
                </a:solidFill>
              </a:rPr>
              <a:t>'Learning in the  Light of Christ’</a:t>
            </a:r>
          </a:p>
          <a:p>
            <a:pPr eaLnBrk="1" fontAlgn="auto" hangingPunct="1">
              <a:lnSpc>
                <a:spcPct val="90000"/>
              </a:lnSpc>
              <a:spcAft>
                <a:spcPts val="0"/>
              </a:spcAft>
              <a:defRPr/>
            </a:pPr>
            <a:endParaRPr lang="en-US" sz="2400" b="1" i="1" dirty="0">
              <a:solidFill>
                <a:schemeClr val="tx1"/>
              </a:solidFill>
            </a:endParaRPr>
          </a:p>
          <a:p>
            <a:pPr eaLnBrk="1" fontAlgn="auto" hangingPunct="1">
              <a:lnSpc>
                <a:spcPct val="90000"/>
              </a:lnSpc>
              <a:spcAft>
                <a:spcPts val="0"/>
              </a:spcAft>
              <a:defRPr/>
            </a:pPr>
            <a:r>
              <a:rPr lang="en-US" sz="2400" b="1" dirty="0">
                <a:solidFill>
                  <a:schemeClr val="tx1"/>
                </a:solidFill>
              </a:rPr>
              <a:t> </a:t>
            </a:r>
            <a:endParaRPr lang="en-US" sz="2400" dirty="0">
              <a:solidFill>
                <a:schemeClr val="tx1"/>
              </a:solidFill>
            </a:endParaRPr>
          </a:p>
          <a:p>
            <a:pPr indent="-228600" algn="l" eaLnBrk="1" fontAlgn="auto" hangingPunct="1">
              <a:lnSpc>
                <a:spcPct val="90000"/>
              </a:lnSpc>
              <a:spcAft>
                <a:spcPts val="0"/>
              </a:spcAft>
              <a:buFont typeface="Arial" panose="020B0604020202020204" pitchFamily="34" charset="0"/>
              <a:buChar char="•"/>
              <a:defRPr/>
            </a:pPr>
            <a:endParaRPr lang="en-US" sz="1700" dirty="0">
              <a:solidFill>
                <a:schemeClr val="tx1"/>
              </a:solidFill>
            </a:endParaRPr>
          </a:p>
        </p:txBody>
      </p:sp>
      <p:pic>
        <p:nvPicPr>
          <p:cNvPr id="2052" name="Picture 3"/>
          <p:cNvPicPr>
            <a:picLocks noChangeAspect="1" noChangeArrowheads="1"/>
          </p:cNvPicPr>
          <p:nvPr/>
        </p:nvPicPr>
        <p:blipFill>
          <a:blip r:embed="rId2" cstate="print"/>
          <a:stretch>
            <a:fillRect/>
          </a:stretch>
        </p:blipFill>
        <p:spPr bwMode="auto">
          <a:xfrm>
            <a:off x="5403907" y="1402247"/>
            <a:ext cx="3385514" cy="3764804"/>
          </a:xfrm>
          <a:prstGeom prst="rect">
            <a:avLst/>
          </a:prstGeom>
          <a:noFill/>
        </p:spPr>
      </p:pic>
      <p:sp>
        <p:nvSpPr>
          <p:cNvPr id="75" name="Rectangle 74">
            <a:extLst>
              <a:ext uri="{FF2B5EF4-FFF2-40B4-BE49-F238E27FC236}">
                <a16:creationId xmlns:a16="http://schemas.microsoft.com/office/drawing/2014/main" id="{EEBF1590-3B36-48EE-A89D-3B6F3CB256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9144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AC8F6C8C-AB5A-4548-942D-E3FD40ACBC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6400799"/>
            <a:ext cx="611504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B712E947-0734-45F9-9C4F-41114EC3A3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1" name="Title 1"/>
          <p:cNvSpPr>
            <a:spLocks noGrp="1"/>
          </p:cNvSpPr>
          <p:nvPr>
            <p:ph type="title"/>
          </p:nvPr>
        </p:nvSpPr>
        <p:spPr>
          <a:xfrm>
            <a:off x="1475656" y="462669"/>
            <a:ext cx="4360680" cy="529287"/>
          </a:xfrm>
        </p:spPr>
        <p:txBody>
          <a:bodyPr vert="horz" lIns="91440" tIns="45720" rIns="91440" bIns="45720" rtlCol="0" anchor="b">
            <a:normAutofit fontScale="90000"/>
          </a:bodyPr>
          <a:lstStyle/>
          <a:p>
            <a:pPr algn="l" eaLnBrk="1" hangingPunct="1">
              <a:lnSpc>
                <a:spcPct val="90000"/>
              </a:lnSpc>
            </a:pPr>
            <a:r>
              <a:rPr lang="en-US" sz="3500" u="sng" dirty="0"/>
              <a:t>Home Learning</a:t>
            </a:r>
          </a:p>
        </p:txBody>
      </p:sp>
      <p:sp>
        <p:nvSpPr>
          <p:cNvPr id="7172" name="TextBox 2"/>
          <p:cNvSpPr txBox="1">
            <a:spLocks noChangeArrowheads="1"/>
          </p:cNvSpPr>
          <p:nvPr/>
        </p:nvSpPr>
        <p:spPr bwMode="auto">
          <a:xfrm>
            <a:off x="436563" y="1268760"/>
            <a:ext cx="5362577" cy="4469431"/>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altLang="en-US" sz="2800" dirty="0">
                <a:latin typeface="+mn-lt"/>
                <a:cs typeface="+mn-cs"/>
              </a:rPr>
              <a:t>Home Learning is set </a:t>
            </a:r>
            <a:r>
              <a:rPr lang="en-US" altLang="en-US" sz="2800" dirty="0" smtClean="0">
                <a:latin typeface="+mn-lt"/>
                <a:cs typeface="+mn-cs"/>
              </a:rPr>
              <a:t>via the class blog but after half term it will be set on </a:t>
            </a:r>
            <a:r>
              <a:rPr lang="en-US" altLang="en-US" sz="2800" dirty="0">
                <a:latin typeface="+mn-lt"/>
                <a:cs typeface="+mn-cs"/>
              </a:rPr>
              <a:t>Google Classroom on a </a:t>
            </a:r>
            <a:r>
              <a:rPr lang="en-US" altLang="en-US" sz="2800" u="sng" dirty="0">
                <a:latin typeface="+mn-lt"/>
                <a:cs typeface="+mn-cs"/>
              </a:rPr>
              <a:t>Friday</a:t>
            </a:r>
            <a:r>
              <a:rPr lang="en-US" altLang="en-US" sz="2800" dirty="0">
                <a:latin typeface="+mn-lt"/>
                <a:cs typeface="+mn-cs"/>
              </a:rPr>
              <a:t> and due to be completed </a:t>
            </a:r>
            <a:r>
              <a:rPr lang="en-US" altLang="en-US" sz="2800" dirty="0" smtClean="0">
                <a:latin typeface="+mn-lt"/>
                <a:cs typeface="+mn-cs"/>
              </a:rPr>
              <a:t>by </a:t>
            </a:r>
            <a:r>
              <a:rPr lang="en-US" altLang="en-US" sz="2800" dirty="0">
                <a:latin typeface="+mn-lt"/>
                <a:cs typeface="+mn-cs"/>
              </a:rPr>
              <a:t>the following </a:t>
            </a:r>
            <a:r>
              <a:rPr lang="en-US" altLang="en-US" sz="2800" u="sng" dirty="0">
                <a:latin typeface="+mn-lt"/>
                <a:cs typeface="+mn-cs"/>
              </a:rPr>
              <a:t>Wednesday.</a:t>
            </a:r>
          </a:p>
          <a:p>
            <a:pPr indent="-228600">
              <a:lnSpc>
                <a:spcPct val="90000"/>
              </a:lnSpc>
              <a:spcAft>
                <a:spcPts val="600"/>
              </a:spcAft>
              <a:buFont typeface="Arial" panose="020B0604020202020204" pitchFamily="34" charset="0"/>
              <a:buChar char="•"/>
            </a:pPr>
            <a:endParaRPr lang="en-US" altLang="en-US" sz="2800" dirty="0">
              <a:latin typeface="+mn-lt"/>
              <a:cs typeface="+mn-cs"/>
            </a:endParaRPr>
          </a:p>
          <a:p>
            <a:pPr indent="-228600">
              <a:lnSpc>
                <a:spcPct val="90000"/>
              </a:lnSpc>
              <a:spcAft>
                <a:spcPts val="600"/>
              </a:spcAft>
              <a:buFont typeface="Arial" panose="020B0604020202020204" pitchFamily="34" charset="0"/>
              <a:buChar char="•"/>
            </a:pPr>
            <a:r>
              <a:rPr lang="en-US" altLang="en-US" sz="2800" b="1" u="sng" dirty="0">
                <a:latin typeface="+mn-lt"/>
                <a:cs typeface="+mn-cs"/>
              </a:rPr>
              <a:t>Spellings</a:t>
            </a:r>
            <a:r>
              <a:rPr lang="en-US" altLang="en-US" sz="2800" dirty="0">
                <a:latin typeface="+mn-lt"/>
                <a:cs typeface="+mn-cs"/>
              </a:rPr>
              <a:t> – </a:t>
            </a:r>
            <a:r>
              <a:rPr lang="en-US" altLang="en-US" sz="2800" dirty="0" smtClean="0">
                <a:latin typeface="+mn-lt"/>
                <a:cs typeface="+mn-cs"/>
              </a:rPr>
              <a:t>year 1 word list</a:t>
            </a:r>
          </a:p>
          <a:p>
            <a:pPr indent="-228600">
              <a:lnSpc>
                <a:spcPct val="90000"/>
              </a:lnSpc>
              <a:spcAft>
                <a:spcPts val="600"/>
              </a:spcAft>
              <a:buFont typeface="Arial" panose="020B0604020202020204" pitchFamily="34" charset="0"/>
              <a:buChar char="•"/>
            </a:pPr>
            <a:endParaRPr lang="en-US" altLang="en-US" sz="2800" dirty="0">
              <a:latin typeface="+mn-lt"/>
              <a:cs typeface="+mn-cs"/>
            </a:endParaRPr>
          </a:p>
          <a:p>
            <a:pPr indent="-228600">
              <a:lnSpc>
                <a:spcPct val="90000"/>
              </a:lnSpc>
              <a:spcAft>
                <a:spcPts val="600"/>
              </a:spcAft>
              <a:buFont typeface="Arial" panose="020B0604020202020204" pitchFamily="34" charset="0"/>
              <a:buChar char="•"/>
            </a:pPr>
            <a:r>
              <a:rPr lang="en-US" altLang="en-US" sz="2800" b="1" u="sng" dirty="0">
                <a:latin typeface="+mn-lt"/>
                <a:cs typeface="+mn-cs"/>
              </a:rPr>
              <a:t>Reading</a:t>
            </a:r>
            <a:r>
              <a:rPr lang="en-US" altLang="en-US" sz="2800" dirty="0">
                <a:latin typeface="+mn-lt"/>
                <a:cs typeface="+mn-cs"/>
              </a:rPr>
              <a:t> – 5 - 10 minutes per day, parents to sign diary weekly.  </a:t>
            </a:r>
          </a:p>
          <a:p>
            <a:pPr indent="-228600">
              <a:lnSpc>
                <a:spcPct val="90000"/>
              </a:lnSpc>
              <a:spcAft>
                <a:spcPts val="600"/>
              </a:spcAft>
              <a:buFont typeface="Arial" panose="020B0604020202020204" pitchFamily="34" charset="0"/>
              <a:buChar char="•"/>
            </a:pPr>
            <a:endParaRPr lang="en-US" altLang="en-US" b="1" dirty="0">
              <a:highlight>
                <a:srgbClr val="FFFF00"/>
              </a:highlight>
              <a:latin typeface="+mn-lt"/>
              <a:cs typeface="+mn-cs"/>
            </a:endParaRPr>
          </a:p>
        </p:txBody>
      </p:sp>
      <p:pic>
        <p:nvPicPr>
          <p:cNvPr id="7173" name="Picture 2" descr="C:\Users\Liz Humpage\AppData\Local\Microsoft\Windows\Temporary Internet Files\Content.IE5\H13K41BM\MC900157235[1].wmf"/>
          <p:cNvPicPr>
            <a:picLocks noChangeAspect="1" noChangeArrowheads="1"/>
          </p:cNvPicPr>
          <p:nvPr/>
        </p:nvPicPr>
        <p:blipFill>
          <a:blip r:embed="rId3" cstate="print"/>
          <a:stretch>
            <a:fillRect/>
          </a:stretch>
        </p:blipFill>
        <p:spPr bwMode="auto">
          <a:xfrm>
            <a:off x="5799140" y="799365"/>
            <a:ext cx="2706020" cy="2210153"/>
          </a:xfrm>
          <a:prstGeom prst="rect">
            <a:avLst/>
          </a:prstGeom>
          <a:noFill/>
        </p:spPr>
      </p:pic>
      <p:pic>
        <p:nvPicPr>
          <p:cNvPr id="7170" name="Picture 6"/>
          <p:cNvPicPr>
            <a:picLocks noChangeAspect="1" noChangeArrowheads="1"/>
          </p:cNvPicPr>
          <p:nvPr/>
        </p:nvPicPr>
        <p:blipFill>
          <a:blip r:embed="rId4" cstate="print"/>
          <a:stretch>
            <a:fillRect/>
          </a:stretch>
        </p:blipFill>
        <p:spPr bwMode="auto">
          <a:xfrm>
            <a:off x="6132752" y="3375824"/>
            <a:ext cx="2017262" cy="2243263"/>
          </a:xfrm>
          <a:prstGeom prst="rect">
            <a:avLst/>
          </a:prstGeom>
          <a:noFill/>
        </p:spPr>
      </p:pic>
      <p:sp>
        <p:nvSpPr>
          <p:cNvPr id="77" name="Rectangle 76">
            <a:extLst>
              <a:ext uri="{FF2B5EF4-FFF2-40B4-BE49-F238E27FC236}">
                <a16:creationId xmlns:a16="http://schemas.microsoft.com/office/drawing/2014/main" id="{5A65989E-BBD5-44D7-AA86-7AFD5D46BBC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9144000" cy="456773"/>
          </a:xfrm>
          <a:prstGeom prst="rect">
            <a:avLst/>
          </a:prstGeom>
          <a:gradFill>
            <a:gsLst>
              <a:gs pos="0">
                <a:schemeClr val="accent1"/>
              </a:gs>
              <a:gs pos="66000">
                <a:srgbClr val="000000"/>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231A2881-D8D7-4A7D-ACA3-E9F849F853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800"/>
            <a:ext cx="6115049" cy="456772"/>
          </a:xfrm>
          <a:prstGeom prst="rect">
            <a:avLst/>
          </a:prstGeom>
          <a:gradFill>
            <a:gsLst>
              <a:gs pos="0">
                <a:srgbClr val="000000">
                  <a:alpha val="63000"/>
                </a:srgbClr>
              </a:gs>
              <a:gs pos="100000">
                <a:schemeClr val="accent1">
                  <a:lumMod val="7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4" name="Picture 3" descr="C:\Users\Liz Humpage\AppData\Local\Microsoft\Windows\Temporary Internet Files\Content.IE5\SV6YJITM\MC900232054[1].wmf"/>
          <p:cNvPicPr>
            <a:picLocks noChangeAspect="1" noChangeArrowheads="1"/>
          </p:cNvPicPr>
          <p:nvPr/>
        </p:nvPicPr>
        <p:blipFill>
          <a:blip r:embed="rId5" cstate="print"/>
          <a:srcRect/>
          <a:stretch>
            <a:fillRect/>
          </a:stretch>
        </p:blipFill>
        <p:spPr bwMode="auto">
          <a:xfrm>
            <a:off x="436563" y="379413"/>
            <a:ext cx="927100" cy="96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1B15ED52-F352-441B-82BF-E0EA34836D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8" name="Title 1"/>
          <p:cNvSpPr>
            <a:spLocks noGrp="1"/>
          </p:cNvSpPr>
          <p:nvPr>
            <p:ph type="title"/>
          </p:nvPr>
        </p:nvSpPr>
        <p:spPr>
          <a:xfrm>
            <a:off x="611560" y="260648"/>
            <a:ext cx="4447066" cy="763241"/>
          </a:xfrm>
        </p:spPr>
        <p:txBody>
          <a:bodyPr anchor="b">
            <a:normAutofit/>
          </a:bodyPr>
          <a:lstStyle/>
          <a:p>
            <a:pPr eaLnBrk="1" hangingPunct="1"/>
            <a:r>
              <a:rPr lang="en-GB" altLang="en-US" sz="3500" u="sng" dirty="0"/>
              <a:t>P.E.    </a:t>
            </a:r>
          </a:p>
        </p:txBody>
      </p:sp>
      <p:sp>
        <p:nvSpPr>
          <p:cNvPr id="9219" name="Content Placeholder 2"/>
          <p:cNvSpPr>
            <a:spLocks noGrp="1"/>
          </p:cNvSpPr>
          <p:nvPr>
            <p:ph idx="1"/>
          </p:nvPr>
        </p:nvSpPr>
        <p:spPr>
          <a:xfrm>
            <a:off x="862287" y="1023889"/>
            <a:ext cx="4447067" cy="4919712"/>
          </a:xfrm>
        </p:spPr>
        <p:txBody>
          <a:bodyPr>
            <a:normAutofit/>
          </a:bodyPr>
          <a:lstStyle/>
          <a:p>
            <a:pPr eaLnBrk="1" hangingPunct="1">
              <a:spcAft>
                <a:spcPts val="1200"/>
              </a:spcAft>
            </a:pPr>
            <a:r>
              <a:rPr lang="en-GB" altLang="en-US" sz="2800" dirty="0"/>
              <a:t> The children will have P.E. on </a:t>
            </a:r>
            <a:r>
              <a:rPr lang="en-GB" altLang="en-US" sz="2800" b="1" dirty="0" smtClean="0"/>
              <a:t>Wednesdays </a:t>
            </a:r>
            <a:r>
              <a:rPr lang="en-GB" altLang="en-US" sz="2800" dirty="0" smtClean="0"/>
              <a:t>and </a:t>
            </a:r>
            <a:r>
              <a:rPr lang="en-GB" altLang="en-US" sz="2800" b="1" dirty="0" smtClean="0"/>
              <a:t>Thursdays</a:t>
            </a:r>
            <a:r>
              <a:rPr lang="en-GB" altLang="en-US" sz="2800" dirty="0" smtClean="0"/>
              <a:t>.</a:t>
            </a:r>
            <a:endParaRPr lang="en-GB" altLang="en-US" sz="2800" dirty="0"/>
          </a:p>
          <a:p>
            <a:pPr eaLnBrk="1" hangingPunct="1">
              <a:spcAft>
                <a:spcPts val="1200"/>
              </a:spcAft>
            </a:pPr>
            <a:r>
              <a:rPr lang="en-GB" altLang="en-US" sz="2800" dirty="0"/>
              <a:t>On your child’s allocated PE Day, they will come to school in their PE </a:t>
            </a:r>
            <a:r>
              <a:rPr lang="en-GB" altLang="en-US" sz="2800" dirty="0" smtClean="0"/>
              <a:t>Kit included Pope Paul joggers and sweatshirts. </a:t>
            </a:r>
            <a:endParaRPr lang="en-GB" altLang="en-US" sz="2800" dirty="0"/>
          </a:p>
        </p:txBody>
      </p:sp>
      <p:pic>
        <p:nvPicPr>
          <p:cNvPr id="9220" name="Picture 4"/>
          <p:cNvPicPr>
            <a:picLocks noChangeAspect="1" noChangeArrowheads="1"/>
          </p:cNvPicPr>
          <p:nvPr/>
        </p:nvPicPr>
        <p:blipFill>
          <a:blip r:embed="rId3" cstate="print"/>
          <a:stretch>
            <a:fillRect/>
          </a:stretch>
        </p:blipFill>
        <p:spPr bwMode="auto">
          <a:xfrm>
            <a:off x="5809129" y="1805087"/>
            <a:ext cx="2823882" cy="3140250"/>
          </a:xfrm>
          <a:prstGeom prst="rect">
            <a:avLst/>
          </a:prstGeom>
          <a:noFill/>
        </p:spPr>
      </p:pic>
      <p:sp>
        <p:nvSpPr>
          <p:cNvPr id="75" name="Rectangle 74">
            <a:extLst>
              <a:ext uri="{FF2B5EF4-FFF2-40B4-BE49-F238E27FC236}">
                <a16:creationId xmlns:a16="http://schemas.microsoft.com/office/drawing/2014/main" id="{61707E60-CEC9-4661-AA82-69242EB4BD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9143998" cy="461774"/>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8F035CD8-AE30-4146-96F2-036B0CE5E4F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5" y="6406115"/>
            <a:ext cx="3057523"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advClick="0" advTm="30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95288" y="1844675"/>
            <a:ext cx="8229600" cy="1143000"/>
          </a:xfrm>
        </p:spPr>
        <p:txBody>
          <a:bodyPr/>
          <a:lstStyle/>
          <a:p>
            <a:pPr eaLnBrk="1" hangingPunct="1"/>
            <a:r>
              <a:rPr lang="en-GB" dirty="0"/>
              <a:t>Class Blog</a:t>
            </a:r>
          </a:p>
        </p:txBody>
      </p:sp>
      <p:pic>
        <p:nvPicPr>
          <p:cNvPr id="2" name="Picture 1">
            <a:extLst>
              <a:ext uri="{FF2B5EF4-FFF2-40B4-BE49-F238E27FC236}">
                <a16:creationId xmlns:a16="http://schemas.microsoft.com/office/drawing/2014/main" id="{0AA425DD-2D41-4F28-B7D0-FC048D4918CF}"/>
              </a:ext>
            </a:extLst>
          </p:cNvPr>
          <p:cNvPicPr>
            <a:picLocks noChangeAspect="1"/>
          </p:cNvPicPr>
          <p:nvPr/>
        </p:nvPicPr>
        <p:blipFill>
          <a:blip r:embed="rId2"/>
          <a:stretch>
            <a:fillRect/>
          </a:stretch>
        </p:blipFill>
        <p:spPr>
          <a:xfrm>
            <a:off x="251520" y="225424"/>
            <a:ext cx="8583302" cy="1835423"/>
          </a:xfrm>
          <a:prstGeom prst="rect">
            <a:avLst/>
          </a:prstGeom>
        </p:spPr>
      </p:pic>
      <p:pic>
        <p:nvPicPr>
          <p:cNvPr id="3" name="Picture 2"/>
          <p:cNvPicPr>
            <a:picLocks noChangeAspect="1"/>
          </p:cNvPicPr>
          <p:nvPr/>
        </p:nvPicPr>
        <p:blipFill rotWithShape="1">
          <a:blip r:embed="rId3"/>
          <a:srcRect l="13793" t="14713" r="15172" b="22758"/>
          <a:stretch/>
        </p:blipFill>
        <p:spPr>
          <a:xfrm>
            <a:off x="801676" y="2726701"/>
            <a:ext cx="7416824" cy="3672408"/>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95288" y="1844675"/>
            <a:ext cx="8229600" cy="1143000"/>
          </a:xfrm>
        </p:spPr>
        <p:txBody>
          <a:bodyPr/>
          <a:lstStyle/>
          <a:p>
            <a:pPr eaLnBrk="1" hangingPunct="1"/>
            <a:r>
              <a:rPr lang="en-GB" dirty="0"/>
              <a:t>Class Blog</a:t>
            </a:r>
          </a:p>
        </p:txBody>
      </p:sp>
      <p:pic>
        <p:nvPicPr>
          <p:cNvPr id="2" name="Picture 1">
            <a:extLst>
              <a:ext uri="{FF2B5EF4-FFF2-40B4-BE49-F238E27FC236}">
                <a16:creationId xmlns:a16="http://schemas.microsoft.com/office/drawing/2014/main" id="{0AA425DD-2D41-4F28-B7D0-FC048D4918CF}"/>
              </a:ext>
            </a:extLst>
          </p:cNvPr>
          <p:cNvPicPr>
            <a:picLocks noChangeAspect="1"/>
          </p:cNvPicPr>
          <p:nvPr/>
        </p:nvPicPr>
        <p:blipFill>
          <a:blip r:embed="rId2"/>
          <a:stretch>
            <a:fillRect/>
          </a:stretch>
        </p:blipFill>
        <p:spPr>
          <a:xfrm>
            <a:off x="251520" y="225424"/>
            <a:ext cx="8583302" cy="1835423"/>
          </a:xfrm>
          <a:prstGeom prst="rect">
            <a:avLst/>
          </a:prstGeom>
        </p:spPr>
      </p:pic>
      <p:sp>
        <p:nvSpPr>
          <p:cNvPr id="4" name="Content Placeholder 3"/>
          <p:cNvSpPr>
            <a:spLocks noGrp="1"/>
          </p:cNvSpPr>
          <p:nvPr>
            <p:ph idx="1"/>
          </p:nvPr>
        </p:nvSpPr>
        <p:spPr/>
        <p:txBody>
          <a:bodyPr/>
          <a:lstStyle/>
          <a:p>
            <a:endParaRPr lang="en-GB" dirty="0"/>
          </a:p>
        </p:txBody>
      </p:sp>
      <p:pic>
        <p:nvPicPr>
          <p:cNvPr id="5" name="Picture 4"/>
          <p:cNvPicPr>
            <a:picLocks noChangeAspect="1"/>
          </p:cNvPicPr>
          <p:nvPr/>
        </p:nvPicPr>
        <p:blipFill rotWithShape="1">
          <a:blip r:embed="rId3"/>
          <a:srcRect t="30396"/>
          <a:stretch/>
        </p:blipFill>
        <p:spPr>
          <a:xfrm>
            <a:off x="368077" y="3343061"/>
            <a:ext cx="8364463" cy="2817402"/>
          </a:xfrm>
          <a:prstGeom prst="rect">
            <a:avLst/>
          </a:prstGeom>
        </p:spPr>
      </p:pic>
    </p:spTree>
    <p:extLst>
      <p:ext uri="{BB962C8B-B14F-4D97-AF65-F5344CB8AC3E}">
        <p14:creationId xmlns:p14="http://schemas.microsoft.com/office/powerpoint/2010/main" val="19605600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65475" y="404664"/>
            <a:ext cx="8621325" cy="5820488"/>
          </a:xfrm>
          <a:prstGeom prst="rect">
            <a:avLst/>
          </a:prstGeom>
        </p:spPr>
      </p:pic>
    </p:spTree>
    <p:extLst>
      <p:ext uri="{BB962C8B-B14F-4D97-AF65-F5344CB8AC3E}">
        <p14:creationId xmlns:p14="http://schemas.microsoft.com/office/powerpoint/2010/main" val="2730273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1E5B3-7828-40CF-B0A4-BBA20B9F9A7E}"/>
              </a:ext>
            </a:extLst>
          </p:cNvPr>
          <p:cNvSpPr>
            <a:spLocks noGrp="1"/>
          </p:cNvSpPr>
          <p:nvPr>
            <p:ph type="title"/>
          </p:nvPr>
        </p:nvSpPr>
        <p:spPr/>
        <p:txBody>
          <a:bodyPr/>
          <a:lstStyle/>
          <a:p>
            <a:r>
              <a:rPr lang="en-GB" dirty="0"/>
              <a:t>Lunchtime</a:t>
            </a:r>
          </a:p>
        </p:txBody>
      </p:sp>
      <p:sp>
        <p:nvSpPr>
          <p:cNvPr id="3" name="Content Placeholder 2">
            <a:extLst>
              <a:ext uri="{FF2B5EF4-FFF2-40B4-BE49-F238E27FC236}">
                <a16:creationId xmlns:a16="http://schemas.microsoft.com/office/drawing/2014/main" id="{CAE2ADC7-B897-4F0F-8434-FDE278713A09}"/>
              </a:ext>
            </a:extLst>
          </p:cNvPr>
          <p:cNvSpPr>
            <a:spLocks noGrp="1"/>
          </p:cNvSpPr>
          <p:nvPr>
            <p:ph idx="1"/>
          </p:nvPr>
        </p:nvSpPr>
        <p:spPr>
          <a:xfrm>
            <a:off x="251520" y="1600200"/>
            <a:ext cx="8568952" cy="4709120"/>
          </a:xfrm>
        </p:spPr>
        <p:txBody>
          <a:bodyPr/>
          <a:lstStyle/>
          <a:p>
            <a:pPr algn="l"/>
            <a:r>
              <a:rPr lang="en-GB" sz="2800" b="0" i="0" dirty="0">
                <a:solidFill>
                  <a:srgbClr val="333333"/>
                </a:solidFill>
                <a:effectLst/>
                <a:latin typeface="Tahoma" panose="020B0604030504040204" pitchFamily="34" charset="0"/>
              </a:rPr>
              <a:t>Your child can have a hot lunch if they would like it. Hot lunches are free for all children from Reception to Year Two (Rec, Year1, Year 2). </a:t>
            </a:r>
            <a:endParaRPr lang="en-GB" dirty="0"/>
          </a:p>
        </p:txBody>
      </p:sp>
    </p:spTree>
    <p:extLst>
      <p:ext uri="{BB962C8B-B14F-4D97-AF65-F5344CB8AC3E}">
        <p14:creationId xmlns:p14="http://schemas.microsoft.com/office/powerpoint/2010/main" val="18840059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8000" dirty="0"/>
              <a:t>  </a:t>
            </a:r>
          </a:p>
        </p:txBody>
      </p:sp>
      <p:sp>
        <p:nvSpPr>
          <p:cNvPr id="3" name="Content Placeholder 2"/>
          <p:cNvSpPr>
            <a:spLocks noGrp="1"/>
          </p:cNvSpPr>
          <p:nvPr>
            <p:ph idx="1"/>
          </p:nvPr>
        </p:nvSpPr>
        <p:spPr>
          <a:xfrm>
            <a:off x="467544" y="260648"/>
            <a:ext cx="8229600" cy="892696"/>
          </a:xfrm>
        </p:spPr>
        <p:txBody>
          <a:bodyPr>
            <a:normAutofit fontScale="77500" lnSpcReduction="20000"/>
          </a:bodyPr>
          <a:lstStyle/>
          <a:p>
            <a:pPr algn="ctr">
              <a:buNone/>
            </a:pPr>
            <a:r>
              <a:rPr lang="en-GB" sz="6600" dirty="0"/>
              <a:t>School Priorities in 2021-2022</a:t>
            </a:r>
          </a:p>
        </p:txBody>
      </p:sp>
      <p:graphicFrame>
        <p:nvGraphicFramePr>
          <p:cNvPr id="4" name="Object 2"/>
          <p:cNvGraphicFramePr>
            <a:graphicFrameLocks noChangeAspect="1"/>
          </p:cNvGraphicFramePr>
          <p:nvPr>
            <p:extLst>
              <p:ext uri="{D42A27DB-BD31-4B8C-83A1-F6EECF244321}">
                <p14:modId xmlns:p14="http://schemas.microsoft.com/office/powerpoint/2010/main" val="1029004331"/>
              </p:ext>
            </p:extLst>
          </p:nvPr>
        </p:nvGraphicFramePr>
        <p:xfrm>
          <a:off x="2700339" y="1746260"/>
          <a:ext cx="3815878" cy="4313228"/>
        </p:xfrm>
        <a:graphic>
          <a:graphicData uri="http://schemas.openxmlformats.org/presentationml/2006/ole">
            <mc:AlternateContent xmlns:mc="http://schemas.openxmlformats.org/markup-compatibility/2006">
              <mc:Choice xmlns:v="urn:schemas-microsoft-com:vml" Requires="v">
                <p:oleObj spid="_x0000_s1042" name="Acrobat Document" r:id="rId3" imgW="10123810" imgH="11495238" progId="">
                  <p:embed/>
                </p:oleObj>
              </mc:Choice>
              <mc:Fallback>
                <p:oleObj name="Acrobat Document" r:id="rId3" imgW="10123810" imgH="11495238"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0339" y="1746260"/>
                        <a:ext cx="3815878" cy="4313228"/>
                      </a:xfrm>
                      <a:prstGeom prst="rect">
                        <a:avLst/>
                      </a:prstGeom>
                      <a:noFill/>
                    </p:spPr>
                  </p:pic>
                </p:oleObj>
              </mc:Fallback>
            </mc:AlternateContent>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35896" y="1488024"/>
            <a:ext cx="5040386" cy="4813568"/>
          </a:xfrm>
          <a:prstGeom prst="rect">
            <a:avLst/>
          </a:prstGeom>
        </p:spPr>
      </p:pic>
      <p:sp>
        <p:nvSpPr>
          <p:cNvPr id="2" name="Title 1"/>
          <p:cNvSpPr>
            <a:spLocks noGrp="1"/>
          </p:cNvSpPr>
          <p:nvPr>
            <p:ph type="title"/>
          </p:nvPr>
        </p:nvSpPr>
        <p:spPr>
          <a:xfrm>
            <a:off x="395536" y="188640"/>
            <a:ext cx="8229600" cy="1143000"/>
          </a:xfrm>
        </p:spPr>
        <p:txBody>
          <a:bodyPr>
            <a:normAutofit/>
          </a:bodyPr>
          <a:lstStyle/>
          <a:p>
            <a:r>
              <a:rPr lang="en-GB" sz="4000" dirty="0"/>
              <a:t>Our Partnership </a:t>
            </a:r>
          </a:p>
        </p:txBody>
      </p:sp>
      <p:sp>
        <p:nvSpPr>
          <p:cNvPr id="3" name="Content Placeholder 2"/>
          <p:cNvSpPr>
            <a:spLocks noGrp="1"/>
          </p:cNvSpPr>
          <p:nvPr>
            <p:ph idx="1"/>
          </p:nvPr>
        </p:nvSpPr>
        <p:spPr>
          <a:xfrm>
            <a:off x="0" y="2276872"/>
            <a:ext cx="3707904" cy="4392488"/>
          </a:xfrm>
        </p:spPr>
        <p:txBody>
          <a:bodyPr>
            <a:normAutofit/>
          </a:bodyPr>
          <a:lstStyle/>
          <a:p>
            <a:endParaRPr lang="en-GB" dirty="0"/>
          </a:p>
          <a:p>
            <a:pPr algn="ctr">
              <a:buNone/>
            </a:pPr>
            <a:r>
              <a:rPr lang="en-GB" dirty="0"/>
              <a:t>     </a:t>
            </a:r>
            <a:r>
              <a:rPr lang="en-GB" sz="2600" dirty="0"/>
              <a:t>The relationship between the home, school and parish is vital in the religious, spiritual and moral development of your child.</a:t>
            </a:r>
          </a:p>
        </p:txBody>
      </p:sp>
      <p:sp>
        <p:nvSpPr>
          <p:cNvPr id="20" name="TextBox 19"/>
          <p:cNvSpPr txBox="1"/>
          <p:nvPr/>
        </p:nvSpPr>
        <p:spPr>
          <a:xfrm>
            <a:off x="5652120" y="3356992"/>
            <a:ext cx="1224137" cy="584775"/>
          </a:xfrm>
          <a:prstGeom prst="rect">
            <a:avLst/>
          </a:prstGeom>
          <a:noFill/>
        </p:spPr>
        <p:txBody>
          <a:bodyPr wrap="square" rtlCol="0">
            <a:spAutoFit/>
          </a:bodyPr>
          <a:lstStyle/>
          <a:p>
            <a:r>
              <a:rPr lang="en-GB" sz="3200" dirty="0">
                <a:solidFill>
                  <a:schemeClr val="bg1"/>
                </a:solidFill>
              </a:rPr>
              <a:t>child</a:t>
            </a:r>
          </a:p>
        </p:txBody>
      </p:sp>
      <p:sp>
        <p:nvSpPr>
          <p:cNvPr id="21" name="TextBox 20"/>
          <p:cNvSpPr txBox="1"/>
          <p:nvPr/>
        </p:nvSpPr>
        <p:spPr>
          <a:xfrm>
            <a:off x="4067944" y="2564904"/>
            <a:ext cx="1189749" cy="584775"/>
          </a:xfrm>
          <a:prstGeom prst="rect">
            <a:avLst/>
          </a:prstGeom>
          <a:noFill/>
        </p:spPr>
        <p:txBody>
          <a:bodyPr wrap="none" rtlCol="0">
            <a:spAutoFit/>
          </a:bodyPr>
          <a:lstStyle/>
          <a:p>
            <a:r>
              <a:rPr lang="en-GB" sz="3200" dirty="0"/>
              <a:t>Home</a:t>
            </a:r>
          </a:p>
        </p:txBody>
      </p:sp>
      <p:sp>
        <p:nvSpPr>
          <p:cNvPr id="22" name="TextBox 21"/>
          <p:cNvSpPr txBox="1"/>
          <p:nvPr/>
        </p:nvSpPr>
        <p:spPr>
          <a:xfrm>
            <a:off x="7164288" y="2564904"/>
            <a:ext cx="1198533" cy="584775"/>
          </a:xfrm>
          <a:prstGeom prst="rect">
            <a:avLst/>
          </a:prstGeom>
          <a:noFill/>
        </p:spPr>
        <p:txBody>
          <a:bodyPr wrap="none" rtlCol="0">
            <a:spAutoFit/>
          </a:bodyPr>
          <a:lstStyle/>
          <a:p>
            <a:r>
              <a:rPr lang="en-GB" sz="3200" dirty="0"/>
              <a:t>Parish</a:t>
            </a:r>
          </a:p>
        </p:txBody>
      </p:sp>
      <p:sp>
        <p:nvSpPr>
          <p:cNvPr id="23" name="TextBox 22"/>
          <p:cNvSpPr txBox="1"/>
          <p:nvPr/>
        </p:nvSpPr>
        <p:spPr>
          <a:xfrm>
            <a:off x="5364088" y="4941168"/>
            <a:ext cx="1769467" cy="584775"/>
          </a:xfrm>
          <a:prstGeom prst="rect">
            <a:avLst/>
          </a:prstGeom>
          <a:noFill/>
        </p:spPr>
        <p:txBody>
          <a:bodyPr wrap="square" rtlCol="0">
            <a:spAutoFit/>
          </a:bodyPr>
          <a:lstStyle/>
          <a:p>
            <a:r>
              <a:rPr lang="en-GB" sz="3200" dirty="0"/>
              <a:t>School</a:t>
            </a:r>
          </a:p>
        </p:txBody>
      </p:sp>
      <p:sp>
        <p:nvSpPr>
          <p:cNvPr id="4" name="Rectangle 3"/>
          <p:cNvSpPr/>
          <p:nvPr/>
        </p:nvSpPr>
        <p:spPr>
          <a:xfrm>
            <a:off x="4453217" y="3244334"/>
            <a:ext cx="237566" cy="369332"/>
          </a:xfrm>
          <a:prstGeom prst="rect">
            <a:avLst/>
          </a:prstGeom>
        </p:spPr>
        <p:txBody>
          <a:bodyPr wrap="none">
            <a:spAutoFit/>
          </a:bodyPr>
          <a:lstStyle/>
          <a:p>
            <a:r>
              <a:rPr lang="en-GB" dirty="0"/>
              <a:t> </a:t>
            </a:r>
          </a:p>
        </p:txBody>
      </p:sp>
      <p:graphicFrame>
        <p:nvGraphicFramePr>
          <p:cNvPr id="6" name="Object 2">
            <a:extLst>
              <a:ext uri="{FF2B5EF4-FFF2-40B4-BE49-F238E27FC236}">
                <a16:creationId xmlns:a16="http://schemas.microsoft.com/office/drawing/2014/main" id="{1BE3AC5E-917A-47F3-AA99-DAC1D6D55C44}"/>
              </a:ext>
            </a:extLst>
          </p:cNvPr>
          <p:cNvGraphicFramePr>
            <a:graphicFrameLocks noChangeAspect="1"/>
          </p:cNvGraphicFramePr>
          <p:nvPr>
            <p:extLst>
              <p:ext uri="{D42A27DB-BD31-4B8C-83A1-F6EECF244321}">
                <p14:modId xmlns:p14="http://schemas.microsoft.com/office/powerpoint/2010/main" val="3970710264"/>
              </p:ext>
            </p:extLst>
          </p:nvPr>
        </p:nvGraphicFramePr>
        <p:xfrm>
          <a:off x="1357618" y="1179272"/>
          <a:ext cx="1244188" cy="1406352"/>
        </p:xfrm>
        <a:graphic>
          <a:graphicData uri="http://schemas.openxmlformats.org/presentationml/2006/ole">
            <mc:AlternateContent xmlns:mc="http://schemas.openxmlformats.org/markup-compatibility/2006">
              <mc:Choice xmlns:v="urn:schemas-microsoft-com:vml" Requires="v">
                <p:oleObj spid="_x0000_s2066" name="Acrobat Document" r:id="rId4" imgW="10123810" imgH="11495238" progId="">
                  <p:embed/>
                </p:oleObj>
              </mc:Choice>
              <mc:Fallback>
                <p:oleObj name="Acrobat Document" r:id="rId4" imgW="10123810" imgH="11495238" progId="">
                  <p:embed/>
                  <p:pic>
                    <p:nvPicPr>
                      <p:cNvPr id="4"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7618" y="1179272"/>
                        <a:ext cx="1244188" cy="1406352"/>
                      </a:xfrm>
                      <a:prstGeom prst="rect">
                        <a:avLst/>
                      </a:prstGeom>
                      <a:noFill/>
                    </p:spPr>
                  </p:pic>
                </p:oleObj>
              </mc:Fallback>
            </mc:AlternateContent>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22632" y="1922631"/>
            <a:ext cx="6875818" cy="3030558"/>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63321" y="3165298"/>
            <a:ext cx="4355594" cy="302895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742858" y="2085760"/>
            <a:ext cx="6857572" cy="268605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161554" y="1712395"/>
            <a:ext cx="4808302" cy="3066500"/>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title"/>
          </p:nvPr>
        </p:nvSpPr>
        <p:spPr>
          <a:xfrm>
            <a:off x="495030" y="2767106"/>
            <a:ext cx="2160621" cy="3071906"/>
          </a:xfrm>
        </p:spPr>
        <p:txBody>
          <a:bodyPr vert="horz" lIns="91440" tIns="45720" rIns="91440" bIns="45720" numCol="1" rtlCol="0" anchor="t" anchorCtr="0" compatLnSpc="1">
            <a:prstTxWarp prst="textNoShape">
              <a:avLst/>
            </a:prstTxWarp>
            <a:normAutofit/>
          </a:bodyPr>
          <a:lstStyle/>
          <a:p>
            <a:pPr algn="l" eaLnBrk="1" hangingPunct="1">
              <a:lnSpc>
                <a:spcPct val="90000"/>
              </a:lnSpc>
            </a:pPr>
            <a:r>
              <a:rPr lang="en-US" sz="3500" b="1" kern="1200" dirty="0">
                <a:solidFill>
                  <a:srgbClr val="FFFFFF"/>
                </a:solidFill>
                <a:latin typeface="+mj-lt"/>
                <a:ea typeface="+mj-ea"/>
                <a:cs typeface="+mj-cs"/>
              </a:rPr>
              <a:t>Our Year Of Growth</a:t>
            </a:r>
          </a:p>
        </p:txBody>
      </p:sp>
      <p:pic>
        <p:nvPicPr>
          <p:cNvPr id="4" name="Content Placeholder 3" descr="Text&#10;&#10;Description automatically generated"/>
          <p:cNvPicPr>
            <a:picLocks noGrp="1"/>
          </p:cNvPicPr>
          <p:nvPr>
            <p:ph idx="1"/>
          </p:nvPr>
        </p:nvPicPr>
        <p:blipFill rotWithShape="1">
          <a:blip r:embed="rId2">
            <a:extLst>
              <a:ext uri="{28A0092B-C50C-407E-A947-70E740481C1C}">
                <a14:useLocalDpi xmlns:a14="http://schemas.microsoft.com/office/drawing/2010/main" val="0"/>
              </a:ext>
            </a:extLst>
          </a:blip>
          <a:srcRect r="2" b="5576"/>
          <a:stretch/>
        </p:blipFill>
        <p:spPr>
          <a:xfrm>
            <a:off x="3376821" y="1610143"/>
            <a:ext cx="5419311" cy="3637713"/>
          </a:xfrm>
          <a:prstGeom prst="rect">
            <a:avLst/>
          </a:prstGeom>
        </p:spPr>
      </p:pic>
      <p:pic>
        <p:nvPicPr>
          <p:cNvPr id="14" name="Picture 4">
            <a:extLst>
              <a:ext uri="{FF2B5EF4-FFF2-40B4-BE49-F238E27FC236}">
                <a16:creationId xmlns:a16="http://schemas.microsoft.com/office/drawing/2014/main" id="{AC334339-A30A-41F6-B9E7-746D395A695C}"/>
              </a:ext>
            </a:extLst>
          </p:cNvPr>
          <p:cNvPicPr>
            <a:picLocks noChangeAspect="1" noChangeArrowheads="1"/>
          </p:cNvPicPr>
          <p:nvPr/>
        </p:nvPicPr>
        <p:blipFill>
          <a:blip r:embed="rId3" cstate="print"/>
          <a:stretch>
            <a:fillRect/>
          </a:stretch>
        </p:blipFill>
        <p:spPr bwMode="auto">
          <a:xfrm>
            <a:off x="5419526" y="5396444"/>
            <a:ext cx="1180691" cy="1312967"/>
          </a:xfrm>
          <a:prstGeom prst="rect">
            <a:avLst/>
          </a:prstGeom>
          <a:noFill/>
        </p:spPr>
      </p:pic>
      <p:sp>
        <p:nvSpPr>
          <p:cNvPr id="19" name="TextBox 18">
            <a:extLst>
              <a:ext uri="{FF2B5EF4-FFF2-40B4-BE49-F238E27FC236}">
                <a16:creationId xmlns:a16="http://schemas.microsoft.com/office/drawing/2014/main" id="{98D8B171-0D6D-4607-9562-16CC8CD50ED3}"/>
              </a:ext>
            </a:extLst>
          </p:cNvPr>
          <p:cNvSpPr txBox="1"/>
          <p:nvPr/>
        </p:nvSpPr>
        <p:spPr>
          <a:xfrm>
            <a:off x="3371856" y="343407"/>
            <a:ext cx="5424276" cy="923330"/>
          </a:xfrm>
          <a:prstGeom prst="rect">
            <a:avLst/>
          </a:prstGeom>
          <a:noFill/>
        </p:spPr>
        <p:txBody>
          <a:bodyPr wrap="square">
            <a:spAutoFit/>
          </a:bodyPr>
          <a:lstStyle/>
          <a:p>
            <a:pPr algn="ctr"/>
            <a:r>
              <a:rPr lang="en-GB" dirty="0"/>
              <a:t>This year at Pope Paul we are focussing on our Year of Growth with the children alongside the support of their family and parish. </a:t>
            </a:r>
          </a:p>
        </p:txBody>
      </p:sp>
    </p:spTree>
    <p:extLst>
      <p:ext uri="{BB962C8B-B14F-4D97-AF65-F5344CB8AC3E}">
        <p14:creationId xmlns:p14="http://schemas.microsoft.com/office/powerpoint/2010/main" val="10177957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b="1" dirty="0"/>
          </a:p>
        </p:txBody>
      </p:sp>
      <p:sp>
        <p:nvSpPr>
          <p:cNvPr id="3" name="Content Placeholder 2"/>
          <p:cNvSpPr>
            <a:spLocks noGrp="1"/>
          </p:cNvSpPr>
          <p:nvPr>
            <p:ph idx="1"/>
          </p:nvPr>
        </p:nvSpPr>
        <p:spPr/>
        <p:txBody>
          <a:bodyPr>
            <a:normAutofit/>
          </a:bodyPr>
          <a:lstStyle/>
          <a:p>
            <a:pPr marL="0" indent="0">
              <a:buNone/>
            </a:pPr>
            <a:endParaRPr lang="en-GB" sz="1050" dirty="0"/>
          </a:p>
        </p:txBody>
      </p:sp>
      <p:pic>
        <p:nvPicPr>
          <p:cNvPr id="6" name="Picture 5"/>
          <p:cNvPicPr>
            <a:picLocks noChangeAspect="1"/>
          </p:cNvPicPr>
          <p:nvPr/>
        </p:nvPicPr>
        <p:blipFill>
          <a:blip r:embed="rId2"/>
          <a:stretch>
            <a:fillRect/>
          </a:stretch>
        </p:blipFill>
        <p:spPr>
          <a:xfrm>
            <a:off x="3501088" y="1992402"/>
            <a:ext cx="1990092" cy="1914526"/>
          </a:xfrm>
          <a:prstGeom prst="rect">
            <a:avLst/>
          </a:prstGeom>
        </p:spPr>
      </p:pic>
      <p:sp>
        <p:nvSpPr>
          <p:cNvPr id="9" name="Rectangle 8"/>
          <p:cNvSpPr/>
          <p:nvPr/>
        </p:nvSpPr>
        <p:spPr>
          <a:xfrm>
            <a:off x="1478579" y="-2241"/>
            <a:ext cx="5976664" cy="14022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chemeClr val="tx1"/>
              </a:solidFill>
            </a:endParaRPr>
          </a:p>
          <a:p>
            <a:pPr algn="ctr"/>
            <a:r>
              <a:rPr lang="en-GB" sz="3600" b="1" dirty="0">
                <a:solidFill>
                  <a:schemeClr val="tx1"/>
                </a:solidFill>
              </a:rPr>
              <a:t>Year Of Growth</a:t>
            </a:r>
          </a:p>
          <a:p>
            <a:pPr algn="ctr"/>
            <a:r>
              <a:rPr lang="en-GB" sz="3600" b="1" dirty="0">
                <a:solidFill>
                  <a:schemeClr val="tx1"/>
                </a:solidFill>
              </a:rPr>
              <a:t>2021-2022</a:t>
            </a:r>
          </a:p>
        </p:txBody>
      </p:sp>
      <p:cxnSp>
        <p:nvCxnSpPr>
          <p:cNvPr id="14" name="Straight Arrow Connector 13"/>
          <p:cNvCxnSpPr/>
          <p:nvPr/>
        </p:nvCxnSpPr>
        <p:spPr>
          <a:xfrm>
            <a:off x="4572000" y="3923770"/>
            <a:ext cx="15586" cy="941828"/>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cxnSp>
        <p:nvCxnSpPr>
          <p:cNvPr id="21" name="Straight Arrow Connector 20"/>
          <p:cNvCxnSpPr>
            <a:cxnSpLocks/>
          </p:cNvCxnSpPr>
          <p:nvPr/>
        </p:nvCxnSpPr>
        <p:spPr>
          <a:xfrm>
            <a:off x="5438138" y="2703975"/>
            <a:ext cx="1229949" cy="396749"/>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cxnSp>
        <p:nvCxnSpPr>
          <p:cNvPr id="23" name="Straight Arrow Connector 22"/>
          <p:cNvCxnSpPr/>
          <p:nvPr/>
        </p:nvCxnSpPr>
        <p:spPr>
          <a:xfrm flipH="1">
            <a:off x="2001724" y="2763474"/>
            <a:ext cx="1499364" cy="239045"/>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sp>
        <p:nvSpPr>
          <p:cNvPr id="29" name="Rectangle 28"/>
          <p:cNvSpPr/>
          <p:nvPr/>
        </p:nvSpPr>
        <p:spPr>
          <a:xfrm>
            <a:off x="6286741" y="3201926"/>
            <a:ext cx="1816250" cy="6858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a:t>Growing in Faith</a:t>
            </a:r>
            <a:endParaRPr lang="en-GB" dirty="0"/>
          </a:p>
        </p:txBody>
      </p:sp>
      <p:sp>
        <p:nvSpPr>
          <p:cNvPr id="30" name="Rectangle 29"/>
          <p:cNvSpPr/>
          <p:nvPr/>
        </p:nvSpPr>
        <p:spPr>
          <a:xfrm>
            <a:off x="675410" y="3169682"/>
            <a:ext cx="1901536" cy="6858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Growing in Wellness</a:t>
            </a:r>
          </a:p>
        </p:txBody>
      </p:sp>
      <p:sp>
        <p:nvSpPr>
          <p:cNvPr id="32" name="Rectangle 31"/>
          <p:cNvSpPr/>
          <p:nvPr/>
        </p:nvSpPr>
        <p:spPr>
          <a:xfrm>
            <a:off x="3449782" y="4865598"/>
            <a:ext cx="2357003" cy="64312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a:t>Growing in Knowledge and skills</a:t>
            </a:r>
            <a:endParaRPr lang="en-GB" dirty="0"/>
          </a:p>
        </p:txBody>
      </p:sp>
    </p:spTree>
    <p:extLst>
      <p:ext uri="{BB962C8B-B14F-4D97-AF65-F5344CB8AC3E}">
        <p14:creationId xmlns:p14="http://schemas.microsoft.com/office/powerpoint/2010/main" val="31129474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3"/>
          <p:cNvSpPr txBox="1">
            <a:spLocks noChangeArrowheads="1"/>
          </p:cNvSpPr>
          <p:nvPr/>
        </p:nvSpPr>
        <p:spPr bwMode="auto">
          <a:xfrm>
            <a:off x="0" y="404813"/>
            <a:ext cx="9144000" cy="3231654"/>
          </a:xfrm>
          <a:prstGeom prst="rect">
            <a:avLst/>
          </a:prstGeom>
          <a:noFill/>
          <a:ln w="9525">
            <a:noFill/>
            <a:miter lim="800000"/>
            <a:headEnd/>
            <a:tailEnd/>
          </a:ln>
        </p:spPr>
        <p:txBody>
          <a:bodyPr>
            <a:spAutoFit/>
          </a:bodyPr>
          <a:lstStyle/>
          <a:p>
            <a:pPr algn="ctr"/>
            <a:r>
              <a:rPr lang="en-GB" sz="6000" dirty="0">
                <a:latin typeface="Calibri" pitchFamily="34" charset="0"/>
              </a:rPr>
              <a:t>Welcome to Year 1</a:t>
            </a:r>
          </a:p>
          <a:p>
            <a:pPr algn="ctr"/>
            <a:endParaRPr lang="en-GB" sz="3600" dirty="0">
              <a:solidFill>
                <a:srgbClr val="0000CC"/>
              </a:solidFill>
              <a:latin typeface="Calibri" pitchFamily="34" charset="0"/>
            </a:endParaRPr>
          </a:p>
          <a:p>
            <a:pPr algn="ctr"/>
            <a:r>
              <a:rPr lang="en-GB" sz="3600" dirty="0">
                <a:solidFill>
                  <a:srgbClr val="0000CC"/>
                </a:solidFill>
                <a:latin typeface="Calibri" pitchFamily="34" charset="0"/>
              </a:rPr>
              <a:t>Class </a:t>
            </a:r>
            <a:r>
              <a:rPr lang="en-GB" sz="3600" dirty="0" smtClean="0">
                <a:solidFill>
                  <a:srgbClr val="0000CC"/>
                </a:solidFill>
                <a:latin typeface="Calibri" pitchFamily="34" charset="0"/>
              </a:rPr>
              <a:t>Teacher</a:t>
            </a:r>
          </a:p>
          <a:p>
            <a:pPr algn="ctr"/>
            <a:r>
              <a:rPr lang="en-GB" sz="3600" dirty="0" smtClean="0">
                <a:solidFill>
                  <a:srgbClr val="0000CC"/>
                </a:solidFill>
                <a:latin typeface="Calibri" pitchFamily="34" charset="0"/>
              </a:rPr>
              <a:t>Miss Lambie</a:t>
            </a:r>
            <a:endParaRPr lang="en-GB" sz="3600" dirty="0">
              <a:solidFill>
                <a:srgbClr val="0000CC"/>
              </a:solidFill>
              <a:latin typeface="Calibri" pitchFamily="34" charset="0"/>
            </a:endParaRPr>
          </a:p>
          <a:p>
            <a:pPr algn="ctr"/>
            <a:endParaRPr lang="en-GB" dirty="0">
              <a:latin typeface="Calibri" pitchFamily="34" charset="0"/>
            </a:endParaRPr>
          </a:p>
          <a:p>
            <a:pPr algn="ctr"/>
            <a:endParaRPr lang="en-GB" dirty="0">
              <a:latin typeface="Calibri" pitchFamily="34" charset="0"/>
            </a:endParaRPr>
          </a:p>
        </p:txBody>
      </p:sp>
      <p:sp>
        <p:nvSpPr>
          <p:cNvPr id="6" name="TextBox 5"/>
          <p:cNvSpPr txBox="1"/>
          <p:nvPr/>
        </p:nvSpPr>
        <p:spPr>
          <a:xfrm>
            <a:off x="611188" y="2205038"/>
            <a:ext cx="7964487" cy="5478423"/>
          </a:xfrm>
          <a:prstGeom prst="rect">
            <a:avLst/>
          </a:prstGeom>
          <a:noFill/>
        </p:spPr>
        <p:txBody>
          <a:bodyPr>
            <a:spAutoFit/>
          </a:bodyPr>
          <a:lstStyle/>
          <a:p>
            <a:pPr algn="ctr" fontAlgn="auto">
              <a:spcBef>
                <a:spcPts val="0"/>
              </a:spcBef>
              <a:spcAft>
                <a:spcPts val="0"/>
              </a:spcAft>
              <a:defRPr/>
            </a:pPr>
            <a:endParaRPr lang="en-GB" sz="2800" dirty="0">
              <a:latin typeface="+mn-lt"/>
              <a:cs typeface="+mn-cs"/>
            </a:endParaRPr>
          </a:p>
          <a:p>
            <a:pPr algn="ctr" fontAlgn="auto">
              <a:spcBef>
                <a:spcPts val="0"/>
              </a:spcBef>
              <a:spcAft>
                <a:spcPts val="0"/>
              </a:spcAft>
              <a:defRPr/>
            </a:pPr>
            <a:endParaRPr lang="en-GB" sz="2800" dirty="0">
              <a:latin typeface="+mn-lt"/>
              <a:cs typeface="+mn-cs"/>
            </a:endParaRPr>
          </a:p>
          <a:p>
            <a:pPr algn="ctr" fontAlgn="auto">
              <a:spcBef>
                <a:spcPts val="0"/>
              </a:spcBef>
              <a:spcAft>
                <a:spcPts val="0"/>
              </a:spcAft>
              <a:defRPr/>
            </a:pPr>
            <a:r>
              <a:rPr lang="en-GB" sz="2800" dirty="0">
                <a:latin typeface="+mn-lt"/>
                <a:cs typeface="+mn-cs"/>
              </a:rPr>
              <a:t>Working in Year 1 will be:</a:t>
            </a:r>
          </a:p>
          <a:p>
            <a:pPr algn="ctr" fontAlgn="auto">
              <a:spcBef>
                <a:spcPts val="0"/>
              </a:spcBef>
              <a:spcAft>
                <a:spcPts val="0"/>
              </a:spcAft>
              <a:defRPr/>
            </a:pPr>
            <a:endParaRPr lang="en-GB" sz="2800" dirty="0">
              <a:latin typeface="+mn-lt"/>
              <a:cs typeface="+mn-cs"/>
            </a:endParaRPr>
          </a:p>
          <a:p>
            <a:pPr algn="ctr" fontAlgn="auto">
              <a:spcBef>
                <a:spcPts val="0"/>
              </a:spcBef>
              <a:spcAft>
                <a:spcPts val="0"/>
              </a:spcAft>
              <a:defRPr/>
            </a:pPr>
            <a:r>
              <a:rPr lang="en-GB" sz="2800" dirty="0" smtClean="0">
                <a:solidFill>
                  <a:srgbClr val="0000CC"/>
                </a:solidFill>
                <a:latin typeface="+mn-lt"/>
                <a:cs typeface="+mn-cs"/>
              </a:rPr>
              <a:t>Mrs </a:t>
            </a:r>
            <a:r>
              <a:rPr lang="en-GB" sz="2800" dirty="0" err="1" smtClean="0">
                <a:solidFill>
                  <a:srgbClr val="0000CC"/>
                </a:solidFill>
                <a:latin typeface="+mn-lt"/>
                <a:cs typeface="+mn-cs"/>
              </a:rPr>
              <a:t>Shea</a:t>
            </a:r>
            <a:r>
              <a:rPr lang="en-GB" sz="2800" dirty="0" smtClean="0">
                <a:solidFill>
                  <a:srgbClr val="0000CC"/>
                </a:solidFill>
                <a:latin typeface="+mn-lt"/>
                <a:cs typeface="+mn-cs"/>
              </a:rPr>
              <a:t> </a:t>
            </a:r>
          </a:p>
          <a:p>
            <a:pPr algn="ctr" fontAlgn="auto">
              <a:spcBef>
                <a:spcPts val="0"/>
              </a:spcBef>
              <a:spcAft>
                <a:spcPts val="0"/>
              </a:spcAft>
              <a:defRPr/>
            </a:pPr>
            <a:r>
              <a:rPr lang="en-GB" sz="2000" dirty="0">
                <a:solidFill>
                  <a:srgbClr val="0000CC"/>
                </a:solidFill>
                <a:latin typeface="+mn-lt"/>
                <a:cs typeface="+mn-cs"/>
              </a:rPr>
              <a:t>M</a:t>
            </a:r>
            <a:r>
              <a:rPr lang="en-GB" sz="2000" dirty="0" smtClean="0">
                <a:solidFill>
                  <a:srgbClr val="0000CC"/>
                </a:solidFill>
                <a:latin typeface="+mn-lt"/>
                <a:cs typeface="+mn-cs"/>
              </a:rPr>
              <a:t>orning support</a:t>
            </a:r>
          </a:p>
          <a:p>
            <a:pPr algn="ctr" fontAlgn="auto">
              <a:spcBef>
                <a:spcPts val="0"/>
              </a:spcBef>
              <a:spcAft>
                <a:spcPts val="0"/>
              </a:spcAft>
              <a:defRPr/>
            </a:pPr>
            <a:r>
              <a:rPr lang="en-GB" sz="2800" dirty="0" smtClean="0">
                <a:solidFill>
                  <a:srgbClr val="0000CC"/>
                </a:solidFill>
                <a:latin typeface="+mn-lt"/>
                <a:cs typeface="+mn-cs"/>
              </a:rPr>
              <a:t>Ms Hilton, Mrs Lopez and Mrs Steff</a:t>
            </a:r>
            <a:endParaRPr lang="en-GB" sz="2800" dirty="0" smtClean="0">
              <a:solidFill>
                <a:srgbClr val="0000CC"/>
              </a:solidFill>
              <a:latin typeface="+mn-lt"/>
              <a:cs typeface="+mn-cs"/>
            </a:endParaRPr>
          </a:p>
          <a:p>
            <a:pPr algn="ctr" fontAlgn="auto">
              <a:spcBef>
                <a:spcPts val="0"/>
              </a:spcBef>
              <a:spcAft>
                <a:spcPts val="0"/>
              </a:spcAft>
              <a:defRPr/>
            </a:pPr>
            <a:r>
              <a:rPr lang="en-GB" sz="2000" dirty="0" smtClean="0">
                <a:solidFill>
                  <a:srgbClr val="0000CC"/>
                </a:solidFill>
                <a:latin typeface="+mn-lt"/>
                <a:cs typeface="+mn-cs"/>
              </a:rPr>
              <a:t>Wednesday PPA cover</a:t>
            </a:r>
            <a:endParaRPr lang="en-GB" sz="2000" dirty="0">
              <a:solidFill>
                <a:srgbClr val="0000CC"/>
              </a:solidFill>
              <a:latin typeface="+mn-lt"/>
              <a:cs typeface="+mn-cs"/>
            </a:endParaRPr>
          </a:p>
          <a:p>
            <a:pPr algn="ctr" fontAlgn="auto">
              <a:spcBef>
                <a:spcPts val="0"/>
              </a:spcBef>
              <a:spcAft>
                <a:spcPts val="0"/>
              </a:spcAft>
              <a:defRPr/>
            </a:pPr>
            <a:endParaRPr lang="en-GB" sz="2800" dirty="0">
              <a:latin typeface="+mn-lt"/>
              <a:cs typeface="+mn-cs"/>
            </a:endParaRPr>
          </a:p>
          <a:p>
            <a:pPr algn="ctr" fontAlgn="auto">
              <a:spcBef>
                <a:spcPts val="0"/>
              </a:spcBef>
              <a:spcAft>
                <a:spcPts val="0"/>
              </a:spcAft>
              <a:defRPr/>
            </a:pPr>
            <a:endParaRPr lang="en-GB" sz="2800" dirty="0">
              <a:latin typeface="+mn-lt"/>
              <a:cs typeface="+mn-cs"/>
            </a:endParaRPr>
          </a:p>
          <a:p>
            <a:pPr marL="571500" indent="-571500" algn="ctr" fontAlgn="auto">
              <a:spcBef>
                <a:spcPts val="0"/>
              </a:spcBef>
              <a:spcAft>
                <a:spcPts val="0"/>
              </a:spcAft>
              <a:buFont typeface="Arial" panose="020B0604020202020204" pitchFamily="34" charset="0"/>
              <a:buChar char="•"/>
              <a:defRPr/>
            </a:pPr>
            <a:endParaRPr lang="en-GB" sz="5400" dirty="0">
              <a:latin typeface="+mn-lt"/>
              <a:cs typeface="+mn-cs"/>
            </a:endParaRPr>
          </a:p>
          <a:p>
            <a:pPr algn="ctr" fontAlgn="auto">
              <a:spcBef>
                <a:spcPts val="0"/>
              </a:spcBef>
              <a:spcAft>
                <a:spcPts val="0"/>
              </a:spcAft>
              <a:defRPr/>
            </a:pPr>
            <a:endParaRPr lang="en-GB" sz="3200" dirty="0">
              <a:latin typeface="+mn-lt"/>
              <a:cs typeface="+mn-cs"/>
            </a:endParaRPr>
          </a:p>
        </p:txBody>
      </p:sp>
      <p:pic>
        <p:nvPicPr>
          <p:cNvPr id="3076" name="Picture 4"/>
          <p:cNvPicPr>
            <a:picLocks noChangeAspect="1" noChangeArrowheads="1"/>
          </p:cNvPicPr>
          <p:nvPr/>
        </p:nvPicPr>
        <p:blipFill>
          <a:blip r:embed="rId3" cstate="print"/>
          <a:srcRect/>
          <a:stretch>
            <a:fillRect/>
          </a:stretch>
        </p:blipFill>
        <p:spPr bwMode="auto">
          <a:xfrm>
            <a:off x="4140200" y="5805488"/>
            <a:ext cx="850900" cy="833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ross section of young plant and roots">
            <a:extLst>
              <a:ext uri="{FF2B5EF4-FFF2-40B4-BE49-F238E27FC236}">
                <a16:creationId xmlns:a16="http://schemas.microsoft.com/office/drawing/2014/main" id="{46A7181A-3292-4AEB-9889-FA8E8D1DF094}"/>
              </a:ext>
            </a:extLst>
          </p:cNvPr>
          <p:cNvPicPr>
            <a:picLocks noChangeAspect="1"/>
          </p:cNvPicPr>
          <p:nvPr/>
        </p:nvPicPr>
        <p:blipFill rotWithShape="1">
          <a:blip r:embed="rId2">
            <a:alphaModFix amt="35000"/>
          </a:blip>
          <a:srcRect t="5995" b="15334"/>
          <a:stretch/>
        </p:blipFill>
        <p:spPr>
          <a:xfrm>
            <a:off x="15" y="857251"/>
            <a:ext cx="9143985" cy="5143499"/>
          </a:xfrm>
          <a:prstGeom prst="rect">
            <a:avLst/>
          </a:prstGeom>
        </p:spPr>
      </p:pic>
      <p:sp>
        <p:nvSpPr>
          <p:cNvPr id="2" name="Title 1"/>
          <p:cNvSpPr>
            <a:spLocks noGrp="1"/>
          </p:cNvSpPr>
          <p:nvPr>
            <p:ph type="title"/>
          </p:nvPr>
        </p:nvSpPr>
        <p:spPr>
          <a:xfrm>
            <a:off x="395536" y="837132"/>
            <a:ext cx="3241671" cy="3544707"/>
          </a:xfrm>
        </p:spPr>
        <p:txBody>
          <a:bodyPr vert="horz" wrap="square" lIns="68580" tIns="34290" rIns="68580" bIns="34290" numCol="1" rtlCol="0" anchor="ctr" anchorCtr="0" compatLnSpc="1">
            <a:prstTxWarp prst="textNoShape">
              <a:avLst/>
            </a:prstTxWarp>
            <a:normAutofit/>
          </a:bodyPr>
          <a:lstStyle/>
          <a:p>
            <a:pPr algn="l"/>
            <a:r>
              <a:rPr lang="en-US" sz="4000" dirty="0">
                <a:solidFill>
                  <a:srgbClr val="FFFFFF"/>
                </a:solidFill>
              </a:rPr>
              <a:t>Growing In Faith</a:t>
            </a:r>
          </a:p>
        </p:txBody>
      </p:sp>
      <p:sp>
        <p:nvSpPr>
          <p:cNvPr id="6" name="Wave 5"/>
          <p:cNvSpPr/>
          <p:nvPr/>
        </p:nvSpPr>
        <p:spPr>
          <a:xfrm>
            <a:off x="2123729" y="3068960"/>
            <a:ext cx="6408711" cy="2232248"/>
          </a:xfrm>
          <a:prstGeom prst="wave">
            <a:avLst>
              <a:gd name="adj1" fmla="val 12500"/>
              <a:gd name="adj2" fmla="val -705"/>
            </a:avLst>
          </a:prstGeom>
        </p:spPr>
        <p:style>
          <a:lnRef idx="2">
            <a:schemeClr val="accent6">
              <a:shade val="50000"/>
            </a:schemeClr>
          </a:lnRef>
          <a:fillRef idx="1">
            <a:schemeClr val="accent6"/>
          </a:fillRef>
          <a:effectRef idx="0">
            <a:schemeClr val="accent6"/>
          </a:effectRef>
          <a:fontRef idx="minor">
            <a:schemeClr val="lt1"/>
          </a:fontRef>
        </p:style>
        <p:txBody>
          <a:bodyPr vert="horz" lIns="68580" tIns="34290" rIns="68580" bIns="34290" rtlCol="0" anchor="ctr">
            <a:noAutofit/>
          </a:bodyPr>
          <a:lstStyle/>
          <a:p>
            <a:pPr algn="ctr">
              <a:lnSpc>
                <a:spcPct val="90000"/>
              </a:lnSpc>
              <a:spcAft>
                <a:spcPts val="450"/>
              </a:spcAft>
            </a:pPr>
            <a:r>
              <a:rPr lang="en-US" b="1" dirty="0">
                <a:solidFill>
                  <a:srgbClr val="FFFFFF"/>
                </a:solidFill>
              </a:rPr>
              <a:t>We pray during our Year of Growth that we will grow and become strong in spirit, filled with wisdom, and that the grace of God will be upon us.  </a:t>
            </a:r>
          </a:p>
          <a:p>
            <a:pPr algn="ctr">
              <a:lnSpc>
                <a:spcPct val="90000"/>
              </a:lnSpc>
              <a:spcAft>
                <a:spcPts val="450"/>
              </a:spcAft>
            </a:pPr>
            <a:r>
              <a:rPr lang="en-US" b="1" dirty="0">
                <a:solidFill>
                  <a:srgbClr val="FFFFFF"/>
                </a:solidFill>
              </a:rPr>
              <a:t>Amen</a:t>
            </a:r>
          </a:p>
        </p:txBody>
      </p:sp>
    </p:spTree>
    <p:extLst>
      <p:ext uri="{BB962C8B-B14F-4D97-AF65-F5344CB8AC3E}">
        <p14:creationId xmlns:p14="http://schemas.microsoft.com/office/powerpoint/2010/main" val="35006123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71B2258F-86CA-4D4D-8270-BC05FCDEBF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510C2A3-6A40-4EA9-884A-82BADFB08C26}"/>
              </a:ext>
            </a:extLst>
          </p:cNvPr>
          <p:cNvPicPr>
            <a:picLocks noChangeAspect="1"/>
          </p:cNvPicPr>
          <p:nvPr/>
        </p:nvPicPr>
        <p:blipFill rotWithShape="1">
          <a:blip r:embed="rId2">
            <a:alphaModFix amt="50000"/>
          </a:blip>
          <a:srcRect t="4762"/>
          <a:stretch/>
        </p:blipFill>
        <p:spPr>
          <a:xfrm>
            <a:off x="20" y="1"/>
            <a:ext cx="9143980" cy="6857999"/>
          </a:xfrm>
          <a:prstGeom prst="rect">
            <a:avLst/>
          </a:prstGeom>
        </p:spPr>
      </p:pic>
      <p:sp>
        <p:nvSpPr>
          <p:cNvPr id="8194" name="Title 1"/>
          <p:cNvSpPr>
            <a:spLocks noGrp="1"/>
          </p:cNvSpPr>
          <p:nvPr>
            <p:ph type="title"/>
          </p:nvPr>
        </p:nvSpPr>
        <p:spPr>
          <a:xfrm>
            <a:off x="1143000" y="1122362"/>
            <a:ext cx="6858000" cy="2900518"/>
          </a:xfrm>
        </p:spPr>
        <p:txBody>
          <a:bodyPr vert="horz" lIns="91440" tIns="45720" rIns="91440" bIns="45720" rtlCol="0" anchor="b">
            <a:normAutofit/>
          </a:bodyPr>
          <a:lstStyle/>
          <a:p>
            <a:pPr eaLnBrk="1" hangingPunct="1">
              <a:lnSpc>
                <a:spcPct val="90000"/>
              </a:lnSpc>
            </a:pPr>
            <a:r>
              <a:rPr lang="en-US" altLang="en-US" sz="3300" u="sng">
                <a:solidFill>
                  <a:srgbClr val="FFFFFF"/>
                </a:solidFill>
              </a:rPr>
              <a:t>Dates for your diary</a:t>
            </a:r>
            <a:br>
              <a:rPr lang="en-US" altLang="en-US" sz="3300" u="sng">
                <a:solidFill>
                  <a:srgbClr val="FFFFFF"/>
                </a:solidFill>
              </a:rPr>
            </a:br>
            <a:r>
              <a:rPr lang="en-US" altLang="en-US" sz="3300">
                <a:solidFill>
                  <a:srgbClr val="FFFFFF"/>
                </a:solidFill>
              </a:rPr>
              <a:t>All dates can be found on the school website and each week at the end of the School’s Weekly Newsletter. </a:t>
            </a:r>
            <a:br>
              <a:rPr lang="en-US" altLang="en-US" sz="3300">
                <a:solidFill>
                  <a:srgbClr val="FFFFFF"/>
                </a:solidFill>
              </a:rPr>
            </a:br>
            <a:endParaRPr lang="en-US" altLang="en-US" sz="3300">
              <a:solidFill>
                <a:srgbClr val="FFFFFF"/>
              </a:solidFill>
            </a:endParaRPr>
          </a:p>
        </p:txBody>
      </p:sp>
      <p:pic>
        <p:nvPicPr>
          <p:cNvPr id="8195" name="Picture 4"/>
          <p:cNvPicPr>
            <a:picLocks noChangeAspect="1" noChangeArrowheads="1"/>
          </p:cNvPicPr>
          <p:nvPr/>
        </p:nvPicPr>
        <p:blipFill>
          <a:blip r:embed="rId3" cstate="print"/>
          <a:srcRect/>
          <a:stretch>
            <a:fillRect/>
          </a:stretch>
        </p:blipFill>
        <p:spPr bwMode="auto">
          <a:xfrm>
            <a:off x="8028384" y="286985"/>
            <a:ext cx="850900" cy="833437"/>
          </a:xfrm>
          <a:prstGeom prst="rect">
            <a:avLst/>
          </a:prstGeom>
          <a:noFill/>
          <a:ln w="9525">
            <a:noFill/>
            <a:miter lim="800000"/>
            <a:headEnd/>
            <a:tailEnd/>
          </a:ln>
        </p:spPr>
      </p:pic>
      <p:sp>
        <p:nvSpPr>
          <p:cNvPr id="2" name="TextBox 1"/>
          <p:cNvSpPr txBox="1"/>
          <p:nvPr/>
        </p:nvSpPr>
        <p:spPr>
          <a:xfrm>
            <a:off x="1691680" y="4022880"/>
            <a:ext cx="6120680" cy="2677656"/>
          </a:xfrm>
          <a:prstGeom prst="rect">
            <a:avLst/>
          </a:prstGeom>
          <a:noFill/>
        </p:spPr>
        <p:txBody>
          <a:bodyPr wrap="square" rtlCol="0">
            <a:spAutoFit/>
          </a:bodyPr>
          <a:lstStyle/>
          <a:p>
            <a:r>
              <a:rPr lang="en-GB" sz="2800" dirty="0" smtClean="0"/>
              <a:t>KS1 Nativity- </a:t>
            </a:r>
          </a:p>
          <a:p>
            <a:r>
              <a:rPr lang="en-GB" sz="2800" dirty="0" smtClean="0"/>
              <a:t>Monday 13</a:t>
            </a:r>
            <a:r>
              <a:rPr lang="en-GB" sz="2800" baseline="30000" dirty="0" smtClean="0"/>
              <a:t>th</a:t>
            </a:r>
            <a:r>
              <a:rPr lang="en-GB" sz="2800" dirty="0" smtClean="0"/>
              <a:t> Dress rehearsal and Tuesday 14</a:t>
            </a:r>
            <a:r>
              <a:rPr lang="en-GB" sz="2800" baseline="30000" dirty="0" smtClean="0"/>
              <a:t>th</a:t>
            </a:r>
            <a:r>
              <a:rPr lang="en-GB" sz="2800" dirty="0" smtClean="0"/>
              <a:t> </a:t>
            </a:r>
            <a:r>
              <a:rPr lang="en-GB" sz="2800" dirty="0" smtClean="0"/>
              <a:t>December recorded</a:t>
            </a:r>
            <a:endParaRPr lang="en-GB" sz="2800" dirty="0" smtClean="0"/>
          </a:p>
          <a:p>
            <a:endParaRPr lang="en-GB" sz="2800" dirty="0"/>
          </a:p>
          <a:p>
            <a:r>
              <a:rPr lang="en-GB" sz="2800" dirty="0" smtClean="0"/>
              <a:t>Year 1 </a:t>
            </a:r>
            <a:r>
              <a:rPr lang="en-GB" sz="2800" dirty="0" smtClean="0"/>
              <a:t>Assembly on Candlemas-</a:t>
            </a:r>
            <a:endParaRPr lang="en-GB" sz="2800" dirty="0" smtClean="0"/>
          </a:p>
          <a:p>
            <a:r>
              <a:rPr lang="en-GB" sz="2800" dirty="0" smtClean="0"/>
              <a:t>Friday 4</a:t>
            </a:r>
            <a:r>
              <a:rPr lang="en-GB" sz="2800" baseline="30000" dirty="0" smtClean="0"/>
              <a:t>th</a:t>
            </a:r>
            <a:r>
              <a:rPr lang="en-GB" sz="2800" dirty="0" smtClean="0"/>
              <a:t> February </a:t>
            </a:r>
            <a:endParaRPr lang="en-GB" sz="2800" dirty="0"/>
          </a:p>
        </p:txBody>
      </p:sp>
    </p:spTree>
  </p:cSld>
  <p:clrMapOvr>
    <a:overrideClrMapping bg1="dk1" tx1="lt1" bg2="dk2" tx2="lt2" accent1="accent1" accent2="accent2" accent3="accent3" accent4="accent4" accent5="accent5" accent6="accent6" hlink="hlink" folHlink="folHlink"/>
  </p:clrMapOvr>
  <p:transition spd="slow" advClick="0" advTm="3000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0" name="Rectangle 71">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66" name="Title 1"/>
          <p:cNvSpPr>
            <a:spLocks noGrp="1"/>
          </p:cNvSpPr>
          <p:nvPr>
            <p:ph type="title"/>
          </p:nvPr>
        </p:nvSpPr>
        <p:spPr>
          <a:xfrm>
            <a:off x="482600" y="321734"/>
            <a:ext cx="8178799" cy="1135737"/>
          </a:xfrm>
        </p:spPr>
        <p:txBody>
          <a:bodyPr>
            <a:normAutofit/>
          </a:bodyPr>
          <a:lstStyle/>
          <a:p>
            <a:pPr eaLnBrk="1" hangingPunct="1"/>
            <a:r>
              <a:rPr lang="en-GB" sz="3100"/>
              <a:t>Parent Communication</a:t>
            </a:r>
          </a:p>
        </p:txBody>
      </p:sp>
      <p:sp>
        <p:nvSpPr>
          <p:cNvPr id="11271" name="Rectangle 73">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08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2" name="Isosceles Triangle 75">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00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3" name="Isosceles Triangle 77">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851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4" name="Rectangle 79">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60240"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275" name="Content Placeholder 2">
            <a:extLst>
              <a:ext uri="{FF2B5EF4-FFF2-40B4-BE49-F238E27FC236}">
                <a16:creationId xmlns:a16="http://schemas.microsoft.com/office/drawing/2014/main" id="{ECEF06BF-ABAA-476C-88E3-CCD0D42B94CC}"/>
              </a:ext>
            </a:extLst>
          </p:cNvPr>
          <p:cNvGraphicFramePr>
            <a:graphicFrameLocks noGrp="1"/>
          </p:cNvGraphicFramePr>
          <p:nvPr>
            <p:ph idx="1"/>
            <p:extLst>
              <p:ext uri="{D42A27DB-BD31-4B8C-83A1-F6EECF244321}">
                <p14:modId xmlns:p14="http://schemas.microsoft.com/office/powerpoint/2010/main" val="2856105213"/>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49CD2D09-B1BB-4DF5-9E1C-3D21B21EDE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40323" y="0"/>
            <a:ext cx="4703677"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83355637-BA71-4F63-94C9-E77BF81BDFC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9144000" cy="6858000"/>
          </a:xfrm>
          <a:prstGeom prst="rect">
            <a:avLst/>
          </a:prstGeom>
        </p:spPr>
      </p:pic>
      <p:sp>
        <p:nvSpPr>
          <p:cNvPr id="2" name="Title 1"/>
          <p:cNvSpPr>
            <a:spLocks noGrp="1"/>
          </p:cNvSpPr>
          <p:nvPr>
            <p:ph type="title"/>
          </p:nvPr>
        </p:nvSpPr>
        <p:spPr>
          <a:xfrm>
            <a:off x="603748" y="798445"/>
            <a:ext cx="3602727" cy="1311664"/>
          </a:xfrm>
        </p:spPr>
        <p:txBody>
          <a:bodyPr>
            <a:normAutofit/>
          </a:bodyPr>
          <a:lstStyle/>
          <a:p>
            <a:r>
              <a:rPr lang="en-GB">
                <a:solidFill>
                  <a:srgbClr val="000000"/>
                </a:solidFill>
              </a:rPr>
              <a:t>Mobile Phones</a:t>
            </a:r>
          </a:p>
        </p:txBody>
      </p:sp>
      <p:sp>
        <p:nvSpPr>
          <p:cNvPr id="3" name="Content Placeholder 2"/>
          <p:cNvSpPr>
            <a:spLocks noGrp="1"/>
          </p:cNvSpPr>
          <p:nvPr>
            <p:ph idx="1"/>
          </p:nvPr>
        </p:nvSpPr>
        <p:spPr>
          <a:xfrm>
            <a:off x="251520" y="2272142"/>
            <a:ext cx="4464495" cy="4469226"/>
          </a:xfrm>
        </p:spPr>
        <p:txBody>
          <a:bodyPr anchor="ctr">
            <a:normAutofit/>
          </a:bodyPr>
          <a:lstStyle/>
          <a:p>
            <a:pPr>
              <a:lnSpc>
                <a:spcPct val="90000"/>
              </a:lnSpc>
              <a:buNone/>
            </a:pPr>
            <a:r>
              <a:rPr lang="en-GB" sz="1800" dirty="0">
                <a:solidFill>
                  <a:srgbClr val="000000"/>
                </a:solidFill>
              </a:rPr>
              <a:t>When </a:t>
            </a:r>
            <a:r>
              <a:rPr lang="en-GB" sz="1800" b="1" dirty="0">
                <a:solidFill>
                  <a:srgbClr val="000000"/>
                </a:solidFill>
              </a:rPr>
              <a:t>you</a:t>
            </a:r>
            <a:r>
              <a:rPr lang="en-GB" sz="1800" dirty="0">
                <a:solidFill>
                  <a:srgbClr val="000000"/>
                </a:solidFill>
              </a:rPr>
              <a:t> are bringing or collecting your</a:t>
            </a:r>
          </a:p>
          <a:p>
            <a:pPr>
              <a:lnSpc>
                <a:spcPct val="90000"/>
              </a:lnSpc>
              <a:buNone/>
            </a:pPr>
            <a:r>
              <a:rPr lang="en-GB" sz="1800" dirty="0">
                <a:solidFill>
                  <a:srgbClr val="000000"/>
                </a:solidFill>
              </a:rPr>
              <a:t>child(ren) to/from school, please ensure</a:t>
            </a:r>
          </a:p>
          <a:p>
            <a:pPr>
              <a:lnSpc>
                <a:spcPct val="90000"/>
              </a:lnSpc>
              <a:buNone/>
            </a:pPr>
            <a:r>
              <a:rPr lang="en-GB" sz="1800" dirty="0">
                <a:solidFill>
                  <a:srgbClr val="000000"/>
                </a:solidFill>
              </a:rPr>
              <a:t>That your mobile phone is turned off.  It is</a:t>
            </a:r>
          </a:p>
          <a:p>
            <a:pPr>
              <a:lnSpc>
                <a:spcPct val="90000"/>
              </a:lnSpc>
              <a:buNone/>
            </a:pPr>
            <a:r>
              <a:rPr lang="en-GB" sz="1800" dirty="0">
                <a:solidFill>
                  <a:srgbClr val="000000"/>
                </a:solidFill>
              </a:rPr>
              <a:t>an important time to talk and share with</a:t>
            </a:r>
          </a:p>
          <a:p>
            <a:pPr>
              <a:lnSpc>
                <a:spcPct val="90000"/>
              </a:lnSpc>
              <a:buNone/>
            </a:pPr>
            <a:r>
              <a:rPr lang="en-GB" sz="1800" dirty="0">
                <a:solidFill>
                  <a:srgbClr val="000000"/>
                </a:solidFill>
              </a:rPr>
              <a:t>your child. </a:t>
            </a:r>
          </a:p>
          <a:p>
            <a:pPr>
              <a:lnSpc>
                <a:spcPct val="90000"/>
              </a:lnSpc>
              <a:buNone/>
            </a:pPr>
            <a:r>
              <a:rPr lang="en-GB" sz="1800" dirty="0">
                <a:solidFill>
                  <a:srgbClr val="000000"/>
                </a:solidFill>
              </a:rPr>
              <a:t>‘</a:t>
            </a:r>
            <a:r>
              <a:rPr lang="en-GB" sz="1800" b="1" i="1" dirty="0">
                <a:solidFill>
                  <a:srgbClr val="000000"/>
                </a:solidFill>
              </a:rPr>
              <a:t>Greet your child with a smile not a mobile’.</a:t>
            </a:r>
          </a:p>
          <a:p>
            <a:pPr>
              <a:lnSpc>
                <a:spcPct val="90000"/>
              </a:lnSpc>
              <a:buNone/>
            </a:pPr>
            <a:endParaRPr lang="en-GB" sz="1800" dirty="0">
              <a:solidFill>
                <a:srgbClr val="000000"/>
              </a:solidFill>
            </a:endParaRPr>
          </a:p>
          <a:p>
            <a:pPr>
              <a:lnSpc>
                <a:spcPct val="90000"/>
              </a:lnSpc>
              <a:buNone/>
            </a:pPr>
            <a:endParaRPr lang="en-GB" sz="1800" dirty="0">
              <a:solidFill>
                <a:srgbClr val="000000"/>
              </a:solidFill>
            </a:endParaRPr>
          </a:p>
        </p:txBody>
      </p:sp>
      <p:sp>
        <p:nvSpPr>
          <p:cNvPr id="30" name="Freeform 49">
            <a:extLst>
              <a:ext uri="{FF2B5EF4-FFF2-40B4-BE49-F238E27FC236}">
                <a16:creationId xmlns:a16="http://schemas.microsoft.com/office/drawing/2014/main" id="{967C29FE-FD32-4AFB-AD20-DBDF5864B2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035436" y="590635"/>
            <a:ext cx="4108564"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7A7A3235-FA8A-467D-B53B-DCB10C017A03}"/>
              </a:ext>
            </a:extLst>
          </p:cNvPr>
          <p:cNvPicPr>
            <a:picLocks noChangeAspect="1"/>
          </p:cNvPicPr>
          <p:nvPr/>
        </p:nvPicPr>
        <p:blipFill rotWithShape="1">
          <a:blip r:embed="rId3"/>
          <a:srcRect l="21629" r="17431" b="-2"/>
          <a:stretch/>
        </p:blipFill>
        <p:spPr>
          <a:xfrm>
            <a:off x="5169988" y="770037"/>
            <a:ext cx="3974012"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9432" y="1628800"/>
            <a:ext cx="3672408" cy="1470025"/>
          </a:xfrm>
        </p:spPr>
        <p:txBody>
          <a:bodyPr/>
          <a:lstStyle/>
          <a:p>
            <a:pPr algn="l"/>
            <a:r>
              <a:rPr lang="en-GB" sz="3200" b="1" dirty="0">
                <a:solidFill>
                  <a:schemeClr val="tx1">
                    <a:tint val="75000"/>
                  </a:schemeClr>
                </a:solidFill>
                <a:latin typeface="+mn-lt"/>
                <a:ea typeface="+mn-ea"/>
                <a:cs typeface="+mn-cs"/>
              </a:rPr>
              <a:t/>
            </a:r>
            <a:br>
              <a:rPr lang="en-GB" sz="3200" b="1" dirty="0">
                <a:solidFill>
                  <a:schemeClr val="tx1">
                    <a:tint val="75000"/>
                  </a:schemeClr>
                </a:solidFill>
                <a:latin typeface="+mn-lt"/>
                <a:ea typeface="+mn-ea"/>
                <a:cs typeface="+mn-cs"/>
              </a:rPr>
            </a:br>
            <a:r>
              <a:rPr lang="en-GB" sz="3200" b="1" dirty="0">
                <a:solidFill>
                  <a:schemeClr val="tx1">
                    <a:tint val="75000"/>
                  </a:schemeClr>
                </a:solidFill>
                <a:latin typeface="+mn-lt"/>
                <a:ea typeface="+mn-ea"/>
                <a:cs typeface="+mn-cs"/>
              </a:rPr>
              <a:t/>
            </a:r>
            <a:br>
              <a:rPr lang="en-GB" sz="3200" b="1" dirty="0">
                <a:solidFill>
                  <a:schemeClr val="tx1">
                    <a:tint val="75000"/>
                  </a:schemeClr>
                </a:solidFill>
                <a:latin typeface="+mn-lt"/>
                <a:ea typeface="+mn-ea"/>
                <a:cs typeface="+mn-cs"/>
              </a:rPr>
            </a:br>
            <a:r>
              <a:rPr lang="en-GB" sz="3200" b="1" dirty="0">
                <a:solidFill>
                  <a:schemeClr val="tx1">
                    <a:tint val="75000"/>
                  </a:schemeClr>
                </a:solidFill>
                <a:latin typeface="+mn-lt"/>
                <a:ea typeface="+mn-ea"/>
                <a:cs typeface="+mn-cs"/>
              </a:rPr>
              <a:t>Parking </a:t>
            </a:r>
            <a:r>
              <a:rPr lang="en-GB" dirty="0"/>
              <a:t/>
            </a:r>
            <a:br>
              <a:rPr lang="en-GB" dirty="0"/>
            </a:br>
            <a:r>
              <a:rPr lang="en-GB" sz="2200" dirty="0">
                <a:solidFill>
                  <a:srgbClr val="333333"/>
                </a:solidFill>
                <a:latin typeface="Source Sans Pro" panose="020B0503030403020204" pitchFamily="34" charset="0"/>
              </a:rPr>
              <a:t>Please note that Pope Paul Primary School takes the safety of our children very seriously. </a:t>
            </a:r>
            <a:br>
              <a:rPr lang="en-GB" sz="2200" dirty="0">
                <a:solidFill>
                  <a:srgbClr val="333333"/>
                </a:solidFill>
                <a:latin typeface="Source Sans Pro" panose="020B0503030403020204" pitchFamily="34" charset="0"/>
              </a:rPr>
            </a:br>
            <a:r>
              <a:rPr lang="en-GB" sz="2200" dirty="0">
                <a:solidFill>
                  <a:srgbClr val="333333"/>
                </a:solidFill>
                <a:latin typeface="Source Sans Pro" panose="020B0503030403020204" pitchFamily="34" charset="0"/>
              </a:rPr>
              <a:t>Parents bringing children to school by car should park in a safe location but well away from the school car park, school entrance or in the area of zig zag or double yellow </a:t>
            </a:r>
            <a:r>
              <a:rPr lang="en-GB" sz="2200" dirty="0" smtClean="0">
                <a:solidFill>
                  <a:srgbClr val="333333"/>
                </a:solidFill>
                <a:latin typeface="Source Sans Pro" panose="020B0503030403020204" pitchFamily="34" charset="0"/>
              </a:rPr>
              <a:t>lines. We ask you not to park along Great </a:t>
            </a:r>
            <a:r>
              <a:rPr lang="en-GB" sz="2200" dirty="0" err="1" smtClean="0">
                <a:solidFill>
                  <a:srgbClr val="333333"/>
                </a:solidFill>
                <a:latin typeface="Source Sans Pro" panose="020B0503030403020204" pitchFamily="34" charset="0"/>
              </a:rPr>
              <a:t>Slades</a:t>
            </a:r>
            <a:r>
              <a:rPr lang="en-GB" sz="2200" dirty="0" smtClean="0">
                <a:solidFill>
                  <a:srgbClr val="333333"/>
                </a:solidFill>
                <a:latin typeface="Source Sans Pro" panose="020B0503030403020204" pitchFamily="34" charset="0"/>
              </a:rPr>
              <a:t>.</a:t>
            </a:r>
            <a:r>
              <a:rPr lang="en-GB" sz="2200" dirty="0">
                <a:solidFill>
                  <a:srgbClr val="333333"/>
                </a:solidFill>
                <a:latin typeface="Source Sans Pro" panose="020B0503030403020204" pitchFamily="34" charset="0"/>
              </a:rPr>
              <a:t/>
            </a:r>
            <a:br>
              <a:rPr lang="en-GB" sz="2200" dirty="0">
                <a:solidFill>
                  <a:srgbClr val="333333"/>
                </a:solidFill>
                <a:latin typeface="Source Sans Pro" panose="020B0503030403020204" pitchFamily="34" charset="0"/>
              </a:rPr>
            </a:br>
            <a:r>
              <a:rPr lang="en-GB" sz="2200" dirty="0">
                <a:solidFill>
                  <a:srgbClr val="333333"/>
                </a:solidFill>
                <a:latin typeface="Source Sans Pro" panose="020B0503030403020204" pitchFamily="34" charset="0"/>
              </a:rPr>
              <a:t>Parents should not drive into the school car park to drop children off. </a:t>
            </a:r>
            <a:r>
              <a:rPr lang="en-GB" sz="2800" i="0" dirty="0">
                <a:solidFill>
                  <a:srgbClr val="333333"/>
                </a:solidFill>
                <a:effectLst/>
                <a:latin typeface="Source Sans Pro" panose="020B0503030403020204" pitchFamily="34" charset="0"/>
              </a:rPr>
              <a:t/>
            </a:r>
            <a:br>
              <a:rPr lang="en-GB" sz="2800" i="0" dirty="0">
                <a:solidFill>
                  <a:srgbClr val="333333"/>
                </a:solidFill>
                <a:effectLst/>
                <a:latin typeface="Source Sans Pro" panose="020B0503030403020204" pitchFamily="34" charset="0"/>
              </a:rPr>
            </a:br>
            <a:endParaRPr lang="en-GB" sz="2800" dirty="0"/>
          </a:p>
        </p:txBody>
      </p:sp>
      <p:sp>
        <p:nvSpPr>
          <p:cNvPr id="3" name="Subtitle 2"/>
          <p:cNvSpPr>
            <a:spLocks noGrp="1"/>
          </p:cNvSpPr>
          <p:nvPr>
            <p:ph type="subTitle" idx="1"/>
          </p:nvPr>
        </p:nvSpPr>
        <p:spPr>
          <a:xfrm>
            <a:off x="4572000" y="188640"/>
            <a:ext cx="4312568" cy="1752600"/>
          </a:xfrm>
        </p:spPr>
        <p:txBody>
          <a:bodyPr/>
          <a:lstStyle/>
          <a:p>
            <a:r>
              <a:rPr lang="en-GB" b="1" dirty="0"/>
              <a:t>Walk to School</a:t>
            </a:r>
          </a:p>
          <a:p>
            <a:pPr lvl="1" algn="l"/>
            <a:r>
              <a:rPr lang="en-GB" sz="2200" dirty="0">
                <a:solidFill>
                  <a:srgbClr val="333333"/>
                </a:solidFill>
                <a:latin typeface="Source Sans Pro" panose="020B0503030403020204" pitchFamily="34" charset="0"/>
                <a:ea typeface="+mj-ea"/>
                <a:cs typeface="+mj-cs"/>
              </a:rPr>
              <a:t>We want children to be energised and empowered.</a:t>
            </a:r>
          </a:p>
          <a:p>
            <a:pPr lvl="1" algn="l"/>
            <a:r>
              <a:rPr lang="en-GB" sz="2200" dirty="0">
                <a:solidFill>
                  <a:srgbClr val="333333"/>
                </a:solidFill>
                <a:latin typeface="Source Sans Pro" panose="020B0503030403020204" pitchFamily="34" charset="0"/>
                <a:ea typeface="+mj-ea"/>
                <a:cs typeface="+mj-cs"/>
              </a:rPr>
              <a:t>We want children and parents to make walking to school their natural choice and to stop and think before they use the car to get to school. </a:t>
            </a:r>
          </a:p>
          <a:p>
            <a:pPr lvl="1" algn="l"/>
            <a:r>
              <a:rPr lang="en-GB" sz="2200" dirty="0">
                <a:solidFill>
                  <a:srgbClr val="333333"/>
                </a:solidFill>
                <a:latin typeface="Source Sans Pro" panose="020B0503030403020204" pitchFamily="34" charset="0"/>
                <a:ea typeface="+mj-ea"/>
                <a:cs typeface="+mj-cs"/>
              </a:rPr>
              <a:t>We support the </a:t>
            </a:r>
            <a:r>
              <a:rPr lang="en-GB" sz="2200" b="1" dirty="0">
                <a:solidFill>
                  <a:srgbClr val="333333"/>
                </a:solidFill>
                <a:latin typeface="Source Sans Pro" panose="020B0503030403020204" pitchFamily="34" charset="0"/>
                <a:ea typeface="+mj-ea"/>
                <a:cs typeface="+mj-cs"/>
              </a:rPr>
              <a:t>Living Streets </a:t>
            </a:r>
            <a:r>
              <a:rPr lang="en-GB" sz="2200" dirty="0">
                <a:solidFill>
                  <a:srgbClr val="333333"/>
                </a:solidFill>
                <a:latin typeface="Source Sans Pro" panose="020B0503030403020204" pitchFamily="34" charset="0"/>
                <a:ea typeface="+mj-ea"/>
                <a:cs typeface="+mj-cs"/>
              </a:rPr>
              <a:t>ethos and need to continue to reduce the number of cars and ease parking problems in our community.  We can do this by: </a:t>
            </a:r>
          </a:p>
          <a:p>
            <a:pPr lvl="1" algn="l" fontAlgn="t"/>
            <a:r>
              <a:rPr lang="en-GB" sz="1200" b="0" i="0" dirty="0">
                <a:solidFill>
                  <a:srgbClr val="2D1E8B"/>
                </a:solidFill>
                <a:effectLst/>
                <a:latin typeface="Arial" panose="020B0604020202020204" pitchFamily="34" charset="0"/>
              </a:rPr>
              <a:t>·       </a:t>
            </a:r>
            <a:r>
              <a:rPr lang="en-GB" sz="2200" dirty="0">
                <a:solidFill>
                  <a:srgbClr val="333333"/>
                </a:solidFill>
                <a:latin typeface="Source Sans Pro" panose="020B0503030403020204" pitchFamily="34" charset="0"/>
                <a:ea typeface="+mj-ea"/>
                <a:cs typeface="+mj-cs"/>
              </a:rPr>
              <a:t>  Walking to school</a:t>
            </a:r>
          </a:p>
          <a:p>
            <a:pPr lvl="1" algn="l" fontAlgn="t"/>
            <a:r>
              <a:rPr lang="en-GB" sz="2200" dirty="0">
                <a:solidFill>
                  <a:srgbClr val="333333"/>
                </a:solidFill>
                <a:latin typeface="Source Sans Pro" panose="020B0503030403020204" pitchFamily="34" charset="0"/>
                <a:ea typeface="+mj-ea"/>
                <a:cs typeface="+mj-cs"/>
              </a:rPr>
              <a:t>·         Cycling to school</a:t>
            </a:r>
          </a:p>
          <a:p>
            <a:pPr lvl="1" algn="l" fontAlgn="t"/>
            <a:r>
              <a:rPr lang="en-GB" sz="2200" dirty="0">
                <a:solidFill>
                  <a:srgbClr val="333333"/>
                </a:solidFill>
                <a:latin typeface="Source Sans Pro" panose="020B0503030403020204" pitchFamily="34" charset="0"/>
                <a:ea typeface="+mj-ea"/>
                <a:cs typeface="+mj-cs"/>
              </a:rPr>
              <a:t>·         Driving part of the way to school and walking part of the way. </a:t>
            </a:r>
          </a:p>
          <a:p>
            <a:pPr lvl="1" algn="l"/>
            <a:endParaRPr lang="en-GB" sz="2200" b="0" i="0" dirty="0">
              <a:solidFill>
                <a:srgbClr val="000000"/>
              </a:solidFill>
              <a:effectLst/>
              <a:latin typeface="Swiss721BT-Roman"/>
            </a:endParaRPr>
          </a:p>
          <a:p>
            <a:pPr algn="l"/>
            <a:endParaRPr lang="en-GB" sz="2600" b="1" dirty="0"/>
          </a:p>
        </p:txBody>
      </p:sp>
      <p:pic>
        <p:nvPicPr>
          <p:cNvPr id="6" name="Picture 5">
            <a:extLst>
              <a:ext uri="{FF2B5EF4-FFF2-40B4-BE49-F238E27FC236}">
                <a16:creationId xmlns:a16="http://schemas.microsoft.com/office/drawing/2014/main" id="{8E399DBA-378B-4887-A8D4-667B9C79E485}"/>
              </a:ext>
            </a:extLst>
          </p:cNvPr>
          <p:cNvPicPr>
            <a:picLocks noChangeAspect="1"/>
          </p:cNvPicPr>
          <p:nvPr/>
        </p:nvPicPr>
        <p:blipFill>
          <a:blip r:embed="rId3"/>
          <a:stretch>
            <a:fillRect/>
          </a:stretch>
        </p:blipFill>
        <p:spPr>
          <a:xfrm>
            <a:off x="1475656" y="5523724"/>
            <a:ext cx="3528392" cy="1145636"/>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A8384FB5-9ADC-4DDC-881B-597D56F5B1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7581" y="921715"/>
            <a:ext cx="3872267" cy="2635993"/>
          </a:xfrm>
        </p:spPr>
        <p:txBody>
          <a:bodyPr vert="horz" lIns="91440" tIns="45720" rIns="91440" bIns="45720" rtlCol="0" anchor="b">
            <a:normAutofit/>
          </a:bodyPr>
          <a:lstStyle/>
          <a:p>
            <a:pPr algn="l" eaLnBrk="1" fontAlgn="auto" hangingPunct="1">
              <a:lnSpc>
                <a:spcPct val="90000"/>
              </a:lnSpc>
              <a:spcAft>
                <a:spcPts val="0"/>
              </a:spcAft>
              <a:defRPr/>
            </a:pPr>
            <a:r>
              <a:rPr lang="en-US" sz="2600" kern="1200" dirty="0">
                <a:solidFill>
                  <a:schemeClr val="tx1"/>
                </a:solidFill>
                <a:latin typeface="+mj-lt"/>
                <a:ea typeface="+mj-ea"/>
                <a:cs typeface="+mj-cs"/>
              </a:rPr>
              <a:t/>
            </a:r>
            <a:br>
              <a:rPr lang="en-US" sz="2600" kern="1200" dirty="0">
                <a:solidFill>
                  <a:schemeClr val="tx1"/>
                </a:solidFill>
                <a:latin typeface="+mj-lt"/>
                <a:ea typeface="+mj-ea"/>
                <a:cs typeface="+mj-cs"/>
              </a:rPr>
            </a:br>
            <a:r>
              <a:rPr lang="en-US" sz="2600" kern="1200" dirty="0">
                <a:solidFill>
                  <a:schemeClr val="tx1"/>
                </a:solidFill>
                <a:latin typeface="+mj-lt"/>
                <a:ea typeface="+mj-ea"/>
                <a:cs typeface="+mj-cs"/>
              </a:rPr>
              <a:t>Remember that if you have any concerns, please contact the school office by email or phone. </a:t>
            </a:r>
            <a:br>
              <a:rPr lang="en-US" sz="2600" kern="1200" dirty="0">
                <a:solidFill>
                  <a:schemeClr val="tx1"/>
                </a:solidFill>
                <a:latin typeface="+mj-lt"/>
                <a:ea typeface="+mj-ea"/>
                <a:cs typeface="+mj-cs"/>
              </a:rPr>
            </a:br>
            <a:endParaRPr lang="en-US" sz="2600" kern="1200" dirty="0">
              <a:solidFill>
                <a:schemeClr val="tx1"/>
              </a:solidFill>
              <a:latin typeface="+mj-lt"/>
              <a:ea typeface="+mj-ea"/>
              <a:cs typeface="+mj-cs"/>
            </a:endParaRPr>
          </a:p>
        </p:txBody>
      </p:sp>
      <p:sp>
        <p:nvSpPr>
          <p:cNvPr id="74" name="Rectangle 73">
            <a:extLst>
              <a:ext uri="{FF2B5EF4-FFF2-40B4-BE49-F238E27FC236}">
                <a16:creationId xmlns:a16="http://schemas.microsoft.com/office/drawing/2014/main" id="{BC05CA36-AD6A-4ABF-9A05-52E5A143D2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022214"/>
            <a:ext cx="9144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D4331EE8-85A4-4588-8D9E-70E534D477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4022220"/>
            <a:ext cx="611504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49D6C862-61CC-4B46-8080-96583D653B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022219"/>
            <a:ext cx="9190104" cy="2835781"/>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291" name="Picture 3"/>
          <p:cNvPicPr>
            <a:picLocks noChangeAspect="1" noChangeArrowheads="1"/>
          </p:cNvPicPr>
          <p:nvPr/>
        </p:nvPicPr>
        <p:blipFill>
          <a:blip r:embed="rId3" cstate="print"/>
          <a:stretch>
            <a:fillRect/>
          </a:stretch>
        </p:blipFill>
        <p:spPr bwMode="auto">
          <a:xfrm>
            <a:off x="4930430" y="1086956"/>
            <a:ext cx="3872266" cy="4306088"/>
          </a:xfrm>
          <a:prstGeom prst="rect">
            <a:avLst/>
          </a:prstGeom>
          <a:noFill/>
        </p:spPr>
      </p:pic>
      <p:sp>
        <p:nvSpPr>
          <p:cNvPr id="80" name="Rectangle 79">
            <a:extLst>
              <a:ext uri="{FF2B5EF4-FFF2-40B4-BE49-F238E27FC236}">
                <a16:creationId xmlns:a16="http://schemas.microsoft.com/office/drawing/2014/main" id="{E37EECFC-A684-4391-AE85-4CDAF5565F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797"/>
            <a:ext cx="9143998" cy="457203"/>
          </a:xfrm>
          <a:prstGeom prst="rect">
            <a:avLst/>
          </a:prstGeom>
          <a:gradFill>
            <a:gsLst>
              <a:gs pos="0">
                <a:srgbClr val="000000">
                  <a:alpha val="43000"/>
                </a:srgbClr>
              </a:gs>
              <a:gs pos="79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F5A5072-7B47-4D32-B52A-4EBBF590B8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715DAF0-AE1B-46C9-8A6B-DB2AA05AB91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22693"/>
            <a:ext cx="9143998"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016219D-510E-4184-9090-6D5578A87B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84720" y="-2407841"/>
            <a:ext cx="4374557" cy="9144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FF4A713-7B75-4B21-90D7-5AB19547C7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55756" y="-2236808"/>
            <a:ext cx="4374128" cy="880235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631C0B-6DA6-4E57-8231-CE32B3434A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22690"/>
            <a:ext cx="6406863"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C29501E6-A978-4A61-9689-9085AF97A53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4459073" y="-1032053"/>
            <a:ext cx="3742610"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title"/>
          </p:nvPr>
        </p:nvSpPr>
        <p:spPr>
          <a:xfrm>
            <a:off x="986118" y="735106"/>
            <a:ext cx="7540322" cy="2928470"/>
          </a:xfrm>
        </p:spPr>
        <p:txBody>
          <a:bodyPr vert="horz" lIns="91440" tIns="45720" rIns="91440" bIns="45720" rtlCol="0" anchor="b">
            <a:normAutofit/>
          </a:bodyPr>
          <a:lstStyle/>
          <a:p>
            <a:pPr algn="l" eaLnBrk="1" hangingPunct="1">
              <a:lnSpc>
                <a:spcPct val="90000"/>
              </a:lnSpc>
            </a:pPr>
            <a:r>
              <a:rPr lang="en-US" sz="4200" kern="1200">
                <a:solidFill>
                  <a:srgbClr val="FFFFFF"/>
                </a:solidFill>
                <a:latin typeface="+mj-lt"/>
                <a:ea typeface="+mj-ea"/>
                <a:cs typeface="+mj-cs"/>
              </a:rPr>
              <a:t>Any Questions?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44824"/>
            <a:ext cx="8229600" cy="1143000"/>
          </a:xfrm>
        </p:spPr>
        <p:txBody>
          <a:bodyPr/>
          <a:lstStyle/>
          <a:p>
            <a:r>
              <a:rPr lang="en-GB" dirty="0"/>
              <a:t>Thank you.</a:t>
            </a:r>
            <a:br>
              <a:rPr lang="en-GB" dirty="0"/>
            </a:br>
            <a:r>
              <a:rPr lang="en-GB" dirty="0"/>
              <a:t/>
            </a:r>
            <a:br>
              <a:rPr lang="en-GB" dirty="0"/>
            </a:br>
            <a:r>
              <a:rPr lang="en-GB" dirty="0"/>
              <a:t>The Year 1 team and I look forward to working with you.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979E27D9-03C7-44E2-9FF8-15D0C8506A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8" name="Title 1"/>
          <p:cNvSpPr>
            <a:spLocks noGrp="1"/>
          </p:cNvSpPr>
          <p:nvPr>
            <p:ph type="title"/>
          </p:nvPr>
        </p:nvSpPr>
        <p:spPr>
          <a:xfrm>
            <a:off x="879611" y="-1234707"/>
            <a:ext cx="5519903" cy="2494931"/>
          </a:xfrm>
        </p:spPr>
        <p:txBody>
          <a:bodyPr vert="horz" lIns="91440" tIns="45720" rIns="91440" bIns="45720" rtlCol="0" anchor="b">
            <a:normAutofit/>
          </a:bodyPr>
          <a:lstStyle/>
          <a:p>
            <a:pPr algn="l" eaLnBrk="1" hangingPunct="1">
              <a:lnSpc>
                <a:spcPct val="90000"/>
              </a:lnSpc>
            </a:pPr>
            <a:r>
              <a:rPr lang="en-US" u="sng" kern="1200" dirty="0">
                <a:solidFill>
                  <a:schemeClr val="tx1"/>
                </a:solidFill>
                <a:latin typeface="+mj-lt"/>
                <a:ea typeface="+mj-ea"/>
                <a:cs typeface="+mj-cs"/>
              </a:rPr>
              <a:t>Expectations</a:t>
            </a:r>
          </a:p>
        </p:txBody>
      </p:sp>
      <p:sp>
        <p:nvSpPr>
          <p:cNvPr id="4099" name="TextBox 2"/>
          <p:cNvSpPr txBox="1">
            <a:spLocks noChangeArrowheads="1"/>
          </p:cNvSpPr>
          <p:nvPr/>
        </p:nvSpPr>
        <p:spPr bwMode="auto">
          <a:xfrm>
            <a:off x="381179" y="1583342"/>
            <a:ext cx="5630981" cy="4437946"/>
          </a:xfrm>
          <a:prstGeom prst="rect">
            <a:avLst/>
          </a:prstGeom>
        </p:spPr>
        <p:txBody>
          <a:bodyPr vert="horz" lIns="91440" tIns="45720" rIns="91440" bIns="45720" rtlCol="0" anchor="t">
            <a:normAutofit fontScale="92500" lnSpcReduction="20000"/>
          </a:bodyPr>
          <a:lstStyle/>
          <a:p>
            <a:pPr marL="342900" indent="-228600">
              <a:lnSpc>
                <a:spcPct val="90000"/>
              </a:lnSpc>
              <a:spcAft>
                <a:spcPts val="600"/>
              </a:spcAft>
              <a:buFont typeface="Arial" panose="020B0604020202020204" pitchFamily="34" charset="0"/>
              <a:buChar char="•"/>
            </a:pPr>
            <a:r>
              <a:rPr lang="en-US" altLang="en-US" sz="2400" dirty="0">
                <a:latin typeface="+mn-lt"/>
                <a:cs typeface="+mn-cs"/>
              </a:rPr>
              <a:t>Good attendance and punctuality</a:t>
            </a:r>
          </a:p>
          <a:p>
            <a:pPr marL="342900" indent="-228600">
              <a:lnSpc>
                <a:spcPct val="90000"/>
              </a:lnSpc>
              <a:spcAft>
                <a:spcPts val="600"/>
              </a:spcAft>
              <a:buFont typeface="Arial" panose="020B0604020202020204" pitchFamily="34" charset="0"/>
              <a:buChar char="•"/>
            </a:pPr>
            <a:r>
              <a:rPr lang="en-US" altLang="en-US" sz="2400" dirty="0">
                <a:latin typeface="+mn-lt"/>
                <a:cs typeface="+mn-cs"/>
              </a:rPr>
              <a:t>Following our mission values in class and around the school.</a:t>
            </a:r>
          </a:p>
          <a:p>
            <a:pPr marL="342900" indent="-228600">
              <a:lnSpc>
                <a:spcPct val="90000"/>
              </a:lnSpc>
              <a:spcAft>
                <a:spcPts val="600"/>
              </a:spcAft>
              <a:buFont typeface="Arial" panose="020B0604020202020204" pitchFamily="34" charset="0"/>
              <a:buChar char="•"/>
            </a:pPr>
            <a:r>
              <a:rPr lang="en-US" altLang="en-US" sz="2400" dirty="0">
                <a:latin typeface="+mn-lt"/>
                <a:cs typeface="+mn-cs"/>
              </a:rPr>
              <a:t>Being good role models for the rest of the school.</a:t>
            </a:r>
          </a:p>
          <a:p>
            <a:pPr marL="342900" indent="-228600">
              <a:lnSpc>
                <a:spcPct val="90000"/>
              </a:lnSpc>
              <a:spcAft>
                <a:spcPts val="600"/>
              </a:spcAft>
              <a:buFont typeface="Arial" panose="020B0604020202020204" pitchFamily="34" charset="0"/>
              <a:buChar char="•"/>
            </a:pPr>
            <a:r>
              <a:rPr lang="en-US" altLang="en-US" sz="2400" dirty="0">
                <a:latin typeface="+mn-lt"/>
                <a:cs typeface="+mn-cs"/>
              </a:rPr>
              <a:t>Taking on responsibilities.</a:t>
            </a:r>
          </a:p>
          <a:p>
            <a:pPr marL="342900" indent="-228600">
              <a:lnSpc>
                <a:spcPct val="90000"/>
              </a:lnSpc>
              <a:spcAft>
                <a:spcPts val="600"/>
              </a:spcAft>
              <a:buFont typeface="Arial" panose="020B0604020202020204" pitchFamily="34" charset="0"/>
              <a:buChar char="•"/>
            </a:pPr>
            <a:r>
              <a:rPr lang="en-US" altLang="en-US" sz="2400" dirty="0">
                <a:latin typeface="+mn-lt"/>
                <a:cs typeface="+mn-cs"/>
              </a:rPr>
              <a:t>Representing the school outside in the community.</a:t>
            </a:r>
          </a:p>
          <a:p>
            <a:pPr marL="342900" indent="-228600">
              <a:lnSpc>
                <a:spcPct val="90000"/>
              </a:lnSpc>
              <a:spcAft>
                <a:spcPts val="600"/>
              </a:spcAft>
              <a:buFont typeface="Arial" panose="020B0604020202020204" pitchFamily="34" charset="0"/>
              <a:buChar char="•"/>
            </a:pPr>
            <a:r>
              <a:rPr lang="en-US" altLang="en-US" sz="2400" dirty="0">
                <a:latin typeface="+mn-lt"/>
                <a:cs typeface="+mn-cs"/>
              </a:rPr>
              <a:t>Completing home learning on time.</a:t>
            </a:r>
          </a:p>
          <a:p>
            <a:pPr marL="342900" indent="-228600">
              <a:lnSpc>
                <a:spcPct val="90000"/>
              </a:lnSpc>
              <a:spcAft>
                <a:spcPts val="600"/>
              </a:spcAft>
              <a:buFont typeface="Arial" panose="020B0604020202020204" pitchFamily="34" charset="0"/>
              <a:buChar char="•"/>
            </a:pPr>
            <a:r>
              <a:rPr lang="en-US" altLang="en-US" sz="2400" dirty="0">
                <a:latin typeface="+mn-lt"/>
                <a:cs typeface="+mn-cs"/>
              </a:rPr>
              <a:t>Ensuring reading records are up to date and in class.</a:t>
            </a:r>
          </a:p>
          <a:p>
            <a:pPr marL="342900" indent="-228600">
              <a:lnSpc>
                <a:spcPct val="90000"/>
              </a:lnSpc>
              <a:spcAft>
                <a:spcPts val="600"/>
              </a:spcAft>
              <a:buFont typeface="Arial" panose="020B0604020202020204" pitchFamily="34" charset="0"/>
              <a:buChar char="•"/>
            </a:pPr>
            <a:r>
              <a:rPr lang="en-US" altLang="en-US" sz="2400" dirty="0">
                <a:latin typeface="+mn-lt"/>
                <a:cs typeface="+mn-cs"/>
              </a:rPr>
              <a:t>Using our learning power characters. </a:t>
            </a:r>
          </a:p>
          <a:p>
            <a:pPr marL="342900" indent="-228600">
              <a:lnSpc>
                <a:spcPct val="90000"/>
              </a:lnSpc>
              <a:spcAft>
                <a:spcPts val="600"/>
              </a:spcAft>
              <a:buFont typeface="Arial" panose="020B0604020202020204" pitchFamily="34" charset="0"/>
              <a:buChar char="•"/>
            </a:pPr>
            <a:r>
              <a:rPr lang="en-US" altLang="en-US" sz="2400" dirty="0">
                <a:latin typeface="+mn-lt"/>
                <a:cs typeface="+mn-cs"/>
              </a:rPr>
              <a:t>Taking pride in their work and the presentation of their work</a:t>
            </a:r>
            <a:r>
              <a:rPr lang="en-US" altLang="en-US" sz="1400" dirty="0">
                <a:latin typeface="+mn-lt"/>
                <a:cs typeface="+mn-cs"/>
              </a:rPr>
              <a:t>.</a:t>
            </a:r>
            <a:endParaRPr lang="en-US" sz="1400" b="1" dirty="0">
              <a:latin typeface="+mn-lt"/>
              <a:cs typeface="+mn-cs"/>
            </a:endParaRPr>
          </a:p>
        </p:txBody>
      </p:sp>
      <p:pic>
        <p:nvPicPr>
          <p:cNvPr id="4100" name="Picture 4"/>
          <p:cNvPicPr>
            <a:picLocks noChangeAspect="1" noChangeArrowheads="1"/>
          </p:cNvPicPr>
          <p:nvPr/>
        </p:nvPicPr>
        <p:blipFill>
          <a:blip r:embed="rId3" cstate="print"/>
          <a:stretch>
            <a:fillRect/>
          </a:stretch>
        </p:blipFill>
        <p:spPr bwMode="auto">
          <a:xfrm>
            <a:off x="6228184" y="502021"/>
            <a:ext cx="2346341" cy="2231754"/>
          </a:xfrm>
          <a:prstGeom prst="rect">
            <a:avLst/>
          </a:prstGeom>
          <a:noFill/>
        </p:spPr>
      </p:pic>
      <p:sp>
        <p:nvSpPr>
          <p:cNvPr id="139" name="Rectangle 138">
            <a:extLst>
              <a:ext uri="{FF2B5EF4-FFF2-40B4-BE49-F238E27FC236}">
                <a16:creationId xmlns:a16="http://schemas.microsoft.com/office/drawing/2014/main" id="{EEBF1590-3B36-48EE-A89D-3B6F3CB256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9144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AC8F6C8C-AB5A-4548-942D-E3FD40ACBC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6400799"/>
            <a:ext cx="611504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837543A-6020-4505-A233-C9DB4BF740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A43136-1A97-444C-A362-326FF3C41551}"/>
              </a:ext>
            </a:extLst>
          </p:cNvPr>
          <p:cNvSpPr>
            <a:spLocks noGrp="1"/>
          </p:cNvSpPr>
          <p:nvPr>
            <p:ph type="title"/>
          </p:nvPr>
        </p:nvSpPr>
        <p:spPr>
          <a:xfrm>
            <a:off x="628650" y="365125"/>
            <a:ext cx="4168866" cy="1325563"/>
          </a:xfrm>
        </p:spPr>
        <p:txBody>
          <a:bodyPr vert="horz" lIns="91440" tIns="45720" rIns="91440" bIns="45720" rtlCol="0" anchor="ctr">
            <a:normAutofit/>
          </a:bodyPr>
          <a:lstStyle/>
          <a:p>
            <a:pPr algn="l" eaLnBrk="1" hangingPunct="1">
              <a:lnSpc>
                <a:spcPct val="90000"/>
              </a:lnSpc>
            </a:pPr>
            <a:r>
              <a:rPr lang="en-US" kern="1200">
                <a:solidFill>
                  <a:schemeClr val="tx1"/>
                </a:solidFill>
                <a:latin typeface="+mj-lt"/>
                <a:ea typeface="+mj-ea"/>
                <a:cs typeface="+mj-cs"/>
              </a:rPr>
              <a:t>Attendance</a:t>
            </a:r>
          </a:p>
        </p:txBody>
      </p:sp>
      <p:sp>
        <p:nvSpPr>
          <p:cNvPr id="11" name="Freeform: Shape 10">
            <a:extLst>
              <a:ext uri="{FF2B5EF4-FFF2-40B4-BE49-F238E27FC236}">
                <a16:creationId xmlns:a16="http://schemas.microsoft.com/office/drawing/2014/main" id="{35B16301-FB18-48BA-A6DD-C37CAF6F9A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Oval 12">
            <a:extLst>
              <a:ext uri="{FF2B5EF4-FFF2-40B4-BE49-F238E27FC236}">
                <a16:creationId xmlns:a16="http://schemas.microsoft.com/office/drawing/2014/main" id="{C3C0D90E-074A-4F52-9B11-B52BEF4BCB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982" y="2624479"/>
            <a:ext cx="609320"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Block Arc 14">
            <a:extLst>
              <a:ext uri="{FF2B5EF4-FFF2-40B4-BE49-F238E27FC236}">
                <a16:creationId xmlns:a16="http://schemas.microsoft.com/office/drawing/2014/main" id="{CABBD4C1-E6F8-46F6-8152-A8A97490B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85863" y="1516981"/>
            <a:ext cx="2387600" cy="17907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Freeform: Shape 16">
            <a:extLst>
              <a:ext uri="{FF2B5EF4-FFF2-40B4-BE49-F238E27FC236}">
                <a16:creationId xmlns:a16="http://schemas.microsoft.com/office/drawing/2014/main" id="{83BA5EF5-1FE9-4BF9-83BB-269BCDDF61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982" y="0"/>
            <a:ext cx="1736438"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9" name="Straight Connector 18">
            <a:extLst>
              <a:ext uri="{FF2B5EF4-FFF2-40B4-BE49-F238E27FC236}">
                <a16:creationId xmlns:a16="http://schemas.microsoft.com/office/drawing/2014/main" id="{4B3BCACB-5880-460B-9606-8C433A9AF99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79347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1" name="Freeform: Shape 20">
            <a:extLst>
              <a:ext uri="{FF2B5EF4-FFF2-40B4-BE49-F238E27FC236}">
                <a16:creationId xmlns:a16="http://schemas.microsoft.com/office/drawing/2014/main" id="{88853921-7BC9-4BDE-ACAB-133C683C82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54162" y="4112081"/>
            <a:ext cx="889838"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3" name="Arc 22">
            <a:extLst>
              <a:ext uri="{FF2B5EF4-FFF2-40B4-BE49-F238E27FC236}">
                <a16:creationId xmlns:a16="http://schemas.microsoft.com/office/drawing/2014/main" id="{09192968-3AE7-4470-A61C-97294BB927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4565205" y="4145122"/>
            <a:ext cx="3062574"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3AB72E55-43E4-4356-BFE8-E2102CB0B5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982" y="4962670"/>
            <a:ext cx="1982514"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7" name="TextBox 3">
            <a:extLst>
              <a:ext uri="{FF2B5EF4-FFF2-40B4-BE49-F238E27FC236}">
                <a16:creationId xmlns:a16="http://schemas.microsoft.com/office/drawing/2014/main" id="{5F7D79AC-E7BC-4D8B-8469-4B4DC26F56B5}"/>
              </a:ext>
            </a:extLst>
          </p:cNvPr>
          <p:cNvGraphicFramePr/>
          <p:nvPr>
            <p:extLst>
              <p:ext uri="{D42A27DB-BD31-4B8C-83A1-F6EECF244321}">
                <p14:modId xmlns:p14="http://schemas.microsoft.com/office/powerpoint/2010/main" val="2495714523"/>
              </p:ext>
            </p:extLst>
          </p:nvPr>
        </p:nvGraphicFramePr>
        <p:xfrm>
          <a:off x="628649" y="1825625"/>
          <a:ext cx="4874321"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202907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3850" y="765175"/>
            <a:ext cx="8496300" cy="5693866"/>
          </a:xfrm>
          <a:prstGeom prst="rect">
            <a:avLst/>
          </a:prstGeom>
          <a:noFill/>
        </p:spPr>
        <p:txBody>
          <a:bodyPr>
            <a:spAutoFit/>
          </a:bodyPr>
          <a:lstStyle/>
          <a:p>
            <a:pPr fontAlgn="auto">
              <a:spcBef>
                <a:spcPts val="0"/>
              </a:spcBef>
              <a:spcAft>
                <a:spcPts val="0"/>
              </a:spcAft>
              <a:defRPr/>
            </a:pPr>
            <a:r>
              <a:rPr lang="en-GB" sz="2800" dirty="0">
                <a:latin typeface="+mn-lt"/>
                <a:cs typeface="+mn-cs"/>
              </a:rPr>
              <a:t>What your child will need:</a:t>
            </a:r>
          </a:p>
          <a:p>
            <a:pPr fontAlgn="auto">
              <a:spcBef>
                <a:spcPts val="0"/>
              </a:spcBef>
              <a:spcAft>
                <a:spcPts val="0"/>
              </a:spcAft>
              <a:defRPr/>
            </a:pPr>
            <a:endParaRPr lang="en-GB" sz="2800" dirty="0">
              <a:latin typeface="+mn-lt"/>
              <a:cs typeface="+mn-cs"/>
            </a:endParaRPr>
          </a:p>
          <a:p>
            <a:pPr marL="285750" indent="-285750" fontAlgn="auto">
              <a:spcBef>
                <a:spcPts val="0"/>
              </a:spcBef>
              <a:spcAft>
                <a:spcPts val="0"/>
              </a:spcAft>
              <a:buFont typeface="Wingdings" panose="05000000000000000000" pitchFamily="2" charset="2"/>
              <a:buChar char="Ø"/>
              <a:defRPr/>
            </a:pPr>
            <a:r>
              <a:rPr lang="en-GB" sz="2800" b="1" dirty="0">
                <a:latin typeface="+mn-lt"/>
                <a:cs typeface="+mn-cs"/>
              </a:rPr>
              <a:t>Everyday</a:t>
            </a:r>
            <a:r>
              <a:rPr lang="en-GB" sz="2800" dirty="0">
                <a:latin typeface="+mn-lt"/>
                <a:cs typeface="+mn-cs"/>
              </a:rPr>
              <a:t> they should bring in their water bottle, reading books and reading record book</a:t>
            </a:r>
          </a:p>
          <a:p>
            <a:pPr marL="285750" indent="-285750" fontAlgn="auto">
              <a:spcBef>
                <a:spcPts val="0"/>
              </a:spcBef>
              <a:spcAft>
                <a:spcPts val="0"/>
              </a:spcAft>
              <a:buFont typeface="Wingdings" panose="05000000000000000000" pitchFamily="2" charset="2"/>
              <a:buChar char="Ø"/>
              <a:defRPr/>
            </a:pPr>
            <a:r>
              <a:rPr lang="en-GB" sz="2800" dirty="0">
                <a:latin typeface="+mn-lt"/>
                <a:cs typeface="+mn-cs"/>
              </a:rPr>
              <a:t>Correspondence from parents to be emailed to the school office: </a:t>
            </a:r>
            <a:r>
              <a:rPr lang="en-GB" sz="2800" i="1" dirty="0">
                <a:highlight>
                  <a:srgbClr val="FFFF00"/>
                </a:highlight>
                <a:latin typeface="+mn-lt"/>
                <a:cs typeface="+mn-cs"/>
              </a:rPr>
              <a:t>admin@popepaul.herts.sch.uk</a:t>
            </a:r>
          </a:p>
          <a:p>
            <a:pPr marL="285750" indent="-285750" fontAlgn="auto">
              <a:spcBef>
                <a:spcPts val="0"/>
              </a:spcBef>
              <a:spcAft>
                <a:spcPts val="0"/>
              </a:spcAft>
              <a:buFont typeface="Wingdings" panose="05000000000000000000" pitchFamily="2" charset="2"/>
              <a:buChar char="Ø"/>
              <a:defRPr/>
            </a:pPr>
            <a:r>
              <a:rPr lang="en-GB" sz="2800" dirty="0">
                <a:latin typeface="+mn-lt"/>
                <a:cs typeface="+mn-cs"/>
              </a:rPr>
              <a:t>ALL clothing to be labelled including P.E. Kits</a:t>
            </a:r>
          </a:p>
          <a:p>
            <a:pPr marL="285750" indent="-285750" fontAlgn="auto">
              <a:spcBef>
                <a:spcPts val="0"/>
              </a:spcBef>
              <a:spcAft>
                <a:spcPts val="0"/>
              </a:spcAft>
              <a:buFont typeface="Wingdings" panose="05000000000000000000" pitchFamily="2" charset="2"/>
              <a:buChar char="Ø"/>
              <a:defRPr/>
            </a:pPr>
            <a:r>
              <a:rPr lang="en-GB" sz="2800" dirty="0">
                <a:latin typeface="+mn-lt"/>
                <a:cs typeface="+mn-cs"/>
              </a:rPr>
              <a:t>Coats for Autumn weather. </a:t>
            </a:r>
          </a:p>
          <a:p>
            <a:pPr marL="285750" indent="-285750" fontAlgn="auto">
              <a:spcBef>
                <a:spcPts val="0"/>
              </a:spcBef>
              <a:spcAft>
                <a:spcPts val="0"/>
              </a:spcAft>
              <a:buFont typeface="Wingdings" panose="05000000000000000000" pitchFamily="2" charset="2"/>
              <a:buChar char="Ø"/>
              <a:defRPr/>
            </a:pPr>
            <a:r>
              <a:rPr lang="en-GB" sz="2800" dirty="0" smtClean="0">
                <a:latin typeface="+mn-lt"/>
                <a:cs typeface="+mn-cs"/>
              </a:rPr>
              <a:t>Blue school book bags for Year 1. Rucksacks are not needed and are too large for their pegs.</a:t>
            </a:r>
            <a:endParaRPr lang="en-GB" sz="2800" dirty="0">
              <a:latin typeface="+mn-lt"/>
              <a:cs typeface="+mn-cs"/>
            </a:endParaRPr>
          </a:p>
          <a:p>
            <a:pPr marL="285750" indent="-285750" fontAlgn="auto">
              <a:spcBef>
                <a:spcPts val="0"/>
              </a:spcBef>
              <a:spcAft>
                <a:spcPts val="0"/>
              </a:spcAft>
              <a:buFont typeface="Wingdings" panose="05000000000000000000" pitchFamily="2" charset="2"/>
              <a:buChar char="Ø"/>
              <a:defRPr/>
            </a:pPr>
            <a:endParaRPr lang="en-GB" sz="2800" dirty="0">
              <a:latin typeface="+mn-lt"/>
              <a:cs typeface="+mn-cs"/>
            </a:endParaRPr>
          </a:p>
          <a:p>
            <a:pPr marL="285750" indent="-285750" fontAlgn="auto">
              <a:spcBef>
                <a:spcPts val="0"/>
              </a:spcBef>
              <a:spcAft>
                <a:spcPts val="0"/>
              </a:spcAft>
              <a:buFont typeface="Wingdings" panose="05000000000000000000" pitchFamily="2" charset="2"/>
              <a:buChar char="Ø"/>
              <a:defRPr/>
            </a:pPr>
            <a:endParaRPr lang="en-GB" sz="2800" dirty="0">
              <a:latin typeface="+mn-lt"/>
              <a:cs typeface="+mn-cs"/>
            </a:endParaRPr>
          </a:p>
          <a:p>
            <a:pPr fontAlgn="auto">
              <a:spcBef>
                <a:spcPts val="0"/>
              </a:spcBef>
              <a:spcAft>
                <a:spcPts val="0"/>
              </a:spcAft>
              <a:defRPr/>
            </a:pPr>
            <a:r>
              <a:rPr lang="en-GB" sz="2800" dirty="0">
                <a:latin typeface="+mn-lt"/>
                <a:cs typeface="+mn-cs"/>
              </a:rPr>
              <a:t> </a:t>
            </a:r>
            <a:endParaRPr lang="en-GB" dirty="0">
              <a:latin typeface="+mn-lt"/>
              <a:cs typeface="+mn-cs"/>
            </a:endParaRPr>
          </a:p>
        </p:txBody>
      </p:sp>
      <p:pic>
        <p:nvPicPr>
          <p:cNvPr id="5123" name="Picture 3"/>
          <p:cNvPicPr>
            <a:picLocks noChangeAspect="1" noChangeArrowheads="1"/>
          </p:cNvPicPr>
          <p:nvPr/>
        </p:nvPicPr>
        <p:blipFill>
          <a:blip r:embed="rId3" cstate="print"/>
          <a:srcRect/>
          <a:stretch>
            <a:fillRect/>
          </a:stretch>
        </p:blipFill>
        <p:spPr bwMode="auto">
          <a:xfrm>
            <a:off x="3995738" y="5988050"/>
            <a:ext cx="863600" cy="865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descr="C:\Users\Liz Humpage\AppData\Local\Microsoft\Windows\Temporary Internet Files\Content.IE5\SV6YJITM\MP900442495[1].jpg"/>
          <p:cNvPicPr>
            <a:picLocks noChangeAspect="1" noChangeArrowheads="1"/>
          </p:cNvPicPr>
          <p:nvPr/>
        </p:nvPicPr>
        <p:blipFill>
          <a:blip r:embed="rId3" cstate="print"/>
          <a:srcRect/>
          <a:stretch>
            <a:fillRect/>
          </a:stretch>
        </p:blipFill>
        <p:spPr bwMode="auto">
          <a:xfrm>
            <a:off x="179388" y="5084763"/>
            <a:ext cx="2447925" cy="1627187"/>
          </a:xfrm>
          <a:prstGeom prst="rect">
            <a:avLst/>
          </a:prstGeom>
          <a:noFill/>
          <a:ln w="9525">
            <a:noFill/>
            <a:miter lim="800000"/>
            <a:headEnd/>
            <a:tailEnd/>
          </a:ln>
        </p:spPr>
      </p:pic>
      <p:pic>
        <p:nvPicPr>
          <p:cNvPr id="6147" name="Picture 2" descr="C:\Users\Liz Humpage\AppData\Local\Microsoft\Windows\Temporary Internet Files\Content.IE5\XJUSAU8T\MC900130271[1].wmf"/>
          <p:cNvPicPr>
            <a:picLocks noChangeAspect="1" noChangeArrowheads="1"/>
          </p:cNvPicPr>
          <p:nvPr/>
        </p:nvPicPr>
        <p:blipFill>
          <a:blip r:embed="rId4" cstate="print"/>
          <a:srcRect/>
          <a:stretch>
            <a:fillRect/>
          </a:stretch>
        </p:blipFill>
        <p:spPr bwMode="auto">
          <a:xfrm>
            <a:off x="6659563" y="333375"/>
            <a:ext cx="2336800" cy="2141538"/>
          </a:xfrm>
          <a:prstGeom prst="rect">
            <a:avLst/>
          </a:prstGeom>
          <a:noFill/>
          <a:ln w="9525">
            <a:noFill/>
            <a:miter lim="800000"/>
            <a:headEnd/>
            <a:tailEnd/>
          </a:ln>
        </p:spPr>
      </p:pic>
      <p:sp>
        <p:nvSpPr>
          <p:cNvPr id="3" name="TextBox 2"/>
          <p:cNvSpPr txBox="1"/>
          <p:nvPr/>
        </p:nvSpPr>
        <p:spPr>
          <a:xfrm>
            <a:off x="827088" y="1620838"/>
            <a:ext cx="7561262" cy="6124754"/>
          </a:xfrm>
          <a:prstGeom prst="rect">
            <a:avLst/>
          </a:prstGeom>
          <a:noFill/>
        </p:spPr>
        <p:txBody>
          <a:bodyPr>
            <a:spAutoFit/>
          </a:bodyPr>
          <a:lstStyle/>
          <a:p>
            <a:pPr marL="457200" indent="-457200" fontAlgn="auto">
              <a:spcBef>
                <a:spcPts val="0"/>
              </a:spcBef>
              <a:spcAft>
                <a:spcPts val="0"/>
              </a:spcAft>
              <a:buFont typeface="Arial" panose="020B0604020202020204" pitchFamily="34" charset="0"/>
              <a:buChar char="•"/>
              <a:defRPr/>
            </a:pPr>
            <a:r>
              <a:rPr lang="en-GB" sz="2800" dirty="0" smtClean="0">
                <a:latin typeface="+mn-lt"/>
                <a:cs typeface="+mn-cs"/>
              </a:rPr>
              <a:t>Curriculum jigsaw year 1</a:t>
            </a:r>
            <a:endParaRPr lang="en-GB" sz="2800" dirty="0" smtClean="0">
              <a:latin typeface="+mn-lt"/>
              <a:cs typeface="+mn-cs"/>
            </a:endParaRPr>
          </a:p>
          <a:p>
            <a:pPr marL="457200" indent="-457200" fontAlgn="auto">
              <a:spcBef>
                <a:spcPts val="0"/>
              </a:spcBef>
              <a:spcAft>
                <a:spcPts val="0"/>
              </a:spcAft>
              <a:buFont typeface="Arial" panose="020B0604020202020204" pitchFamily="34" charset="0"/>
              <a:buChar char="•"/>
              <a:defRPr/>
            </a:pPr>
            <a:r>
              <a:rPr lang="en-GB" sz="2800" dirty="0" smtClean="0">
                <a:latin typeface="+mn-lt"/>
                <a:cs typeface="+mn-cs"/>
              </a:rPr>
              <a:t>The </a:t>
            </a:r>
            <a:r>
              <a:rPr lang="en-GB" sz="2800" dirty="0">
                <a:latin typeface="+mn-lt"/>
                <a:cs typeface="+mn-cs"/>
              </a:rPr>
              <a:t>Year 1</a:t>
            </a:r>
            <a:r>
              <a:rPr lang="en-GB" sz="2800" dirty="0" smtClean="0">
                <a:latin typeface="+mn-lt"/>
                <a:cs typeface="+mn-cs"/>
              </a:rPr>
              <a:t> </a:t>
            </a:r>
            <a:r>
              <a:rPr lang="en-GB" sz="2800" dirty="0">
                <a:latin typeface="+mn-lt"/>
                <a:cs typeface="+mn-cs"/>
              </a:rPr>
              <a:t>Maths Learner</a:t>
            </a:r>
          </a:p>
          <a:p>
            <a:pPr marL="457200" indent="-457200" fontAlgn="auto">
              <a:spcBef>
                <a:spcPts val="0"/>
              </a:spcBef>
              <a:spcAft>
                <a:spcPts val="0"/>
              </a:spcAft>
              <a:buFont typeface="Arial" panose="020B0604020202020204" pitchFamily="34" charset="0"/>
              <a:buChar char="•"/>
              <a:defRPr/>
            </a:pPr>
            <a:r>
              <a:rPr lang="en-GB" sz="2800" dirty="0">
                <a:latin typeface="+mn-lt"/>
                <a:cs typeface="+mn-cs"/>
              </a:rPr>
              <a:t>User names and passwords for our online learning sites: </a:t>
            </a:r>
          </a:p>
          <a:p>
            <a:pPr fontAlgn="auto">
              <a:spcBef>
                <a:spcPts val="0"/>
              </a:spcBef>
              <a:spcAft>
                <a:spcPts val="0"/>
              </a:spcAft>
              <a:defRPr/>
            </a:pPr>
            <a:r>
              <a:rPr lang="en-GB" sz="2800" dirty="0">
                <a:latin typeface="+mn-lt"/>
                <a:cs typeface="+mn-cs"/>
              </a:rPr>
              <a:t>		Handwriting	</a:t>
            </a:r>
            <a:r>
              <a:rPr lang="en-GB" sz="2800" dirty="0" smtClean="0">
                <a:latin typeface="+mn-lt"/>
                <a:cs typeface="+mn-cs"/>
              </a:rPr>
              <a:t>Letter Join</a:t>
            </a:r>
            <a:r>
              <a:rPr lang="en-GB" sz="2800" dirty="0">
                <a:latin typeface="+mn-lt"/>
                <a:cs typeface="+mn-cs"/>
              </a:rPr>
              <a:t>	</a:t>
            </a:r>
          </a:p>
          <a:p>
            <a:pPr fontAlgn="auto">
              <a:spcBef>
                <a:spcPts val="0"/>
              </a:spcBef>
              <a:spcAft>
                <a:spcPts val="0"/>
              </a:spcAft>
              <a:defRPr/>
            </a:pPr>
            <a:r>
              <a:rPr lang="en-GB" sz="2800" dirty="0">
                <a:latin typeface="+mn-lt"/>
                <a:cs typeface="+mn-cs"/>
              </a:rPr>
              <a:t>		</a:t>
            </a:r>
            <a:r>
              <a:rPr lang="en-GB" sz="2800" dirty="0" err="1" smtClean="0">
                <a:latin typeface="+mn-lt"/>
                <a:cs typeface="+mn-cs"/>
              </a:rPr>
              <a:t>Mathletics</a:t>
            </a:r>
            <a:r>
              <a:rPr lang="en-GB" sz="2800" dirty="0" smtClean="0">
                <a:latin typeface="+mn-lt"/>
                <a:cs typeface="+mn-cs"/>
              </a:rPr>
              <a:t> (to follow) </a:t>
            </a:r>
            <a:endParaRPr lang="en-GB" sz="2800" dirty="0">
              <a:latin typeface="+mn-lt"/>
              <a:cs typeface="+mn-cs"/>
            </a:endParaRPr>
          </a:p>
          <a:p>
            <a:pPr fontAlgn="auto">
              <a:spcBef>
                <a:spcPts val="0"/>
              </a:spcBef>
              <a:spcAft>
                <a:spcPts val="0"/>
              </a:spcAft>
              <a:defRPr/>
            </a:pPr>
            <a:r>
              <a:rPr lang="en-GB" sz="2800" dirty="0">
                <a:latin typeface="+mn-lt"/>
                <a:cs typeface="+mn-cs"/>
              </a:rPr>
              <a:t>		Read </a:t>
            </a:r>
            <a:r>
              <a:rPr lang="en-GB" sz="2800" dirty="0" smtClean="0">
                <a:latin typeface="+mn-lt"/>
                <a:cs typeface="+mn-cs"/>
              </a:rPr>
              <a:t>Theory (same as last year)</a:t>
            </a:r>
          </a:p>
          <a:p>
            <a:pPr fontAlgn="auto">
              <a:spcBef>
                <a:spcPts val="0"/>
              </a:spcBef>
              <a:spcAft>
                <a:spcPts val="0"/>
              </a:spcAft>
              <a:defRPr/>
            </a:pPr>
            <a:r>
              <a:rPr lang="en-GB" sz="2800" dirty="0" smtClean="0">
                <a:latin typeface="+mn-lt"/>
                <a:cs typeface="+mn-cs"/>
              </a:rPr>
              <a:t>                       Google classroom ( same as last year) </a:t>
            </a:r>
            <a:endParaRPr lang="en-GB" sz="2800" dirty="0">
              <a:latin typeface="+mn-lt"/>
              <a:cs typeface="+mn-cs"/>
            </a:endParaRPr>
          </a:p>
          <a:p>
            <a:pPr fontAlgn="auto">
              <a:spcBef>
                <a:spcPts val="0"/>
              </a:spcBef>
              <a:spcAft>
                <a:spcPts val="0"/>
              </a:spcAft>
              <a:defRPr/>
            </a:pPr>
            <a:r>
              <a:rPr lang="en-GB" sz="2800" dirty="0">
                <a:latin typeface="+mn-lt"/>
                <a:cs typeface="+mn-cs"/>
              </a:rPr>
              <a:t>		</a:t>
            </a:r>
          </a:p>
          <a:p>
            <a:pPr fontAlgn="auto">
              <a:spcBef>
                <a:spcPts val="0"/>
              </a:spcBef>
              <a:spcAft>
                <a:spcPts val="0"/>
              </a:spcAft>
              <a:defRPr/>
            </a:pPr>
            <a:endParaRPr lang="en-GB" sz="2800" dirty="0">
              <a:latin typeface="+mn-lt"/>
              <a:cs typeface="+mn-cs"/>
            </a:endParaRPr>
          </a:p>
          <a:p>
            <a:pPr fontAlgn="auto">
              <a:spcBef>
                <a:spcPts val="0"/>
              </a:spcBef>
              <a:spcAft>
                <a:spcPts val="0"/>
              </a:spcAft>
              <a:defRPr/>
            </a:pPr>
            <a:endParaRPr lang="en-GB" sz="2800" dirty="0">
              <a:latin typeface="+mn-lt"/>
              <a:cs typeface="+mn-cs"/>
            </a:endParaRPr>
          </a:p>
          <a:p>
            <a:pPr fontAlgn="auto">
              <a:spcBef>
                <a:spcPts val="0"/>
              </a:spcBef>
              <a:spcAft>
                <a:spcPts val="0"/>
              </a:spcAft>
              <a:defRPr/>
            </a:pPr>
            <a:endParaRPr lang="en-GB" sz="2800" dirty="0">
              <a:latin typeface="+mn-lt"/>
              <a:cs typeface="+mn-cs"/>
            </a:endParaRPr>
          </a:p>
          <a:p>
            <a:pPr fontAlgn="auto">
              <a:spcBef>
                <a:spcPts val="0"/>
              </a:spcBef>
              <a:spcAft>
                <a:spcPts val="0"/>
              </a:spcAft>
              <a:defRPr/>
            </a:pPr>
            <a:endParaRPr lang="en-GB" sz="2800" dirty="0">
              <a:latin typeface="+mn-lt"/>
              <a:cs typeface="+mn-cs"/>
            </a:endParaRPr>
          </a:p>
          <a:p>
            <a:pPr fontAlgn="auto">
              <a:spcBef>
                <a:spcPts val="0"/>
              </a:spcBef>
              <a:spcAft>
                <a:spcPts val="0"/>
              </a:spcAft>
              <a:defRPr/>
            </a:pPr>
            <a:endParaRPr lang="en-GB" sz="2800" dirty="0">
              <a:latin typeface="+mn-lt"/>
              <a:cs typeface="+mn-cs"/>
            </a:endParaRPr>
          </a:p>
        </p:txBody>
      </p:sp>
      <p:pic>
        <p:nvPicPr>
          <p:cNvPr id="6149" name="Picture 6"/>
          <p:cNvPicPr>
            <a:picLocks noChangeAspect="1" noChangeArrowheads="1"/>
          </p:cNvPicPr>
          <p:nvPr/>
        </p:nvPicPr>
        <p:blipFill>
          <a:blip r:embed="rId5" cstate="print"/>
          <a:srcRect/>
          <a:stretch>
            <a:fillRect/>
          </a:stretch>
        </p:blipFill>
        <p:spPr bwMode="auto">
          <a:xfrm>
            <a:off x="4140200" y="5805488"/>
            <a:ext cx="850900" cy="833437"/>
          </a:xfrm>
          <a:prstGeom prst="rect">
            <a:avLst/>
          </a:prstGeom>
          <a:noFill/>
          <a:ln w="9525">
            <a:noFill/>
            <a:miter lim="800000"/>
            <a:headEnd/>
            <a:tailEnd/>
          </a:ln>
        </p:spPr>
      </p:pic>
      <p:sp>
        <p:nvSpPr>
          <p:cNvPr id="6150" name="Title 3"/>
          <p:cNvSpPr>
            <a:spLocks noGrp="1"/>
          </p:cNvSpPr>
          <p:nvPr>
            <p:ph type="title"/>
          </p:nvPr>
        </p:nvSpPr>
        <p:spPr/>
        <p:txBody>
          <a:bodyPr/>
          <a:lstStyle/>
          <a:p>
            <a:pPr eaLnBrk="1" hangingPunct="1"/>
            <a:r>
              <a:rPr lang="en-GB" u="sng"/>
              <a:t>Handouts</a:t>
            </a:r>
            <a:endParaRPr lang="en-GB"/>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 name="Picture 2"/>
          <p:cNvPicPr>
            <a:picLocks noChangeAspect="1"/>
          </p:cNvPicPr>
          <p:nvPr/>
        </p:nvPicPr>
        <p:blipFill>
          <a:blip r:embed="rId2"/>
          <a:stretch>
            <a:fillRect/>
          </a:stretch>
        </p:blipFill>
        <p:spPr>
          <a:xfrm>
            <a:off x="0" y="836712"/>
            <a:ext cx="9166224" cy="6023726"/>
          </a:xfrm>
          <a:prstGeom prst="rect">
            <a:avLst/>
          </a:prstGeom>
        </p:spPr>
      </p:pic>
    </p:spTree>
    <p:extLst>
      <p:ext uri="{BB962C8B-B14F-4D97-AF65-F5344CB8AC3E}">
        <p14:creationId xmlns:p14="http://schemas.microsoft.com/office/powerpoint/2010/main" val="2892618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 name="Picture 2"/>
          <p:cNvPicPr>
            <a:picLocks noChangeAspect="1"/>
          </p:cNvPicPr>
          <p:nvPr/>
        </p:nvPicPr>
        <p:blipFill>
          <a:blip r:embed="rId2"/>
          <a:stretch>
            <a:fillRect/>
          </a:stretch>
        </p:blipFill>
        <p:spPr>
          <a:xfrm>
            <a:off x="0" y="24468"/>
            <a:ext cx="9145151" cy="5996820"/>
          </a:xfrm>
          <a:prstGeom prst="rect">
            <a:avLst/>
          </a:prstGeom>
        </p:spPr>
      </p:pic>
    </p:spTree>
    <p:extLst>
      <p:ext uri="{BB962C8B-B14F-4D97-AF65-F5344CB8AC3E}">
        <p14:creationId xmlns:p14="http://schemas.microsoft.com/office/powerpoint/2010/main" val="2870640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Letter-join</a:t>
            </a:r>
            <a:endParaRPr lang="en-GB" dirty="0"/>
          </a:p>
        </p:txBody>
      </p:sp>
      <p:pic>
        <p:nvPicPr>
          <p:cNvPr id="3" name="Picture 2"/>
          <p:cNvPicPr>
            <a:picLocks noChangeAspect="1"/>
          </p:cNvPicPr>
          <p:nvPr/>
        </p:nvPicPr>
        <p:blipFill>
          <a:blip r:embed="rId2"/>
          <a:stretch>
            <a:fillRect/>
          </a:stretch>
        </p:blipFill>
        <p:spPr>
          <a:xfrm>
            <a:off x="0" y="1174646"/>
            <a:ext cx="9315450" cy="5695950"/>
          </a:xfrm>
          <a:prstGeom prst="rect">
            <a:avLst/>
          </a:prstGeom>
        </p:spPr>
      </p:pic>
    </p:spTree>
    <p:extLst>
      <p:ext uri="{BB962C8B-B14F-4D97-AF65-F5344CB8AC3E}">
        <p14:creationId xmlns:p14="http://schemas.microsoft.com/office/powerpoint/2010/main" val="9513006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885</TotalTime>
  <Words>780</Words>
  <Application>Microsoft Office PowerPoint</Application>
  <PresentationFormat>On-screen Show (4:3)</PresentationFormat>
  <Paragraphs>133</Paragraphs>
  <Slides>27</Slides>
  <Notes>8</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5" baseType="lpstr">
      <vt:lpstr>Arial</vt:lpstr>
      <vt:lpstr>Calibri</vt:lpstr>
      <vt:lpstr>Source Sans Pro</vt:lpstr>
      <vt:lpstr>Swiss721BT-Roman</vt:lpstr>
      <vt:lpstr>Tahoma</vt:lpstr>
      <vt:lpstr>Wingdings</vt:lpstr>
      <vt:lpstr>Office Theme</vt:lpstr>
      <vt:lpstr>Acrobat Document</vt:lpstr>
      <vt:lpstr>Meet the Teacher       September 2021</vt:lpstr>
      <vt:lpstr>PowerPoint Presentation</vt:lpstr>
      <vt:lpstr>Expectations</vt:lpstr>
      <vt:lpstr>Attendance</vt:lpstr>
      <vt:lpstr>PowerPoint Presentation</vt:lpstr>
      <vt:lpstr>Handouts</vt:lpstr>
      <vt:lpstr>PowerPoint Presentation</vt:lpstr>
      <vt:lpstr>PowerPoint Presentation</vt:lpstr>
      <vt:lpstr>Letter-join</vt:lpstr>
      <vt:lpstr>Home Learning</vt:lpstr>
      <vt:lpstr>P.E.    </vt:lpstr>
      <vt:lpstr>Class Blog</vt:lpstr>
      <vt:lpstr>Class Blog</vt:lpstr>
      <vt:lpstr>PowerPoint Presentation</vt:lpstr>
      <vt:lpstr>Lunchtime</vt:lpstr>
      <vt:lpstr>  </vt:lpstr>
      <vt:lpstr>Our Partnership </vt:lpstr>
      <vt:lpstr>Our Year Of Growth</vt:lpstr>
      <vt:lpstr>PowerPoint Presentation</vt:lpstr>
      <vt:lpstr>Growing In Faith</vt:lpstr>
      <vt:lpstr>Dates for your diary All dates can be found on the school website and each week at the end of the School’s Weekly Newsletter.  </vt:lpstr>
      <vt:lpstr>Parent Communication</vt:lpstr>
      <vt:lpstr>Mobile Phones</vt:lpstr>
      <vt:lpstr>  Parking  Please note that Pope Paul Primary School takes the safety of our children very seriously.  Parents bringing children to school by car should park in a safe location but well away from the school car park, school entrance or in the area of zig zag or double yellow lines. We ask you not to park along Great Slades. Parents should not drive into the school car park to drop children off.  </vt:lpstr>
      <vt:lpstr> Remember that if you have any concerns, please contact the school office by email or phone.  </vt:lpstr>
      <vt:lpstr>Any Questions?</vt:lpstr>
      <vt:lpstr>Thank you.  The Year 1 team and I look forward to working with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 the Teacher September 2020</dc:title>
  <dc:creator>Catherine McNamara</dc:creator>
  <cp:lastModifiedBy>Melissa Lambie</cp:lastModifiedBy>
  <cp:revision>18</cp:revision>
  <dcterms:created xsi:type="dcterms:W3CDTF">2020-08-30T23:59:57Z</dcterms:created>
  <dcterms:modified xsi:type="dcterms:W3CDTF">2021-09-15T13:49:21Z</dcterms:modified>
</cp:coreProperties>
</file>