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FF"/>
    <a:srgbClr val="00CC00"/>
    <a:srgbClr val="F8B308"/>
    <a:srgbClr val="33CCFF"/>
    <a:srgbClr val="CC3399"/>
    <a:srgbClr val="FF6699"/>
    <a:srgbClr val="CC0099"/>
    <a:srgbClr val="175A68"/>
    <a:srgbClr val="144856"/>
    <a:srgbClr val="FE5E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69" d="100"/>
          <a:sy n="69" d="100"/>
        </p:scale>
        <p:origin x="-1926" y="4578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-117772" y="0"/>
            <a:ext cx="9838035" cy="18095494"/>
          </a:xfrm>
          <a:prstGeom prst="rect">
            <a:avLst/>
          </a:prstGeom>
          <a:solidFill>
            <a:schemeClr val="bg1"/>
          </a:solidFill>
          <a:ln w="412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</a:t>
            </a:r>
            <a:endParaRPr lang="en-US" dirty="0"/>
          </a:p>
        </p:txBody>
      </p:sp>
      <p:sp>
        <p:nvSpPr>
          <p:cNvPr id="15" name="Block Arc 14">
            <a:extLst>
              <a:ext uri="{FF2B5EF4-FFF2-40B4-BE49-F238E27FC236}">
                <a16:creationId xmlns=""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67853" y="1367704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=""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2158209" y="15548868"/>
            <a:ext cx="4809324" cy="61073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=""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58896" y="11429700"/>
            <a:ext cx="2868726" cy="2278005"/>
          </a:xfrm>
          <a:prstGeom prst="blockArc">
            <a:avLst>
              <a:gd name="adj1" fmla="val 10845760"/>
              <a:gd name="adj2" fmla="val 1572"/>
              <a:gd name="adj3" fmla="val 27649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=""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071916" y="13387156"/>
            <a:ext cx="5841999" cy="62184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=""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0" y="11134230"/>
            <a:ext cx="5874675" cy="63409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=""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005834" y="6806578"/>
            <a:ext cx="5827821" cy="63616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>
            <a:extLst>
              <a:ext uri="{FF2B5EF4-FFF2-40B4-BE49-F238E27FC236}">
                <a16:creationId xmlns=""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27002" y="4710433"/>
            <a:ext cx="5827819" cy="60417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785122" y="2482632"/>
            <a:ext cx="6023138" cy="62936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" name="Straight Connector 136">
            <a:extLst>
              <a:ext uri="{FF2B5EF4-FFF2-40B4-BE49-F238E27FC236}">
                <a16:creationId xmlns="" xmlns:a16="http://schemas.microsoft.com/office/drawing/2014/main" id="{2EDB2F53-5336-AE41-B80B-AA261FB05226}"/>
              </a:ext>
            </a:extLst>
          </p:cNvPr>
          <p:cNvCxnSpPr>
            <a:cxnSpLocks/>
          </p:cNvCxnSpPr>
          <p:nvPr/>
        </p:nvCxnSpPr>
        <p:spPr>
          <a:xfrm>
            <a:off x="912921" y="14649655"/>
            <a:ext cx="254613" cy="0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=""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910156" y="16087746"/>
            <a:ext cx="0" cy="211828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Rectangle 210"/>
          <p:cNvSpPr/>
          <p:nvPr/>
        </p:nvSpPr>
        <p:spPr>
          <a:xfrm>
            <a:off x="4539340" y="15800792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13" name="Rectangle 212"/>
          <p:cNvSpPr/>
          <p:nvPr/>
        </p:nvSpPr>
        <p:spPr>
          <a:xfrm>
            <a:off x="5291180" y="15800792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16" name="Rectangle 215"/>
          <p:cNvSpPr/>
          <p:nvPr/>
        </p:nvSpPr>
        <p:spPr>
          <a:xfrm>
            <a:off x="3033347" y="15810650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32" name="Rectangle 231"/>
          <p:cNvSpPr/>
          <p:nvPr/>
        </p:nvSpPr>
        <p:spPr>
          <a:xfrm>
            <a:off x="3785187" y="15810650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33" name="Rectangle 232"/>
          <p:cNvSpPr/>
          <p:nvPr/>
        </p:nvSpPr>
        <p:spPr>
          <a:xfrm rot="2266926">
            <a:off x="1660524" y="15626202"/>
            <a:ext cx="416553" cy="88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35" name="Rectangle 234"/>
          <p:cNvSpPr/>
          <p:nvPr/>
        </p:nvSpPr>
        <p:spPr>
          <a:xfrm>
            <a:off x="2281548" y="15810058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39" name="Rectangle 238"/>
          <p:cNvSpPr/>
          <p:nvPr/>
        </p:nvSpPr>
        <p:spPr>
          <a:xfrm rot="8383461">
            <a:off x="1634590" y="13838626"/>
            <a:ext cx="416553" cy="792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40" name="Rectangle 239"/>
          <p:cNvSpPr/>
          <p:nvPr/>
        </p:nvSpPr>
        <p:spPr>
          <a:xfrm>
            <a:off x="4547568" y="13658136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43" name="Rectangle 242"/>
          <p:cNvSpPr/>
          <p:nvPr/>
        </p:nvSpPr>
        <p:spPr>
          <a:xfrm>
            <a:off x="5299408" y="13658136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44" name="Rectangle 243"/>
          <p:cNvSpPr/>
          <p:nvPr/>
        </p:nvSpPr>
        <p:spPr>
          <a:xfrm>
            <a:off x="3041575" y="13667994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45" name="Rectangle 244"/>
          <p:cNvSpPr/>
          <p:nvPr/>
        </p:nvSpPr>
        <p:spPr>
          <a:xfrm>
            <a:off x="3793415" y="13667994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46" name="Rectangle 245"/>
          <p:cNvSpPr/>
          <p:nvPr/>
        </p:nvSpPr>
        <p:spPr>
          <a:xfrm>
            <a:off x="2289776" y="13667402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48" name="Rectangle 247"/>
          <p:cNvSpPr/>
          <p:nvPr/>
        </p:nvSpPr>
        <p:spPr>
          <a:xfrm>
            <a:off x="6858124" y="13657163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49" name="Rectangle 248"/>
          <p:cNvSpPr/>
          <p:nvPr/>
        </p:nvSpPr>
        <p:spPr>
          <a:xfrm rot="21438459">
            <a:off x="7529419" y="13644517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51" name="Rectangle 250"/>
          <p:cNvSpPr/>
          <p:nvPr/>
        </p:nvSpPr>
        <p:spPr>
          <a:xfrm>
            <a:off x="6504015" y="14608309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53" name="Rectangle 252"/>
          <p:cNvSpPr/>
          <p:nvPr/>
        </p:nvSpPr>
        <p:spPr>
          <a:xfrm rot="8187741">
            <a:off x="8226756" y="13412281"/>
            <a:ext cx="416553" cy="78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55" name="Rectangle 254"/>
          <p:cNvSpPr/>
          <p:nvPr/>
        </p:nvSpPr>
        <p:spPr>
          <a:xfrm rot="5730949">
            <a:off x="8474195" y="12812530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57" name="Rectangle 256"/>
          <p:cNvSpPr/>
          <p:nvPr/>
        </p:nvSpPr>
        <p:spPr>
          <a:xfrm rot="2368010">
            <a:off x="8211741" y="11613637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58" name="Rectangle 257"/>
          <p:cNvSpPr/>
          <p:nvPr/>
        </p:nvSpPr>
        <p:spPr>
          <a:xfrm>
            <a:off x="4331766" y="11472912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60" name="Rectangle 259"/>
          <p:cNvSpPr/>
          <p:nvPr/>
        </p:nvSpPr>
        <p:spPr>
          <a:xfrm>
            <a:off x="2432397" y="11443833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63" name="Rectangle 262"/>
          <p:cNvSpPr/>
          <p:nvPr/>
        </p:nvSpPr>
        <p:spPr>
          <a:xfrm>
            <a:off x="3398465" y="11466143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65" name="Rectangle 264"/>
          <p:cNvSpPr/>
          <p:nvPr/>
        </p:nvSpPr>
        <p:spPr>
          <a:xfrm>
            <a:off x="6693685" y="11443198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66" name="Rectangle 265"/>
          <p:cNvSpPr/>
          <p:nvPr/>
        </p:nvSpPr>
        <p:spPr>
          <a:xfrm>
            <a:off x="7467916" y="11428238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68" name="Rectangle 267"/>
          <p:cNvSpPr/>
          <p:nvPr/>
        </p:nvSpPr>
        <p:spPr>
          <a:xfrm>
            <a:off x="5889083" y="11451030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29" name="Rectangle 328"/>
          <p:cNvSpPr/>
          <p:nvPr/>
        </p:nvSpPr>
        <p:spPr>
          <a:xfrm rot="5157714">
            <a:off x="8458843" y="12165247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30" name="Rectangle 329"/>
          <p:cNvSpPr/>
          <p:nvPr/>
        </p:nvSpPr>
        <p:spPr>
          <a:xfrm rot="2266926">
            <a:off x="1538083" y="11258497"/>
            <a:ext cx="497591" cy="893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31" name="Rectangle 330"/>
          <p:cNvSpPr/>
          <p:nvPr/>
        </p:nvSpPr>
        <p:spPr>
          <a:xfrm rot="4760968">
            <a:off x="1121064" y="10583874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32" name="Rectangle 331"/>
          <p:cNvSpPr/>
          <p:nvPr/>
        </p:nvSpPr>
        <p:spPr>
          <a:xfrm rot="6162650">
            <a:off x="1146447" y="9850168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33" name="Rectangle 332"/>
          <p:cNvSpPr/>
          <p:nvPr/>
        </p:nvSpPr>
        <p:spPr>
          <a:xfrm rot="20209894">
            <a:off x="1626443" y="9334597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34" name="Rectangle 333"/>
          <p:cNvSpPr/>
          <p:nvPr/>
        </p:nvSpPr>
        <p:spPr>
          <a:xfrm>
            <a:off x="3147366" y="9251304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35" name="Rectangle 334"/>
          <p:cNvSpPr/>
          <p:nvPr/>
        </p:nvSpPr>
        <p:spPr>
          <a:xfrm>
            <a:off x="3822358" y="9274960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37" name="Rectangle 336"/>
          <p:cNvSpPr/>
          <p:nvPr/>
        </p:nvSpPr>
        <p:spPr>
          <a:xfrm>
            <a:off x="2322555" y="9251304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39" name="Rectangle 338"/>
          <p:cNvSpPr/>
          <p:nvPr/>
        </p:nvSpPr>
        <p:spPr>
          <a:xfrm>
            <a:off x="4550414" y="9284499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40" name="Rectangle 339"/>
          <p:cNvSpPr/>
          <p:nvPr/>
        </p:nvSpPr>
        <p:spPr>
          <a:xfrm>
            <a:off x="6102699" y="9293855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42" name="Rectangle 341"/>
          <p:cNvSpPr/>
          <p:nvPr/>
        </p:nvSpPr>
        <p:spPr>
          <a:xfrm>
            <a:off x="6802639" y="9294490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44" name="Rectangle 343"/>
          <p:cNvSpPr/>
          <p:nvPr/>
        </p:nvSpPr>
        <p:spPr>
          <a:xfrm>
            <a:off x="7512105" y="9255120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46" name="Rectangle 345"/>
          <p:cNvSpPr/>
          <p:nvPr/>
        </p:nvSpPr>
        <p:spPr>
          <a:xfrm rot="8187741">
            <a:off x="8150568" y="9037862"/>
            <a:ext cx="416553" cy="101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47" name="Rectangle 346"/>
          <p:cNvSpPr/>
          <p:nvPr/>
        </p:nvSpPr>
        <p:spPr>
          <a:xfrm rot="5730949">
            <a:off x="8455719" y="8469029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48" name="Rectangle 347"/>
          <p:cNvSpPr/>
          <p:nvPr/>
        </p:nvSpPr>
        <p:spPr>
          <a:xfrm rot="2532962">
            <a:off x="8108154" y="7251028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49" name="Rectangle 348"/>
          <p:cNvSpPr/>
          <p:nvPr/>
        </p:nvSpPr>
        <p:spPr>
          <a:xfrm rot="5157714">
            <a:off x="8440367" y="7821746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50" name="Rectangle 349"/>
          <p:cNvSpPr/>
          <p:nvPr/>
        </p:nvSpPr>
        <p:spPr>
          <a:xfrm>
            <a:off x="5045780" y="7133284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54" name="Rectangle 353"/>
          <p:cNvSpPr/>
          <p:nvPr/>
        </p:nvSpPr>
        <p:spPr>
          <a:xfrm>
            <a:off x="2260261" y="7142550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56" name="Rectangle 355"/>
          <p:cNvSpPr/>
          <p:nvPr/>
        </p:nvSpPr>
        <p:spPr>
          <a:xfrm>
            <a:off x="7330166" y="7104390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59" name="Rectangle 358"/>
          <p:cNvSpPr/>
          <p:nvPr/>
        </p:nvSpPr>
        <p:spPr>
          <a:xfrm>
            <a:off x="5873190" y="7122938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60" name="Rectangle 359"/>
          <p:cNvSpPr/>
          <p:nvPr/>
        </p:nvSpPr>
        <p:spPr>
          <a:xfrm rot="2266926">
            <a:off x="1585396" y="6956463"/>
            <a:ext cx="416553" cy="93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61" name="Rectangle 360"/>
          <p:cNvSpPr/>
          <p:nvPr/>
        </p:nvSpPr>
        <p:spPr>
          <a:xfrm rot="4760968">
            <a:off x="1168638" y="6297551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63" name="Rectangle 362"/>
          <p:cNvSpPr/>
          <p:nvPr/>
        </p:nvSpPr>
        <p:spPr>
          <a:xfrm rot="6444990">
            <a:off x="1194021" y="5563845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65" name="Rectangle 364"/>
          <p:cNvSpPr/>
          <p:nvPr/>
        </p:nvSpPr>
        <p:spPr>
          <a:xfrm>
            <a:off x="3194940" y="4964981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66" name="Rectangle 365"/>
          <p:cNvSpPr/>
          <p:nvPr/>
        </p:nvSpPr>
        <p:spPr>
          <a:xfrm>
            <a:off x="3946780" y="4964981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69" name="Rectangle 368"/>
          <p:cNvSpPr/>
          <p:nvPr/>
        </p:nvSpPr>
        <p:spPr>
          <a:xfrm>
            <a:off x="4599230" y="4960166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75" name="Rectangle 374"/>
          <p:cNvSpPr/>
          <p:nvPr/>
        </p:nvSpPr>
        <p:spPr>
          <a:xfrm>
            <a:off x="6147647" y="4968797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76" name="Rectangle 375"/>
          <p:cNvSpPr/>
          <p:nvPr/>
        </p:nvSpPr>
        <p:spPr>
          <a:xfrm>
            <a:off x="6863877" y="4968797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81" name="Rectangle 380"/>
          <p:cNvSpPr/>
          <p:nvPr/>
        </p:nvSpPr>
        <p:spPr>
          <a:xfrm rot="8187741">
            <a:off x="8161430" y="4650884"/>
            <a:ext cx="416553" cy="99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85" name="Rectangle 384"/>
          <p:cNvSpPr/>
          <p:nvPr/>
        </p:nvSpPr>
        <p:spPr>
          <a:xfrm>
            <a:off x="4153766" y="7142550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87" name="Rectangle 386"/>
          <p:cNvSpPr/>
          <p:nvPr/>
        </p:nvSpPr>
        <p:spPr>
          <a:xfrm>
            <a:off x="5391475" y="4960166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89" name="Rectangle 388"/>
          <p:cNvSpPr/>
          <p:nvPr/>
        </p:nvSpPr>
        <p:spPr>
          <a:xfrm rot="5730949">
            <a:off x="8382901" y="4078689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93" name="Rectangle 392"/>
          <p:cNvSpPr/>
          <p:nvPr/>
        </p:nvSpPr>
        <p:spPr>
          <a:xfrm rot="4642926">
            <a:off x="8338259" y="3458708"/>
            <a:ext cx="463294" cy="83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95" name="Rectangle 394"/>
          <p:cNvSpPr/>
          <p:nvPr/>
        </p:nvSpPr>
        <p:spPr>
          <a:xfrm>
            <a:off x="5135851" y="2780957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96" name="Rectangle 395"/>
          <p:cNvSpPr/>
          <p:nvPr/>
        </p:nvSpPr>
        <p:spPr>
          <a:xfrm>
            <a:off x="2942865" y="2791489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97" name="Rectangle 396"/>
          <p:cNvSpPr/>
          <p:nvPr/>
        </p:nvSpPr>
        <p:spPr>
          <a:xfrm>
            <a:off x="3629858" y="2790815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15" name="Rectangle 414"/>
          <p:cNvSpPr/>
          <p:nvPr/>
        </p:nvSpPr>
        <p:spPr>
          <a:xfrm>
            <a:off x="2212687" y="2789048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53" name="Rectangle 452"/>
          <p:cNvSpPr/>
          <p:nvPr/>
        </p:nvSpPr>
        <p:spPr>
          <a:xfrm>
            <a:off x="6684268" y="2789588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54" name="Rectangle 453"/>
          <p:cNvSpPr/>
          <p:nvPr/>
        </p:nvSpPr>
        <p:spPr>
          <a:xfrm>
            <a:off x="7381448" y="2789588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55" name="Rectangle 454"/>
          <p:cNvSpPr/>
          <p:nvPr/>
        </p:nvSpPr>
        <p:spPr>
          <a:xfrm>
            <a:off x="5930115" y="2799446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56" name="Rectangle 455"/>
          <p:cNvSpPr/>
          <p:nvPr/>
        </p:nvSpPr>
        <p:spPr>
          <a:xfrm>
            <a:off x="4362883" y="2790339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57" name="Rectangle 456"/>
          <p:cNvSpPr/>
          <p:nvPr/>
        </p:nvSpPr>
        <p:spPr>
          <a:xfrm rot="5400000">
            <a:off x="3108169" y="2238541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59" name="Rectangle 458"/>
          <p:cNvSpPr/>
          <p:nvPr/>
        </p:nvSpPr>
        <p:spPr>
          <a:xfrm>
            <a:off x="1479284" y="2780956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175" name="Straight Connector 174">
            <a:extLst>
              <a:ext uri="{FF2B5EF4-FFF2-40B4-BE49-F238E27FC236}">
                <a16:creationId xmlns="" xmlns:a16="http://schemas.microsoft.com/office/drawing/2014/main" id="{480FB431-828C-47F2-80CF-0AE876A34BB4}"/>
              </a:ext>
            </a:extLst>
          </p:cNvPr>
          <p:cNvCxnSpPr>
            <a:cxnSpLocks/>
          </p:cNvCxnSpPr>
          <p:nvPr/>
        </p:nvCxnSpPr>
        <p:spPr>
          <a:xfrm>
            <a:off x="1965640" y="13294111"/>
            <a:ext cx="1869" cy="241694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="" xmlns:a16="http://schemas.microsoft.com/office/drawing/2014/main" id="{DCC4D3A2-36C3-47DE-897D-0DFEB5BFE725}"/>
              </a:ext>
            </a:extLst>
          </p:cNvPr>
          <p:cNvCxnSpPr>
            <a:cxnSpLocks/>
          </p:cNvCxnSpPr>
          <p:nvPr/>
        </p:nvCxnSpPr>
        <p:spPr>
          <a:xfrm flipV="1">
            <a:off x="5271859" y="16094042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37DD12FF-CB36-47E4-B402-FD0050149C32}"/>
              </a:ext>
            </a:extLst>
          </p:cNvPr>
          <p:cNvGrpSpPr/>
          <p:nvPr/>
        </p:nvGrpSpPr>
        <p:grpSpPr>
          <a:xfrm>
            <a:off x="5908708" y="15215440"/>
            <a:ext cx="1214980" cy="1304869"/>
            <a:chOff x="5900728" y="15151305"/>
            <a:chExt cx="1214980" cy="1304869"/>
          </a:xfrm>
        </p:grpSpPr>
        <p:sp>
          <p:nvSpPr>
            <p:cNvPr id="230" name="Oval 229">
              <a:extLst>
                <a:ext uri="{FF2B5EF4-FFF2-40B4-BE49-F238E27FC236}">
                  <a16:creationId xmlns=""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5900728" y="15151305"/>
              <a:ext cx="1214980" cy="130486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1" name="Oval 230">
              <a:extLst>
                <a:ext uri="{FF2B5EF4-FFF2-40B4-BE49-F238E27FC236}">
                  <a16:creationId xmlns="" xmlns:a16="http://schemas.microsoft.com/office/drawing/2014/main" id="{FA468CC4-DA3D-D04C-A0F3-908B66B1ED58}"/>
                </a:ext>
              </a:extLst>
            </p:cNvPr>
            <p:cNvSpPr/>
            <p:nvPr/>
          </p:nvSpPr>
          <p:spPr>
            <a:xfrm>
              <a:off x="6087683" y="1535209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="" xmlns:a16="http://schemas.microsoft.com/office/drawing/2014/main" id="{3CA47D14-6621-B142-8EB1-01BD03E6B204}"/>
                </a:ext>
              </a:extLst>
            </p:cNvPr>
            <p:cNvSpPr txBox="1"/>
            <p:nvPr/>
          </p:nvSpPr>
          <p:spPr>
            <a:xfrm>
              <a:off x="5974278" y="15541407"/>
              <a:ext cx="1141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002060"/>
                  </a:solidFill>
                </a:rPr>
                <a:t>Autumn Term</a:t>
              </a:r>
            </a:p>
          </p:txBody>
        </p:sp>
      </p:grpSp>
      <p:cxnSp>
        <p:nvCxnSpPr>
          <p:cNvPr id="196" name="Straight Connector 195">
            <a:extLst>
              <a:ext uri="{FF2B5EF4-FFF2-40B4-BE49-F238E27FC236}">
                <a16:creationId xmlns=""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603243" y="16094042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="" xmlns:a16="http://schemas.microsoft.com/office/drawing/2014/main" id="{B0433293-CB0C-47F2-9FFF-43E8B905FC17}"/>
              </a:ext>
            </a:extLst>
          </p:cNvPr>
          <p:cNvCxnSpPr>
            <a:cxnSpLocks/>
          </p:cNvCxnSpPr>
          <p:nvPr/>
        </p:nvCxnSpPr>
        <p:spPr>
          <a:xfrm>
            <a:off x="2582454" y="15438777"/>
            <a:ext cx="1" cy="163173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Rectangle 228">
            <a:extLst>
              <a:ext uri="{FF2B5EF4-FFF2-40B4-BE49-F238E27FC236}">
                <a16:creationId xmlns="" xmlns:a16="http://schemas.microsoft.com/office/drawing/2014/main" id="{E4D00496-D76B-4959-8DFC-02BF7265AA26}"/>
              </a:ext>
            </a:extLst>
          </p:cNvPr>
          <p:cNvSpPr/>
          <p:nvPr/>
        </p:nvSpPr>
        <p:spPr>
          <a:xfrm>
            <a:off x="6077192" y="13657163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234" name="Straight Connector 233">
            <a:extLst>
              <a:ext uri="{FF2B5EF4-FFF2-40B4-BE49-F238E27FC236}">
                <a16:creationId xmlns="" xmlns:a16="http://schemas.microsoft.com/office/drawing/2014/main" id="{2AC0CB4B-30F6-4D53-B63D-03D234D5903C}"/>
              </a:ext>
            </a:extLst>
          </p:cNvPr>
          <p:cNvCxnSpPr>
            <a:cxnSpLocks/>
          </p:cNvCxnSpPr>
          <p:nvPr/>
        </p:nvCxnSpPr>
        <p:spPr>
          <a:xfrm>
            <a:off x="3785187" y="13237564"/>
            <a:ext cx="0" cy="173801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="" xmlns:a16="http://schemas.microsoft.com/office/drawing/2014/main" id="{B42F67D5-FEF2-4BD6-94F6-FED79A4B73F3}"/>
              </a:ext>
            </a:extLst>
          </p:cNvPr>
          <p:cNvCxnSpPr>
            <a:cxnSpLocks/>
          </p:cNvCxnSpPr>
          <p:nvPr/>
        </p:nvCxnSpPr>
        <p:spPr>
          <a:xfrm flipV="1">
            <a:off x="4954232" y="13976175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="" xmlns:a16="http://schemas.microsoft.com/office/drawing/2014/main" id="{075D2157-2F64-4D6D-B3D2-F05D8B966EAB}"/>
              </a:ext>
            </a:extLst>
          </p:cNvPr>
          <p:cNvCxnSpPr>
            <a:cxnSpLocks/>
          </p:cNvCxnSpPr>
          <p:nvPr/>
        </p:nvCxnSpPr>
        <p:spPr>
          <a:xfrm>
            <a:off x="7304563" y="2339262"/>
            <a:ext cx="0" cy="22027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>
            <a:extLst>
              <a:ext uri="{FF2B5EF4-FFF2-40B4-BE49-F238E27FC236}">
                <a16:creationId xmlns="" xmlns:a16="http://schemas.microsoft.com/office/drawing/2014/main" id="{1DAB78C9-04F0-46C5-B4F7-48D0343AFB61}"/>
              </a:ext>
            </a:extLst>
          </p:cNvPr>
          <p:cNvCxnSpPr>
            <a:cxnSpLocks/>
          </p:cNvCxnSpPr>
          <p:nvPr/>
        </p:nvCxnSpPr>
        <p:spPr>
          <a:xfrm flipV="1">
            <a:off x="7829673" y="13940350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>
            <a:extLst>
              <a:ext uri="{FF2B5EF4-FFF2-40B4-BE49-F238E27FC236}">
                <a16:creationId xmlns="" xmlns:a16="http://schemas.microsoft.com/office/drawing/2014/main" id="{240B7353-F13C-4A4A-8D94-07E43DC17110}"/>
              </a:ext>
            </a:extLst>
          </p:cNvPr>
          <p:cNvCxnSpPr>
            <a:cxnSpLocks/>
          </p:cNvCxnSpPr>
          <p:nvPr/>
        </p:nvCxnSpPr>
        <p:spPr>
          <a:xfrm flipH="1" flipV="1">
            <a:off x="8787578" y="13302446"/>
            <a:ext cx="148790" cy="90267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="" xmlns:a16="http://schemas.microsoft.com/office/drawing/2014/main" id="{6269BD64-2692-41D3-B0C1-EB826D7DB9BA}"/>
              </a:ext>
            </a:extLst>
          </p:cNvPr>
          <p:cNvCxnSpPr>
            <a:cxnSpLocks/>
          </p:cNvCxnSpPr>
          <p:nvPr/>
        </p:nvCxnSpPr>
        <p:spPr>
          <a:xfrm flipH="1">
            <a:off x="8936368" y="12312919"/>
            <a:ext cx="172426" cy="0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>
            <a:extLst>
              <a:ext uri="{FF2B5EF4-FFF2-40B4-BE49-F238E27FC236}">
                <a16:creationId xmlns="" xmlns:a16="http://schemas.microsoft.com/office/drawing/2014/main" id="{E981E147-8D50-4206-A344-9EA8EE3335F6}"/>
              </a:ext>
            </a:extLst>
          </p:cNvPr>
          <p:cNvCxnSpPr>
            <a:cxnSpLocks/>
          </p:cNvCxnSpPr>
          <p:nvPr/>
        </p:nvCxnSpPr>
        <p:spPr>
          <a:xfrm>
            <a:off x="8222283" y="12568702"/>
            <a:ext cx="273122" cy="0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>
            <a:extLst>
              <a:ext uri="{FF2B5EF4-FFF2-40B4-BE49-F238E27FC236}">
                <a16:creationId xmlns="" xmlns:a16="http://schemas.microsoft.com/office/drawing/2014/main" id="{EE92FFC3-8A57-4EDB-9505-48760D3384E1}"/>
              </a:ext>
            </a:extLst>
          </p:cNvPr>
          <p:cNvCxnSpPr>
            <a:cxnSpLocks/>
          </p:cNvCxnSpPr>
          <p:nvPr/>
        </p:nvCxnSpPr>
        <p:spPr>
          <a:xfrm flipH="1">
            <a:off x="8420883" y="11220958"/>
            <a:ext cx="126734" cy="132721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>
            <a:extLst>
              <a:ext uri="{FF2B5EF4-FFF2-40B4-BE49-F238E27FC236}">
                <a16:creationId xmlns="" xmlns:a16="http://schemas.microsoft.com/office/drawing/2014/main" id="{9D99214A-901C-4220-A800-EFF51138A5B9}"/>
              </a:ext>
            </a:extLst>
          </p:cNvPr>
          <p:cNvCxnSpPr>
            <a:cxnSpLocks/>
          </p:cNvCxnSpPr>
          <p:nvPr/>
        </p:nvCxnSpPr>
        <p:spPr>
          <a:xfrm flipH="1">
            <a:off x="6943435" y="11030958"/>
            <a:ext cx="4702" cy="236816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="" xmlns:a16="http://schemas.microsoft.com/office/drawing/2014/main" id="{CDC63673-3E75-4507-A6CC-06F417D95B54}"/>
              </a:ext>
            </a:extLst>
          </p:cNvPr>
          <p:cNvCxnSpPr>
            <a:cxnSpLocks/>
          </p:cNvCxnSpPr>
          <p:nvPr/>
        </p:nvCxnSpPr>
        <p:spPr>
          <a:xfrm flipH="1">
            <a:off x="2426496" y="11010767"/>
            <a:ext cx="4885" cy="210191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="" xmlns:a16="http://schemas.microsoft.com/office/drawing/2014/main" id="{7BDCC2FB-BC46-42F5-972B-25BBC2ED17A3}"/>
              </a:ext>
            </a:extLst>
          </p:cNvPr>
          <p:cNvCxnSpPr>
            <a:cxnSpLocks/>
          </p:cNvCxnSpPr>
          <p:nvPr/>
        </p:nvCxnSpPr>
        <p:spPr>
          <a:xfrm flipV="1">
            <a:off x="3263221" y="11665557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="" xmlns:a16="http://schemas.microsoft.com/office/drawing/2014/main" id="{7C350DF6-11AE-4E4A-86AF-F8056BC2D9DE}"/>
              </a:ext>
            </a:extLst>
          </p:cNvPr>
          <p:cNvCxnSpPr>
            <a:cxnSpLocks/>
          </p:cNvCxnSpPr>
          <p:nvPr/>
        </p:nvCxnSpPr>
        <p:spPr>
          <a:xfrm flipH="1">
            <a:off x="3819340" y="11013956"/>
            <a:ext cx="4702" cy="236816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="" xmlns:a16="http://schemas.microsoft.com/office/drawing/2014/main" id="{A283B15F-9138-4E8D-BC2C-757D054A77D7}"/>
              </a:ext>
            </a:extLst>
          </p:cNvPr>
          <p:cNvCxnSpPr>
            <a:cxnSpLocks/>
          </p:cNvCxnSpPr>
          <p:nvPr/>
        </p:nvCxnSpPr>
        <p:spPr>
          <a:xfrm>
            <a:off x="811396" y="10061462"/>
            <a:ext cx="254613" cy="0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>
            <a:extLst>
              <a:ext uri="{FF2B5EF4-FFF2-40B4-BE49-F238E27FC236}">
                <a16:creationId xmlns="" xmlns:a16="http://schemas.microsoft.com/office/drawing/2014/main" id="{76B9C603-E36E-4EC9-B191-4AFD4552F172}"/>
              </a:ext>
            </a:extLst>
          </p:cNvPr>
          <p:cNvCxnSpPr>
            <a:cxnSpLocks/>
          </p:cNvCxnSpPr>
          <p:nvPr/>
        </p:nvCxnSpPr>
        <p:spPr>
          <a:xfrm>
            <a:off x="1759527" y="8742218"/>
            <a:ext cx="34145" cy="394874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>
            <a:extLst>
              <a:ext uri="{FF2B5EF4-FFF2-40B4-BE49-F238E27FC236}">
                <a16:creationId xmlns="" xmlns:a16="http://schemas.microsoft.com/office/drawing/2014/main" id="{A599C8AC-C15D-4237-9D24-B177D4966BC5}"/>
              </a:ext>
            </a:extLst>
          </p:cNvPr>
          <p:cNvCxnSpPr>
            <a:cxnSpLocks/>
          </p:cNvCxnSpPr>
          <p:nvPr/>
        </p:nvCxnSpPr>
        <p:spPr>
          <a:xfrm flipH="1">
            <a:off x="3323177" y="8864774"/>
            <a:ext cx="4702" cy="236816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Connector 404">
            <a:extLst>
              <a:ext uri="{FF2B5EF4-FFF2-40B4-BE49-F238E27FC236}">
                <a16:creationId xmlns="" xmlns:a16="http://schemas.microsoft.com/office/drawing/2014/main" id="{656BA2C0-FE69-4CF3-AB86-C25D722FD55D}"/>
              </a:ext>
            </a:extLst>
          </p:cNvPr>
          <p:cNvCxnSpPr>
            <a:cxnSpLocks/>
          </p:cNvCxnSpPr>
          <p:nvPr/>
        </p:nvCxnSpPr>
        <p:spPr>
          <a:xfrm flipV="1">
            <a:off x="4539340" y="9581425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Straight Connector 410">
            <a:extLst>
              <a:ext uri="{FF2B5EF4-FFF2-40B4-BE49-F238E27FC236}">
                <a16:creationId xmlns="" xmlns:a16="http://schemas.microsoft.com/office/drawing/2014/main" id="{C491ADF0-351F-409F-9557-952E8B563ED8}"/>
              </a:ext>
            </a:extLst>
          </p:cNvPr>
          <p:cNvCxnSpPr>
            <a:cxnSpLocks/>
          </p:cNvCxnSpPr>
          <p:nvPr/>
        </p:nvCxnSpPr>
        <p:spPr>
          <a:xfrm flipV="1">
            <a:off x="2474398" y="9543440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Straight Connector 412">
            <a:extLst>
              <a:ext uri="{FF2B5EF4-FFF2-40B4-BE49-F238E27FC236}">
                <a16:creationId xmlns="" xmlns:a16="http://schemas.microsoft.com/office/drawing/2014/main" id="{834AD824-E5F2-44A5-83D1-94014063A970}"/>
              </a:ext>
            </a:extLst>
          </p:cNvPr>
          <p:cNvCxnSpPr>
            <a:cxnSpLocks/>
          </p:cNvCxnSpPr>
          <p:nvPr/>
        </p:nvCxnSpPr>
        <p:spPr>
          <a:xfrm flipV="1">
            <a:off x="6786160" y="9586986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="" xmlns:a16="http://schemas.microsoft.com/office/drawing/2014/main" id="{0E7C0D02-C91C-49F1-A43D-FC0E14BD0E3E}"/>
              </a:ext>
            </a:extLst>
          </p:cNvPr>
          <p:cNvCxnSpPr>
            <a:cxnSpLocks/>
          </p:cNvCxnSpPr>
          <p:nvPr/>
        </p:nvCxnSpPr>
        <p:spPr>
          <a:xfrm flipH="1">
            <a:off x="7455882" y="8851584"/>
            <a:ext cx="4702" cy="236816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="" xmlns:a16="http://schemas.microsoft.com/office/drawing/2014/main" id="{E9538DBA-573E-4C43-A586-20C005A23835}"/>
              </a:ext>
            </a:extLst>
          </p:cNvPr>
          <p:cNvCxnSpPr>
            <a:cxnSpLocks/>
          </p:cNvCxnSpPr>
          <p:nvPr/>
        </p:nvCxnSpPr>
        <p:spPr>
          <a:xfrm flipV="1">
            <a:off x="6504015" y="13940350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>
            <a:extLst>
              <a:ext uri="{FF2B5EF4-FFF2-40B4-BE49-F238E27FC236}">
                <a16:creationId xmlns="" xmlns:a16="http://schemas.microsoft.com/office/drawing/2014/main" id="{F953C7AE-506A-4646-AA12-23535C4B1AF4}"/>
              </a:ext>
            </a:extLst>
          </p:cNvPr>
          <p:cNvCxnSpPr>
            <a:cxnSpLocks/>
          </p:cNvCxnSpPr>
          <p:nvPr/>
        </p:nvCxnSpPr>
        <p:spPr>
          <a:xfrm>
            <a:off x="8196439" y="7903849"/>
            <a:ext cx="186151" cy="0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="" xmlns:a16="http://schemas.microsoft.com/office/drawing/2014/main" id="{141956F6-C68F-4350-AC24-8FE32670591A}"/>
              </a:ext>
            </a:extLst>
          </p:cNvPr>
          <p:cNvCxnSpPr>
            <a:cxnSpLocks/>
          </p:cNvCxnSpPr>
          <p:nvPr/>
        </p:nvCxnSpPr>
        <p:spPr>
          <a:xfrm flipH="1" flipV="1">
            <a:off x="8601034" y="9088400"/>
            <a:ext cx="148790" cy="90267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Rectangle 377">
            <a:extLst>
              <a:ext uri="{FF2B5EF4-FFF2-40B4-BE49-F238E27FC236}">
                <a16:creationId xmlns="" xmlns:a16="http://schemas.microsoft.com/office/drawing/2014/main" id="{5FD74BBD-2B11-42A8-88BD-B3037A8C3ABB}"/>
              </a:ext>
            </a:extLst>
          </p:cNvPr>
          <p:cNvSpPr/>
          <p:nvPr/>
        </p:nvSpPr>
        <p:spPr>
          <a:xfrm rot="9094388">
            <a:off x="1594184" y="5073765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426" name="Straight Connector 425">
            <a:extLst>
              <a:ext uri="{FF2B5EF4-FFF2-40B4-BE49-F238E27FC236}">
                <a16:creationId xmlns="" xmlns:a16="http://schemas.microsoft.com/office/drawing/2014/main" id="{130EC2FC-C068-4120-8413-7ABC7B9F1025}"/>
              </a:ext>
            </a:extLst>
          </p:cNvPr>
          <p:cNvCxnSpPr>
            <a:cxnSpLocks/>
          </p:cNvCxnSpPr>
          <p:nvPr/>
        </p:nvCxnSpPr>
        <p:spPr>
          <a:xfrm>
            <a:off x="897923" y="5960328"/>
            <a:ext cx="254613" cy="0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Connector 439">
            <a:extLst>
              <a:ext uri="{FF2B5EF4-FFF2-40B4-BE49-F238E27FC236}">
                <a16:creationId xmlns="" xmlns:a16="http://schemas.microsoft.com/office/drawing/2014/main" id="{344EA58A-9F32-4BD2-B6A2-FB941067B35A}"/>
              </a:ext>
            </a:extLst>
          </p:cNvPr>
          <p:cNvCxnSpPr>
            <a:cxnSpLocks/>
          </p:cNvCxnSpPr>
          <p:nvPr/>
        </p:nvCxnSpPr>
        <p:spPr>
          <a:xfrm flipH="1" flipV="1">
            <a:off x="1968488" y="5303593"/>
            <a:ext cx="104956" cy="16992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>
            <a:extLst>
              <a:ext uri="{FF2B5EF4-FFF2-40B4-BE49-F238E27FC236}">
                <a16:creationId xmlns="" xmlns:a16="http://schemas.microsoft.com/office/drawing/2014/main" id="{31FD9927-9543-418F-A556-5C1E32CF222A}"/>
              </a:ext>
            </a:extLst>
          </p:cNvPr>
          <p:cNvCxnSpPr>
            <a:cxnSpLocks/>
          </p:cNvCxnSpPr>
          <p:nvPr/>
        </p:nvCxnSpPr>
        <p:spPr>
          <a:xfrm flipV="1">
            <a:off x="6009122" y="7363122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>
            <a:extLst>
              <a:ext uri="{FF2B5EF4-FFF2-40B4-BE49-F238E27FC236}">
                <a16:creationId xmlns="" xmlns:a16="http://schemas.microsoft.com/office/drawing/2014/main" id="{A9144D51-39CF-4969-82FC-CFAE1EB9586E}"/>
              </a:ext>
            </a:extLst>
          </p:cNvPr>
          <p:cNvCxnSpPr>
            <a:cxnSpLocks/>
          </p:cNvCxnSpPr>
          <p:nvPr/>
        </p:nvCxnSpPr>
        <p:spPr>
          <a:xfrm>
            <a:off x="5047085" y="6696503"/>
            <a:ext cx="2432" cy="17038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>
            <a:extLst>
              <a:ext uri="{FF2B5EF4-FFF2-40B4-BE49-F238E27FC236}">
                <a16:creationId xmlns="" xmlns:a16="http://schemas.microsoft.com/office/drawing/2014/main" id="{B9346DCA-9032-426F-8F25-8826B630B535}"/>
              </a:ext>
            </a:extLst>
          </p:cNvPr>
          <p:cNvCxnSpPr>
            <a:cxnSpLocks/>
          </p:cNvCxnSpPr>
          <p:nvPr/>
        </p:nvCxnSpPr>
        <p:spPr>
          <a:xfrm flipV="1">
            <a:off x="1172118" y="6922271"/>
            <a:ext cx="139099" cy="128375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>
            <a:extLst>
              <a:ext uri="{FF2B5EF4-FFF2-40B4-BE49-F238E27FC236}">
                <a16:creationId xmlns="" xmlns:a16="http://schemas.microsoft.com/office/drawing/2014/main" id="{72CB124C-8A74-42EA-9255-B2C55EB05A25}"/>
              </a:ext>
            </a:extLst>
          </p:cNvPr>
          <p:cNvCxnSpPr>
            <a:cxnSpLocks/>
          </p:cNvCxnSpPr>
          <p:nvPr/>
        </p:nvCxnSpPr>
        <p:spPr>
          <a:xfrm>
            <a:off x="8133718" y="8606713"/>
            <a:ext cx="178268" cy="0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Straight Connector 464">
            <a:extLst>
              <a:ext uri="{FF2B5EF4-FFF2-40B4-BE49-F238E27FC236}">
                <a16:creationId xmlns="" xmlns:a16="http://schemas.microsoft.com/office/drawing/2014/main" id="{1CB2DD9E-7F05-4E71-A7CF-5B465A0C4DA5}"/>
              </a:ext>
            </a:extLst>
          </p:cNvPr>
          <p:cNvCxnSpPr>
            <a:cxnSpLocks/>
          </p:cNvCxnSpPr>
          <p:nvPr/>
        </p:nvCxnSpPr>
        <p:spPr>
          <a:xfrm>
            <a:off x="3890160" y="4569708"/>
            <a:ext cx="0" cy="256841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>
            <a:extLst>
              <a:ext uri="{FF2B5EF4-FFF2-40B4-BE49-F238E27FC236}">
                <a16:creationId xmlns="" xmlns:a16="http://schemas.microsoft.com/office/drawing/2014/main" id="{31F70B62-1999-4D65-98CB-7C5F294B9DEB}"/>
              </a:ext>
            </a:extLst>
          </p:cNvPr>
          <p:cNvCxnSpPr>
            <a:cxnSpLocks/>
          </p:cNvCxnSpPr>
          <p:nvPr/>
        </p:nvCxnSpPr>
        <p:spPr>
          <a:xfrm flipH="1" flipV="1">
            <a:off x="8211637" y="5166868"/>
            <a:ext cx="107904" cy="244581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5" name="Rectangle 474">
            <a:extLst>
              <a:ext uri="{FF2B5EF4-FFF2-40B4-BE49-F238E27FC236}">
                <a16:creationId xmlns="" xmlns:a16="http://schemas.microsoft.com/office/drawing/2014/main" id="{F1F9DEB0-B207-4620-85E3-525856ABF4BC}"/>
              </a:ext>
            </a:extLst>
          </p:cNvPr>
          <p:cNvSpPr/>
          <p:nvPr/>
        </p:nvSpPr>
        <p:spPr>
          <a:xfrm>
            <a:off x="2311508" y="4982824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510" name="Straight Connector 509">
            <a:extLst>
              <a:ext uri="{FF2B5EF4-FFF2-40B4-BE49-F238E27FC236}">
                <a16:creationId xmlns="" xmlns:a16="http://schemas.microsoft.com/office/drawing/2014/main" id="{E49ADFF4-75C6-416D-8AD9-554C5D797162}"/>
              </a:ext>
            </a:extLst>
          </p:cNvPr>
          <p:cNvCxnSpPr>
            <a:cxnSpLocks/>
          </p:cNvCxnSpPr>
          <p:nvPr/>
        </p:nvCxnSpPr>
        <p:spPr>
          <a:xfrm flipV="1">
            <a:off x="3516173" y="3059876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1" name="Rectangle 510">
            <a:extLst>
              <a:ext uri="{FF2B5EF4-FFF2-40B4-BE49-F238E27FC236}">
                <a16:creationId xmlns="" xmlns:a16="http://schemas.microsoft.com/office/drawing/2014/main" id="{F45E3307-8948-4A28-B9F5-942B8A3213C6}"/>
              </a:ext>
            </a:extLst>
          </p:cNvPr>
          <p:cNvSpPr/>
          <p:nvPr/>
        </p:nvSpPr>
        <p:spPr>
          <a:xfrm>
            <a:off x="6617857" y="7122938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517" name="Straight Connector 516">
            <a:extLst>
              <a:ext uri="{FF2B5EF4-FFF2-40B4-BE49-F238E27FC236}">
                <a16:creationId xmlns="" xmlns:a16="http://schemas.microsoft.com/office/drawing/2014/main" id="{A7769088-7455-4A8F-9D23-CAC62438000E}"/>
              </a:ext>
            </a:extLst>
          </p:cNvPr>
          <p:cNvCxnSpPr>
            <a:cxnSpLocks/>
          </p:cNvCxnSpPr>
          <p:nvPr/>
        </p:nvCxnSpPr>
        <p:spPr>
          <a:xfrm>
            <a:off x="2602277" y="4601798"/>
            <a:ext cx="0" cy="169885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Connector 518">
            <a:extLst>
              <a:ext uri="{FF2B5EF4-FFF2-40B4-BE49-F238E27FC236}">
                <a16:creationId xmlns="" xmlns:a16="http://schemas.microsoft.com/office/drawing/2014/main" id="{3366148F-E8BF-4949-B965-A97D34218FD2}"/>
              </a:ext>
            </a:extLst>
          </p:cNvPr>
          <p:cNvCxnSpPr>
            <a:cxnSpLocks/>
          </p:cNvCxnSpPr>
          <p:nvPr/>
        </p:nvCxnSpPr>
        <p:spPr>
          <a:xfrm>
            <a:off x="5648012" y="4613187"/>
            <a:ext cx="0" cy="169885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Straight Connector 546">
            <a:extLst>
              <a:ext uri="{FF2B5EF4-FFF2-40B4-BE49-F238E27FC236}">
                <a16:creationId xmlns="" xmlns:a16="http://schemas.microsoft.com/office/drawing/2014/main" id="{71A329D0-849B-4A53-A95E-23B04118E5D1}"/>
              </a:ext>
            </a:extLst>
          </p:cNvPr>
          <p:cNvCxnSpPr>
            <a:cxnSpLocks/>
          </p:cNvCxnSpPr>
          <p:nvPr/>
        </p:nvCxnSpPr>
        <p:spPr>
          <a:xfrm>
            <a:off x="1480906" y="4793928"/>
            <a:ext cx="200746" cy="120847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Straight Connector 564">
            <a:extLst>
              <a:ext uri="{FF2B5EF4-FFF2-40B4-BE49-F238E27FC236}">
                <a16:creationId xmlns="" xmlns:a16="http://schemas.microsoft.com/office/drawing/2014/main" id="{7D75E4BA-54CF-4C41-8633-4D754CC60A4A}"/>
              </a:ext>
            </a:extLst>
          </p:cNvPr>
          <p:cNvCxnSpPr>
            <a:cxnSpLocks/>
          </p:cNvCxnSpPr>
          <p:nvPr/>
        </p:nvCxnSpPr>
        <p:spPr>
          <a:xfrm>
            <a:off x="4822528" y="8864774"/>
            <a:ext cx="2432" cy="17038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3" name="Rectangle 502">
            <a:extLst>
              <a:ext uri="{FF2B5EF4-FFF2-40B4-BE49-F238E27FC236}">
                <a16:creationId xmlns="" xmlns:a16="http://schemas.microsoft.com/office/drawing/2014/main" id="{2ABB94EB-267F-5C43-8258-900355284703}"/>
              </a:ext>
            </a:extLst>
          </p:cNvPr>
          <p:cNvSpPr/>
          <p:nvPr/>
        </p:nvSpPr>
        <p:spPr>
          <a:xfrm rot="4324796">
            <a:off x="1247625" y="15035016"/>
            <a:ext cx="439420" cy="96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55" name="Rectangle 554">
            <a:extLst>
              <a:ext uri="{FF2B5EF4-FFF2-40B4-BE49-F238E27FC236}">
                <a16:creationId xmlns="" xmlns:a16="http://schemas.microsoft.com/office/drawing/2014/main" id="{3047A9D1-D24C-5D45-8AD5-F26E6C01E0B4}"/>
              </a:ext>
            </a:extLst>
          </p:cNvPr>
          <p:cNvSpPr/>
          <p:nvPr/>
        </p:nvSpPr>
        <p:spPr>
          <a:xfrm rot="6582799">
            <a:off x="1260771" y="14353202"/>
            <a:ext cx="416553" cy="96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69" name="Rectangle 568">
            <a:extLst>
              <a:ext uri="{FF2B5EF4-FFF2-40B4-BE49-F238E27FC236}">
                <a16:creationId xmlns="" xmlns:a16="http://schemas.microsoft.com/office/drawing/2014/main" id="{DF86FFA6-6359-4A4A-A667-31A97BAA196D}"/>
              </a:ext>
            </a:extLst>
          </p:cNvPr>
          <p:cNvSpPr/>
          <p:nvPr/>
        </p:nvSpPr>
        <p:spPr>
          <a:xfrm>
            <a:off x="5336299" y="9269572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70" name="Rectangle 569">
            <a:extLst>
              <a:ext uri="{FF2B5EF4-FFF2-40B4-BE49-F238E27FC236}">
                <a16:creationId xmlns="" xmlns:a16="http://schemas.microsoft.com/office/drawing/2014/main" id="{8FD2F9F6-5FFE-8542-A92B-F08E728E4F10}"/>
              </a:ext>
            </a:extLst>
          </p:cNvPr>
          <p:cNvSpPr/>
          <p:nvPr/>
        </p:nvSpPr>
        <p:spPr>
          <a:xfrm rot="2422186">
            <a:off x="8005365" y="2974255"/>
            <a:ext cx="463294" cy="83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210" name="Straight Connector 209">
            <a:extLst>
              <a:ext uri="{FF2B5EF4-FFF2-40B4-BE49-F238E27FC236}">
                <a16:creationId xmlns="" xmlns:a16="http://schemas.microsoft.com/office/drawing/2014/main" id="{00E6D38E-3F60-8646-B0C0-1F4A34240498}"/>
              </a:ext>
            </a:extLst>
          </p:cNvPr>
          <p:cNvCxnSpPr>
            <a:cxnSpLocks/>
          </p:cNvCxnSpPr>
          <p:nvPr/>
        </p:nvCxnSpPr>
        <p:spPr>
          <a:xfrm>
            <a:off x="3976652" y="15453913"/>
            <a:ext cx="1" cy="163173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>
            <a:extLst>
              <a:ext uri="{FF2B5EF4-FFF2-40B4-BE49-F238E27FC236}">
                <a16:creationId xmlns="" xmlns:a16="http://schemas.microsoft.com/office/drawing/2014/main" id="{D4B93F59-D2FC-494E-A191-68C1183B5A36}"/>
              </a:ext>
            </a:extLst>
          </p:cNvPr>
          <p:cNvCxnSpPr>
            <a:cxnSpLocks/>
          </p:cNvCxnSpPr>
          <p:nvPr/>
        </p:nvCxnSpPr>
        <p:spPr>
          <a:xfrm>
            <a:off x="6494008" y="13236243"/>
            <a:ext cx="0" cy="17512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="" xmlns:a16="http://schemas.microsoft.com/office/drawing/2014/main" id="{65EF4E70-4D82-4563-8C8F-B8DCF409B693}"/>
              </a:ext>
            </a:extLst>
          </p:cNvPr>
          <p:cNvCxnSpPr>
            <a:cxnSpLocks/>
          </p:cNvCxnSpPr>
          <p:nvPr/>
        </p:nvCxnSpPr>
        <p:spPr>
          <a:xfrm flipV="1">
            <a:off x="1467335" y="15889390"/>
            <a:ext cx="108218" cy="141539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="" xmlns:a16="http://schemas.microsoft.com/office/drawing/2014/main" id="{075D2157-2F64-4D6D-B3D2-F05D8B966EAB}"/>
              </a:ext>
            </a:extLst>
          </p:cNvPr>
          <p:cNvCxnSpPr>
            <a:cxnSpLocks/>
          </p:cNvCxnSpPr>
          <p:nvPr/>
        </p:nvCxnSpPr>
        <p:spPr>
          <a:xfrm>
            <a:off x="5908708" y="2337637"/>
            <a:ext cx="0" cy="207791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="" xmlns:a16="http://schemas.microsoft.com/office/drawing/2014/main" id="{075D2157-2F64-4D6D-B3D2-F05D8B966EAB}"/>
              </a:ext>
            </a:extLst>
          </p:cNvPr>
          <p:cNvCxnSpPr>
            <a:cxnSpLocks/>
          </p:cNvCxnSpPr>
          <p:nvPr/>
        </p:nvCxnSpPr>
        <p:spPr>
          <a:xfrm rot="16200000">
            <a:off x="8250528" y="3821264"/>
            <a:ext cx="0" cy="207791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="" xmlns:a16="http://schemas.microsoft.com/office/drawing/2014/main" id="{075D2157-2F64-4D6D-B3D2-F05D8B966EAB}"/>
              </a:ext>
            </a:extLst>
          </p:cNvPr>
          <p:cNvCxnSpPr>
            <a:cxnSpLocks/>
          </p:cNvCxnSpPr>
          <p:nvPr/>
        </p:nvCxnSpPr>
        <p:spPr>
          <a:xfrm>
            <a:off x="2526423" y="2351743"/>
            <a:ext cx="0" cy="207791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>
            <a:extLst>
              <a:ext uri="{FF2B5EF4-FFF2-40B4-BE49-F238E27FC236}">
                <a16:creationId xmlns="" xmlns:a16="http://schemas.microsoft.com/office/drawing/2014/main" id="{075D2157-2F64-4D6D-B3D2-F05D8B966EAB}"/>
              </a:ext>
            </a:extLst>
          </p:cNvPr>
          <p:cNvCxnSpPr>
            <a:cxnSpLocks/>
          </p:cNvCxnSpPr>
          <p:nvPr/>
        </p:nvCxnSpPr>
        <p:spPr>
          <a:xfrm flipH="1">
            <a:off x="8488263" y="2710190"/>
            <a:ext cx="116906" cy="178511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="" xmlns:a16="http://schemas.microsoft.com/office/drawing/2014/main" id="{075D2157-2F64-4D6D-B3D2-F05D8B966EAB}"/>
              </a:ext>
            </a:extLst>
          </p:cNvPr>
          <p:cNvCxnSpPr>
            <a:cxnSpLocks/>
          </p:cNvCxnSpPr>
          <p:nvPr/>
        </p:nvCxnSpPr>
        <p:spPr>
          <a:xfrm flipH="1">
            <a:off x="8698452" y="3364388"/>
            <a:ext cx="228599" cy="1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>
            <a:extLst>
              <a:ext uri="{FF2B5EF4-FFF2-40B4-BE49-F238E27FC236}">
                <a16:creationId xmlns="" xmlns:a16="http://schemas.microsoft.com/office/drawing/2014/main" id="{075D2157-2F64-4D6D-B3D2-F05D8B966EAB}"/>
              </a:ext>
            </a:extLst>
          </p:cNvPr>
          <p:cNvCxnSpPr>
            <a:cxnSpLocks/>
          </p:cNvCxnSpPr>
          <p:nvPr/>
        </p:nvCxnSpPr>
        <p:spPr>
          <a:xfrm flipV="1">
            <a:off x="6151747" y="3056694"/>
            <a:ext cx="1" cy="185024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="" xmlns:a16="http://schemas.microsoft.com/office/drawing/2014/main" id="{453983C7-9888-425D-92CA-8DF2329B7D40}"/>
              </a:ext>
            </a:extLst>
          </p:cNvPr>
          <p:cNvCxnSpPr>
            <a:cxnSpLocks/>
          </p:cNvCxnSpPr>
          <p:nvPr/>
        </p:nvCxnSpPr>
        <p:spPr>
          <a:xfrm>
            <a:off x="7601158" y="6702212"/>
            <a:ext cx="0" cy="3011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>
            <a:extLst>
              <a:ext uri="{FF2B5EF4-FFF2-40B4-BE49-F238E27FC236}">
                <a16:creationId xmlns="" xmlns:a16="http://schemas.microsoft.com/office/drawing/2014/main" id="{480FB431-828C-47F2-80CF-0AE876A34BB4}"/>
              </a:ext>
            </a:extLst>
          </p:cNvPr>
          <p:cNvCxnSpPr>
            <a:cxnSpLocks/>
          </p:cNvCxnSpPr>
          <p:nvPr/>
        </p:nvCxnSpPr>
        <p:spPr>
          <a:xfrm>
            <a:off x="5391475" y="13210080"/>
            <a:ext cx="1869" cy="241694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="" xmlns:a16="http://schemas.microsoft.com/office/drawing/2014/main" id="{31FD9927-9543-418F-A556-5C1E32CF222A}"/>
              </a:ext>
            </a:extLst>
          </p:cNvPr>
          <p:cNvCxnSpPr>
            <a:cxnSpLocks/>
          </p:cNvCxnSpPr>
          <p:nvPr/>
        </p:nvCxnSpPr>
        <p:spPr>
          <a:xfrm flipV="1">
            <a:off x="2174327" y="7363867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="" xmlns:a16="http://schemas.microsoft.com/office/drawing/2014/main" id="{075D2157-2F64-4D6D-B3D2-F05D8B966EAB}"/>
              </a:ext>
            </a:extLst>
          </p:cNvPr>
          <p:cNvCxnSpPr>
            <a:cxnSpLocks/>
          </p:cNvCxnSpPr>
          <p:nvPr/>
        </p:nvCxnSpPr>
        <p:spPr>
          <a:xfrm>
            <a:off x="4185187" y="2375746"/>
            <a:ext cx="0" cy="207791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2483881" y="165945"/>
            <a:ext cx="4978397" cy="584775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1"/>
                </a:solidFill>
              </a:rPr>
              <a:t>Our PE Journey in </a:t>
            </a:r>
            <a:r>
              <a:rPr lang="en-GB" sz="3200" b="1" dirty="0" smtClean="0">
                <a:solidFill>
                  <a:schemeClr val="accent1"/>
                </a:solidFill>
              </a:rPr>
              <a:t>Y1 </a:t>
            </a:r>
            <a:r>
              <a:rPr lang="en-GB" sz="3200" b="1" dirty="0" smtClean="0">
                <a:solidFill>
                  <a:schemeClr val="accent1"/>
                </a:solidFill>
              </a:rPr>
              <a:t>&amp; </a:t>
            </a:r>
            <a:r>
              <a:rPr lang="en-GB" sz="3200" b="1" dirty="0" smtClean="0">
                <a:solidFill>
                  <a:schemeClr val="accent1"/>
                </a:solidFill>
              </a:rPr>
              <a:t>Y2</a:t>
            </a:r>
            <a:endParaRPr lang="en-GB" sz="3200" b="1" dirty="0">
              <a:solidFill>
                <a:schemeClr val="accent1"/>
              </a:solidFill>
            </a:endParaRPr>
          </a:p>
        </p:txBody>
      </p:sp>
      <p:sp>
        <p:nvSpPr>
          <p:cNvPr id="2050" name="AutoShape 2" descr="Image previ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2" name="AutoShape 4" descr="Image previ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 descr="C:\Users\donna\Pictures\LETS 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99589" y="15694289"/>
            <a:ext cx="1946011" cy="1946011"/>
          </a:xfrm>
          <a:prstGeom prst="rect">
            <a:avLst/>
          </a:prstGeom>
          <a:noFill/>
        </p:spPr>
      </p:pic>
      <p:sp>
        <p:nvSpPr>
          <p:cNvPr id="167" name="TextBox 166"/>
          <p:cNvSpPr txBox="1"/>
          <p:nvPr/>
        </p:nvSpPr>
        <p:spPr>
          <a:xfrm>
            <a:off x="914401" y="16453703"/>
            <a:ext cx="298026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Multi-Skills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953559" y="14277974"/>
            <a:ext cx="131414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CC00"/>
                </a:solidFill>
              </a:rPr>
              <a:t>Ball Games </a:t>
            </a:r>
            <a:endParaRPr lang="en-GB" sz="2400" b="1" dirty="0">
              <a:solidFill>
                <a:srgbClr val="00CC00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6190770" y="5875378"/>
            <a:ext cx="244982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FF"/>
                </a:solidFill>
              </a:rPr>
              <a:t>Outdoor</a:t>
            </a:r>
            <a:r>
              <a:rPr lang="en-GB" sz="2400" b="1" dirty="0" smtClean="0">
                <a:solidFill>
                  <a:srgbClr val="CC0099"/>
                </a:solidFill>
              </a:rPr>
              <a:t> </a:t>
            </a:r>
          </a:p>
          <a:p>
            <a:pPr algn="ctr"/>
            <a:r>
              <a:rPr lang="en-GB" sz="2400" b="1" dirty="0" smtClean="0">
                <a:solidFill>
                  <a:srgbClr val="FF00FF"/>
                </a:solidFill>
              </a:rPr>
              <a:t>Adventure</a:t>
            </a:r>
            <a:endParaRPr lang="en-GB" sz="2400" b="1" dirty="0">
              <a:solidFill>
                <a:srgbClr val="FF00FF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4392587" y="908871"/>
            <a:ext cx="1405467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33CCFF"/>
                </a:solidFill>
              </a:rPr>
              <a:t>Sports Day Activitie</a:t>
            </a:r>
            <a:r>
              <a:rPr lang="en-GB" sz="2400" b="1" dirty="0" smtClean="0">
                <a:solidFill>
                  <a:srgbClr val="33CCFF"/>
                </a:solidFill>
              </a:rPr>
              <a:t>s </a:t>
            </a:r>
            <a:r>
              <a:rPr lang="en-GB" sz="2400" b="1" dirty="0" smtClean="0">
                <a:solidFill>
                  <a:srgbClr val="33CCFF"/>
                </a:solidFill>
              </a:rPr>
              <a:t> </a:t>
            </a:r>
            <a:endParaRPr lang="en-GB" sz="2000" b="1" dirty="0">
              <a:solidFill>
                <a:srgbClr val="33CCFF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4126938" y="16354004"/>
            <a:ext cx="26137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We </a:t>
            </a:r>
            <a:r>
              <a:rPr lang="en-GB" sz="1600" dirty="0" smtClean="0">
                <a:solidFill>
                  <a:srgbClr val="FF0000"/>
                </a:solidFill>
              </a:rPr>
              <a:t>will maste</a:t>
            </a:r>
            <a:r>
              <a:rPr lang="en-GB" sz="1600" dirty="0" smtClean="0">
                <a:solidFill>
                  <a:srgbClr val="FF0000"/>
                </a:solidFill>
              </a:rPr>
              <a:t>r basic movements; including running, jumping, throwing and catching.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1770423" y="14364905"/>
            <a:ext cx="204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We will </a:t>
            </a:r>
            <a:r>
              <a:rPr lang="en-GB" sz="1600" dirty="0" smtClean="0">
                <a:solidFill>
                  <a:srgbClr val="FF0000"/>
                </a:solidFill>
              </a:rPr>
              <a:t>begin to apply all of these in a range of activities. 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0" y="13952305"/>
            <a:ext cx="1222625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u="sng" dirty="0" smtClean="0"/>
              <a:t>Key Vocabulary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Space 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Safety 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Travel 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Dodge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Direction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Control 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Balance </a:t>
            </a:r>
            <a:endParaRPr lang="en-GB" sz="1200" dirty="0"/>
          </a:p>
        </p:txBody>
      </p:sp>
      <p:pic>
        <p:nvPicPr>
          <p:cNvPr id="2054" name="Picture 6" descr="C:\Users\donna\Pictures\run 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9455" y="16955825"/>
            <a:ext cx="1023145" cy="1023145"/>
          </a:xfrm>
          <a:prstGeom prst="rect">
            <a:avLst/>
          </a:prstGeom>
          <a:noFill/>
        </p:spPr>
      </p:pic>
      <p:pic>
        <p:nvPicPr>
          <p:cNvPr id="2055" name="Picture 7" descr="C:\Users\donna\Pictures\stretch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1891" y="16925925"/>
            <a:ext cx="1029440" cy="1029440"/>
          </a:xfrm>
          <a:prstGeom prst="rect">
            <a:avLst/>
          </a:prstGeom>
          <a:noFill/>
        </p:spPr>
      </p:pic>
      <p:pic>
        <p:nvPicPr>
          <p:cNvPr id="2056" name="Picture 8" descr="C:\Users\donna\Pictures\footbal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34400" y="10146660"/>
            <a:ext cx="1185863" cy="1185863"/>
          </a:xfrm>
          <a:prstGeom prst="rect">
            <a:avLst/>
          </a:prstGeom>
          <a:noFill/>
        </p:spPr>
      </p:pic>
      <p:pic>
        <p:nvPicPr>
          <p:cNvPr id="2057" name="Picture 9" descr="C:\Users\donna\Pictures\dribbl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07768" y="11971850"/>
            <a:ext cx="1113730" cy="1113730"/>
          </a:xfrm>
          <a:prstGeom prst="rect">
            <a:avLst/>
          </a:prstGeom>
          <a:noFill/>
        </p:spPr>
      </p:pic>
      <p:pic>
        <p:nvPicPr>
          <p:cNvPr id="2058" name="Picture 10" descr="C:\Users\donna\Pictures\Balancin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110834" y="9708081"/>
            <a:ext cx="1244048" cy="1358689"/>
          </a:xfrm>
          <a:prstGeom prst="rect">
            <a:avLst/>
          </a:prstGeom>
          <a:noFill/>
        </p:spPr>
      </p:pic>
      <p:sp>
        <p:nvSpPr>
          <p:cNvPr id="136" name="Block Arc 135">
            <a:extLst>
              <a:ext uri="{FF2B5EF4-FFF2-40B4-BE49-F238E27FC236}">
                <a16:creationId xmlns=""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701645" y="9267650"/>
            <a:ext cx="2760688" cy="222930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0" y="8205847"/>
            <a:ext cx="30723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/>
                </a:solidFill>
              </a:rPr>
              <a:t>Gymnastics and Dance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pic>
        <p:nvPicPr>
          <p:cNvPr id="2059" name="Picture 11" descr="C:\Users\donna\Pictures\tennis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48920" y="5365769"/>
            <a:ext cx="1394083" cy="1394083"/>
          </a:xfrm>
          <a:prstGeom prst="rect">
            <a:avLst/>
          </a:prstGeom>
          <a:noFill/>
        </p:spPr>
      </p:pic>
      <p:pic>
        <p:nvPicPr>
          <p:cNvPr id="2060" name="Picture 12" descr="C:\Users\donna\Pictures\mission accomplishe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1256" y="261256"/>
            <a:ext cx="1915269" cy="1915269"/>
          </a:xfrm>
          <a:prstGeom prst="rect">
            <a:avLst/>
          </a:prstGeom>
          <a:noFill/>
        </p:spPr>
      </p:pic>
      <p:grpSp>
        <p:nvGrpSpPr>
          <p:cNvPr id="571" name="Group 570">
            <a:extLst>
              <a:ext uri="{FF2B5EF4-FFF2-40B4-BE49-F238E27FC236}">
                <a16:creationId xmlns="" xmlns:a16="http://schemas.microsoft.com/office/drawing/2014/main" id="{8D25C866-7C9C-8041-AD05-76ABE5363E23}"/>
              </a:ext>
            </a:extLst>
          </p:cNvPr>
          <p:cNvGrpSpPr/>
          <p:nvPr/>
        </p:nvGrpSpPr>
        <p:grpSpPr>
          <a:xfrm>
            <a:off x="103973" y="2275627"/>
            <a:ext cx="1048563" cy="1088761"/>
            <a:chOff x="7621308" y="10948137"/>
            <a:chExt cx="1214980" cy="1304869"/>
          </a:xfrm>
        </p:grpSpPr>
        <p:sp>
          <p:nvSpPr>
            <p:cNvPr id="572" name="Oval 571">
              <a:extLst>
                <a:ext uri="{FF2B5EF4-FFF2-40B4-BE49-F238E27FC236}">
                  <a16:creationId xmlns="" xmlns:a16="http://schemas.microsoft.com/office/drawing/2014/main" id="{47B326B8-7C87-FD4B-9E11-F52A5B959563}"/>
                </a:ext>
              </a:extLst>
            </p:cNvPr>
            <p:cNvSpPr/>
            <p:nvPr/>
          </p:nvSpPr>
          <p:spPr>
            <a:xfrm>
              <a:off x="7621308" y="10948137"/>
              <a:ext cx="1214980" cy="130486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3" name="Oval 572">
              <a:extLst>
                <a:ext uri="{FF2B5EF4-FFF2-40B4-BE49-F238E27FC236}">
                  <a16:creationId xmlns="" xmlns:a16="http://schemas.microsoft.com/office/drawing/2014/main" id="{88E49728-06CA-B84F-A75B-9DDD4F68D76F}"/>
                </a:ext>
              </a:extLst>
            </p:cNvPr>
            <p:cNvSpPr/>
            <p:nvPr/>
          </p:nvSpPr>
          <p:spPr>
            <a:xfrm>
              <a:off x="7808262" y="111489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TextBox 573">
              <a:extLst>
                <a:ext uri="{FF2B5EF4-FFF2-40B4-BE49-F238E27FC236}">
                  <a16:creationId xmlns="" xmlns:a16="http://schemas.microsoft.com/office/drawing/2014/main" id="{0C33B6A2-64A2-2345-BD56-35CD50DA67E9}"/>
                </a:ext>
              </a:extLst>
            </p:cNvPr>
            <p:cNvSpPr txBox="1"/>
            <p:nvPr/>
          </p:nvSpPr>
          <p:spPr>
            <a:xfrm>
              <a:off x="7808261" y="11220706"/>
              <a:ext cx="815105" cy="885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2060"/>
                  </a:solidFill>
                </a:rPr>
                <a:t>End of Year </a:t>
              </a:r>
              <a:r>
                <a:rPr lang="en-US" sz="1400" b="1" dirty="0" smtClean="0">
                  <a:solidFill>
                    <a:srgbClr val="002060"/>
                  </a:solidFill>
                </a:rPr>
                <a:t> 1&amp;2</a:t>
              </a:r>
              <a:endParaRPr lang="en-US" sz="14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46" name="Triangle 45">
            <a:extLst>
              <a:ext uri="{FF2B5EF4-FFF2-40B4-BE49-F238E27FC236}">
                <a16:creationId xmlns=""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047542" y="2452975"/>
            <a:ext cx="938427" cy="735967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61" name="Picture 13" descr="C:\Users\donna\Pictures\map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63085" y="8441979"/>
            <a:ext cx="1157178" cy="1157178"/>
          </a:xfrm>
          <a:prstGeom prst="rect">
            <a:avLst/>
          </a:prstGeom>
          <a:noFill/>
        </p:spPr>
      </p:pic>
      <p:sp>
        <p:nvSpPr>
          <p:cNvPr id="140" name="Block Arc 139">
            <a:extLst>
              <a:ext uri="{FF2B5EF4-FFF2-40B4-BE49-F238E27FC236}">
                <a16:creationId xmlns=""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81048" y="7086484"/>
            <a:ext cx="2847721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83" name="Group 282"/>
          <p:cNvGrpSpPr/>
          <p:nvPr/>
        </p:nvGrpSpPr>
        <p:grpSpPr>
          <a:xfrm>
            <a:off x="2761975" y="6469117"/>
            <a:ext cx="1214980" cy="1304869"/>
            <a:chOff x="7621308" y="10948137"/>
            <a:chExt cx="1214980" cy="1304869"/>
          </a:xfrm>
        </p:grpSpPr>
        <p:sp>
          <p:nvSpPr>
            <p:cNvPr id="284" name="Oval 283">
              <a:extLst>
                <a:ext uri="{FF2B5EF4-FFF2-40B4-BE49-F238E27FC236}">
                  <a16:creationId xmlns="" xmlns:a16="http://schemas.microsoft.com/office/drawing/2014/main" id="{A716D0B4-6237-2645-A384-C1B927AF0552}"/>
                </a:ext>
              </a:extLst>
            </p:cNvPr>
            <p:cNvSpPr/>
            <p:nvPr/>
          </p:nvSpPr>
          <p:spPr>
            <a:xfrm>
              <a:off x="7621308" y="10948137"/>
              <a:ext cx="1214980" cy="130486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5" name="Oval 284">
              <a:extLst>
                <a:ext uri="{FF2B5EF4-FFF2-40B4-BE49-F238E27FC236}">
                  <a16:creationId xmlns="" xmlns:a16="http://schemas.microsoft.com/office/drawing/2014/main" id="{7112001F-C49E-A041-A930-D9070852FCB6}"/>
                </a:ext>
              </a:extLst>
            </p:cNvPr>
            <p:cNvSpPr/>
            <p:nvPr/>
          </p:nvSpPr>
          <p:spPr>
            <a:xfrm>
              <a:off x="7808262" y="111489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TextBox 285">
              <a:extLst>
                <a:ext uri="{FF2B5EF4-FFF2-40B4-BE49-F238E27FC236}">
                  <a16:creationId xmlns="" xmlns:a16="http://schemas.microsoft.com/office/drawing/2014/main" id="{E2392CED-199C-044B-8C83-9528D182044C}"/>
                </a:ext>
              </a:extLst>
            </p:cNvPr>
            <p:cNvSpPr txBox="1"/>
            <p:nvPr/>
          </p:nvSpPr>
          <p:spPr>
            <a:xfrm>
              <a:off x="7752382" y="11341274"/>
              <a:ext cx="9264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002060"/>
                  </a:solidFill>
                </a:rPr>
                <a:t>Summer Term</a:t>
              </a:r>
            </a:p>
          </p:txBody>
        </p:sp>
      </p:grpSp>
      <p:sp>
        <p:nvSpPr>
          <p:cNvPr id="143" name="Block Arc 142">
            <a:extLst>
              <a:ext uri="{FF2B5EF4-FFF2-40B4-BE49-F238E27FC236}">
                <a16:creationId xmlns=""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88644" y="4975342"/>
            <a:ext cx="273375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63" name="Picture 15" descr="C:\Users\donna\Downloads\thumbnail_97d3bbffc7df10d23c0f5836ef0a26636f8e6eec088942e6d03791a319137600.0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004756" y="1738025"/>
            <a:ext cx="850894" cy="850894"/>
          </a:xfrm>
          <a:prstGeom prst="rect">
            <a:avLst/>
          </a:prstGeom>
          <a:noFill/>
        </p:spPr>
      </p:pic>
      <p:sp>
        <p:nvSpPr>
          <p:cNvPr id="2065" name="AutoShape 17" descr="Image previ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68" name="Picture 20" descr="C:\Users\donna\Pictures\finally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68056" y="1362635"/>
            <a:ext cx="986316" cy="986316"/>
          </a:xfrm>
          <a:prstGeom prst="rect">
            <a:avLst/>
          </a:prstGeom>
          <a:noFill/>
        </p:spPr>
      </p:pic>
      <p:sp>
        <p:nvSpPr>
          <p:cNvPr id="192" name="TextBox 191"/>
          <p:cNvSpPr txBox="1"/>
          <p:nvPr/>
        </p:nvSpPr>
        <p:spPr>
          <a:xfrm>
            <a:off x="3736957" y="14189354"/>
            <a:ext cx="1592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“In </a:t>
            </a:r>
            <a:r>
              <a:rPr lang="en-GB" sz="1200" dirty="0" smtClean="0"/>
              <a:t>Year 2, I can  travel confidently and creatively, show control and agility.”</a:t>
            </a:r>
            <a:endParaRPr lang="en-GB" sz="1200" dirty="0"/>
          </a:p>
        </p:txBody>
      </p:sp>
      <p:sp>
        <p:nvSpPr>
          <p:cNvPr id="193" name="TextBox 192"/>
          <p:cNvSpPr txBox="1"/>
          <p:nvPr/>
        </p:nvSpPr>
        <p:spPr>
          <a:xfrm>
            <a:off x="5211493" y="14190735"/>
            <a:ext cx="17118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We will perform simple jumping actions with control.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=""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1" y="9000687"/>
            <a:ext cx="5909338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6" name="Group 295"/>
          <p:cNvGrpSpPr/>
          <p:nvPr/>
        </p:nvGrpSpPr>
        <p:grpSpPr>
          <a:xfrm>
            <a:off x="4767278" y="10899217"/>
            <a:ext cx="1214980" cy="1304869"/>
            <a:chOff x="7621308" y="10948137"/>
            <a:chExt cx="1214980" cy="1304869"/>
          </a:xfrm>
        </p:grpSpPr>
        <p:sp>
          <p:nvSpPr>
            <p:cNvPr id="298" name="Oval 297">
              <a:extLst>
                <a:ext uri="{FF2B5EF4-FFF2-40B4-BE49-F238E27FC236}">
                  <a16:creationId xmlns="" xmlns:a16="http://schemas.microsoft.com/office/drawing/2014/main" id="{A716D0B4-6237-2645-A384-C1B927AF0552}"/>
                </a:ext>
              </a:extLst>
            </p:cNvPr>
            <p:cNvSpPr/>
            <p:nvPr/>
          </p:nvSpPr>
          <p:spPr>
            <a:xfrm>
              <a:off x="7621308" y="10948137"/>
              <a:ext cx="1214980" cy="130486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0" name="Oval 299">
              <a:extLst>
                <a:ext uri="{FF2B5EF4-FFF2-40B4-BE49-F238E27FC236}">
                  <a16:creationId xmlns="" xmlns:a16="http://schemas.microsoft.com/office/drawing/2014/main" id="{7112001F-C49E-A041-A930-D9070852FCB6}"/>
                </a:ext>
              </a:extLst>
            </p:cNvPr>
            <p:cNvSpPr/>
            <p:nvPr/>
          </p:nvSpPr>
          <p:spPr>
            <a:xfrm>
              <a:off x="7808262" y="111489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TextBox 300">
              <a:extLst>
                <a:ext uri="{FF2B5EF4-FFF2-40B4-BE49-F238E27FC236}">
                  <a16:creationId xmlns="" xmlns:a16="http://schemas.microsoft.com/office/drawing/2014/main" id="{E2392CED-199C-044B-8C83-9528D182044C}"/>
                </a:ext>
              </a:extLst>
            </p:cNvPr>
            <p:cNvSpPr txBox="1"/>
            <p:nvPr/>
          </p:nvSpPr>
          <p:spPr>
            <a:xfrm>
              <a:off x="7824027" y="11308184"/>
              <a:ext cx="84107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002060"/>
                  </a:solidFill>
                </a:rPr>
                <a:t>Spring Term</a:t>
              </a:r>
            </a:p>
          </p:txBody>
        </p:sp>
      </p:grpSp>
      <p:sp>
        <p:nvSpPr>
          <p:cNvPr id="195" name="TextBox 194"/>
          <p:cNvSpPr txBox="1"/>
          <p:nvPr/>
        </p:nvSpPr>
        <p:spPr>
          <a:xfrm>
            <a:off x="585150" y="11574453"/>
            <a:ext cx="1222625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 smtClean="0"/>
              <a:t>Key Vocabulary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Left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Right 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Jump 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Hop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Skip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Stretch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High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Low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Forwards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Backward</a:t>
            </a:r>
          </a:p>
          <a:p>
            <a:pPr algn="ctr"/>
            <a:endParaRPr lang="en-GB" sz="1100" dirty="0" smtClean="0"/>
          </a:p>
          <a:p>
            <a:pPr algn="ctr">
              <a:buFont typeface="Arial" pitchFamily="34" charset="0"/>
              <a:buChar char="•"/>
            </a:pPr>
            <a:endParaRPr lang="en-GB" sz="1100" dirty="0" smtClean="0"/>
          </a:p>
          <a:p>
            <a:pPr algn="ctr">
              <a:buFont typeface="Arial" pitchFamily="34" charset="0"/>
              <a:buChar char="•"/>
            </a:pPr>
            <a:endParaRPr lang="en-GB" sz="1100" dirty="0" smtClean="0"/>
          </a:p>
          <a:p>
            <a:pPr algn="ctr">
              <a:buFont typeface="Arial" pitchFamily="34" charset="0"/>
              <a:buChar char="•"/>
            </a:pPr>
            <a:endParaRPr lang="en-GB" sz="1100" dirty="0" smtClean="0"/>
          </a:p>
        </p:txBody>
      </p:sp>
      <p:sp>
        <p:nvSpPr>
          <p:cNvPr id="198" name="TextBox 197"/>
          <p:cNvSpPr txBox="1"/>
          <p:nvPr/>
        </p:nvSpPr>
        <p:spPr>
          <a:xfrm>
            <a:off x="2838088" y="12384326"/>
            <a:ext cx="1592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“In </a:t>
            </a:r>
            <a:r>
              <a:rPr lang="en-GB" sz="1200" dirty="0" smtClean="0"/>
              <a:t>Year 2, I can perform my new skills and different levels and speeds.”</a:t>
            </a:r>
            <a:endParaRPr lang="en-GB" sz="1200" dirty="0"/>
          </a:p>
        </p:txBody>
      </p:sp>
      <p:sp>
        <p:nvSpPr>
          <p:cNvPr id="199" name="TextBox 198"/>
          <p:cNvSpPr txBox="1"/>
          <p:nvPr/>
        </p:nvSpPr>
        <p:spPr>
          <a:xfrm>
            <a:off x="4628228" y="12257139"/>
            <a:ext cx="1592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</a:t>
            </a:r>
            <a:r>
              <a:rPr lang="en-GB" sz="1200" dirty="0" smtClean="0"/>
              <a:t>In Year 1, I can send and receive simple objects in games.”</a:t>
            </a:r>
            <a:endParaRPr lang="en-GB" sz="1200" dirty="0"/>
          </a:p>
        </p:txBody>
      </p:sp>
      <p:sp>
        <p:nvSpPr>
          <p:cNvPr id="200" name="TextBox 199"/>
          <p:cNvSpPr txBox="1"/>
          <p:nvPr/>
        </p:nvSpPr>
        <p:spPr>
          <a:xfrm>
            <a:off x="6915150" y="11849100"/>
            <a:ext cx="113347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 smtClean="0"/>
              <a:t>Key Vocabulary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Throw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Roll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Catch 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Kick 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Control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Pass</a:t>
            </a:r>
            <a:endParaRPr lang="en-GB" sz="1100" dirty="0" smtClean="0"/>
          </a:p>
        </p:txBody>
      </p:sp>
      <p:sp>
        <p:nvSpPr>
          <p:cNvPr id="201" name="TextBox 200"/>
          <p:cNvSpPr txBox="1"/>
          <p:nvPr/>
        </p:nvSpPr>
        <p:spPr>
          <a:xfrm>
            <a:off x="8296251" y="14317278"/>
            <a:ext cx="15110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0CC00"/>
                </a:solidFill>
              </a:rPr>
              <a:t>We </a:t>
            </a:r>
            <a:r>
              <a:rPr lang="en-GB" sz="1600" dirty="0" smtClean="0">
                <a:solidFill>
                  <a:srgbClr val="00CC00"/>
                </a:solidFill>
              </a:rPr>
              <a:t>will develop throwing, kicking and catching skills..</a:t>
            </a:r>
            <a:endParaRPr lang="en-GB" sz="1600" dirty="0">
              <a:solidFill>
                <a:srgbClr val="00CC00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8963026" y="11492484"/>
            <a:ext cx="7953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“In </a:t>
            </a:r>
            <a:r>
              <a:rPr lang="en-GB" sz="1200" dirty="0" smtClean="0"/>
              <a:t>Year2, I can use my sending and receiving skills in a game against other players. ”</a:t>
            </a:r>
            <a:endParaRPr lang="en-GB" sz="1200" dirty="0"/>
          </a:p>
        </p:txBody>
      </p:sp>
      <p:sp>
        <p:nvSpPr>
          <p:cNvPr id="204" name="TextBox 203"/>
          <p:cNvSpPr txBox="1"/>
          <p:nvPr/>
        </p:nvSpPr>
        <p:spPr>
          <a:xfrm>
            <a:off x="1576625" y="9911840"/>
            <a:ext cx="204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</a:rPr>
              <a:t>We will continue to develop flexibility, strength, technique, control and balance.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596815" y="9711085"/>
            <a:ext cx="3651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FF"/>
                </a:solidFill>
              </a:rPr>
              <a:t>We will take part in problem solving and ‘survival’ activities.</a:t>
            </a:r>
            <a:endParaRPr lang="en-GB" sz="1600" dirty="0">
              <a:solidFill>
                <a:srgbClr val="FF00FF"/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5629276" y="10491604"/>
            <a:ext cx="31001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00CC00"/>
                </a:solidFill>
              </a:rPr>
              <a:t>We will play </a:t>
            </a:r>
            <a:r>
              <a:rPr lang="en-GB" sz="1600" dirty="0" smtClean="0">
                <a:solidFill>
                  <a:srgbClr val="00CC00"/>
                </a:solidFill>
              </a:rPr>
              <a:t>basic modified games, with a focus on sport based skills..</a:t>
            </a:r>
            <a:endParaRPr lang="en-GB" sz="1600" dirty="0">
              <a:solidFill>
                <a:srgbClr val="00CC00"/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7031132" y="7674348"/>
            <a:ext cx="984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“In </a:t>
            </a:r>
            <a:r>
              <a:rPr lang="en-GB" sz="1200" dirty="0" smtClean="0"/>
              <a:t>Year 1, I can respond to and overcome simple challenges.”</a:t>
            </a:r>
            <a:endParaRPr lang="en-GB" sz="1200" dirty="0"/>
          </a:p>
        </p:txBody>
      </p:sp>
      <p:sp>
        <p:nvSpPr>
          <p:cNvPr id="212" name="TextBox 211"/>
          <p:cNvSpPr txBox="1"/>
          <p:nvPr/>
        </p:nvSpPr>
        <p:spPr>
          <a:xfrm>
            <a:off x="8607552" y="5856251"/>
            <a:ext cx="1112711" cy="2116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 smtClean="0"/>
              <a:t>Key Vocabulary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Problem 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Solve 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Help 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Listen 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Talk 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Captain 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Ideas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Team Trust</a:t>
            </a:r>
            <a:endParaRPr lang="en-GB" sz="1100" dirty="0" smtClean="0"/>
          </a:p>
          <a:p>
            <a:pPr algn="ctr"/>
            <a:r>
              <a:rPr lang="en-GB" sz="1100" dirty="0" smtClean="0"/>
              <a:t> </a:t>
            </a:r>
          </a:p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17" name="Rectangle 216"/>
          <p:cNvSpPr/>
          <p:nvPr/>
        </p:nvSpPr>
        <p:spPr>
          <a:xfrm>
            <a:off x="2267805" y="9316329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19" name="Rectangle 218"/>
          <p:cNvSpPr/>
          <p:nvPr/>
        </p:nvSpPr>
        <p:spPr>
          <a:xfrm>
            <a:off x="3304125" y="9340713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20" name="Rectangle 219"/>
          <p:cNvSpPr/>
          <p:nvPr/>
        </p:nvSpPr>
        <p:spPr>
          <a:xfrm>
            <a:off x="4261197" y="9334617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21" name="Rectangle 220"/>
          <p:cNvSpPr/>
          <p:nvPr/>
        </p:nvSpPr>
        <p:spPr>
          <a:xfrm>
            <a:off x="5285325" y="9346809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22" name="Rectangle 221"/>
          <p:cNvSpPr/>
          <p:nvPr/>
        </p:nvSpPr>
        <p:spPr>
          <a:xfrm>
            <a:off x="6321645" y="9359001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23" name="Rectangle 222"/>
          <p:cNvSpPr/>
          <p:nvPr/>
        </p:nvSpPr>
        <p:spPr>
          <a:xfrm>
            <a:off x="7309197" y="9383385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24" name="Rectangle 223"/>
          <p:cNvSpPr/>
          <p:nvPr/>
        </p:nvSpPr>
        <p:spPr>
          <a:xfrm rot="19196073">
            <a:off x="7973661" y="9109065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36" name="Rectangle 235"/>
          <p:cNvSpPr/>
          <p:nvPr/>
        </p:nvSpPr>
        <p:spPr>
          <a:xfrm rot="16704373">
            <a:off x="8369901" y="8225145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47" name="Rectangle 246"/>
          <p:cNvSpPr/>
          <p:nvPr/>
        </p:nvSpPr>
        <p:spPr>
          <a:xfrm rot="13929160">
            <a:off x="8168734" y="7438761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50" name="Rectangle 249"/>
          <p:cNvSpPr/>
          <p:nvPr/>
        </p:nvSpPr>
        <p:spPr>
          <a:xfrm rot="18522954">
            <a:off x="1371693" y="9554073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52" name="Rectangle 251"/>
          <p:cNvSpPr/>
          <p:nvPr/>
        </p:nvSpPr>
        <p:spPr>
          <a:xfrm rot="16200000">
            <a:off x="1158333" y="10377034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54" name="Rectangle 253"/>
          <p:cNvSpPr/>
          <p:nvPr/>
        </p:nvSpPr>
        <p:spPr>
          <a:xfrm rot="14078472">
            <a:off x="1396079" y="11163419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61" name="TextBox 260"/>
          <p:cNvSpPr txBox="1"/>
          <p:nvPr/>
        </p:nvSpPr>
        <p:spPr>
          <a:xfrm>
            <a:off x="5596845" y="7724708"/>
            <a:ext cx="1182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“In </a:t>
            </a:r>
            <a:r>
              <a:rPr lang="en-GB" sz="1200" dirty="0" smtClean="0"/>
              <a:t>Year 2 I can overcome tricky challenges and think of solutions with my  team .”</a:t>
            </a:r>
            <a:endParaRPr lang="en-GB" sz="1200" dirty="0"/>
          </a:p>
        </p:txBody>
      </p:sp>
      <p:sp>
        <p:nvSpPr>
          <p:cNvPr id="262" name="TextBox 261"/>
          <p:cNvSpPr txBox="1"/>
          <p:nvPr/>
        </p:nvSpPr>
        <p:spPr>
          <a:xfrm>
            <a:off x="48768" y="7485888"/>
            <a:ext cx="293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</a:t>
            </a:r>
            <a:r>
              <a:rPr lang="en-GB" sz="1200" dirty="0" smtClean="0"/>
              <a:t>In Year 1, I can travel with, send and receive different size balls and objects.”</a:t>
            </a:r>
            <a:endParaRPr lang="en-GB" sz="1200" dirty="0"/>
          </a:p>
        </p:txBody>
      </p:sp>
      <p:sp>
        <p:nvSpPr>
          <p:cNvPr id="264" name="TextBox 263"/>
          <p:cNvSpPr txBox="1"/>
          <p:nvPr/>
        </p:nvSpPr>
        <p:spPr>
          <a:xfrm>
            <a:off x="4026840" y="5789426"/>
            <a:ext cx="21403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FF"/>
                </a:solidFill>
              </a:rPr>
              <a:t>We will have to </a:t>
            </a:r>
            <a:r>
              <a:rPr lang="en-GB" sz="1600" dirty="0" smtClean="0">
                <a:solidFill>
                  <a:srgbClr val="FF00FF"/>
                </a:solidFill>
              </a:rPr>
              <a:t>work sensibly and effectively in pairs and small groups </a:t>
            </a:r>
            <a:endParaRPr lang="en-GB" sz="1600" dirty="0">
              <a:solidFill>
                <a:srgbClr val="FF00FF"/>
              </a:solidFill>
            </a:endParaRPr>
          </a:p>
        </p:txBody>
      </p:sp>
      <p:sp>
        <p:nvSpPr>
          <p:cNvPr id="269" name="TextBox 268"/>
          <p:cNvSpPr txBox="1"/>
          <p:nvPr/>
        </p:nvSpPr>
        <p:spPr>
          <a:xfrm>
            <a:off x="3072316" y="5386531"/>
            <a:ext cx="293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</a:t>
            </a:r>
            <a:r>
              <a:rPr lang="en-GB" sz="1200" dirty="0" smtClean="0"/>
              <a:t>In Year 2, I can use these skills for attacking and defending games.”</a:t>
            </a:r>
            <a:endParaRPr lang="en-GB" sz="1200" dirty="0"/>
          </a:p>
        </p:txBody>
      </p:sp>
      <p:sp>
        <p:nvSpPr>
          <p:cNvPr id="270" name="TextBox 269"/>
          <p:cNvSpPr txBox="1"/>
          <p:nvPr/>
        </p:nvSpPr>
        <p:spPr>
          <a:xfrm>
            <a:off x="0" y="6234144"/>
            <a:ext cx="11242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8B308"/>
                </a:solidFill>
              </a:rPr>
              <a:t>We </a:t>
            </a:r>
            <a:r>
              <a:rPr lang="en-GB" sz="1600" dirty="0" smtClean="0">
                <a:solidFill>
                  <a:srgbClr val="F8B308"/>
                </a:solidFill>
              </a:rPr>
              <a:t>will participate in team games. </a:t>
            </a:r>
            <a:endParaRPr lang="en-GB" sz="1600" dirty="0">
              <a:solidFill>
                <a:srgbClr val="F8B308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1173052" y="3751667"/>
            <a:ext cx="2218265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C000"/>
                </a:solidFill>
              </a:rPr>
              <a:t>Team Games (Invasion)</a:t>
            </a:r>
            <a:endParaRPr lang="en-GB" sz="2400" b="1" dirty="0">
              <a:solidFill>
                <a:srgbClr val="FFC000"/>
              </a:solidFill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0" y="4500270"/>
            <a:ext cx="1124262" cy="1778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 smtClean="0"/>
              <a:t>Key Vocabulary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Attack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Defend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Teamwork 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Target 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Scoring 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Roles 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Goal </a:t>
            </a:r>
          </a:p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73" name="TextBox 272"/>
          <p:cNvSpPr txBox="1"/>
          <p:nvPr/>
        </p:nvSpPr>
        <p:spPr>
          <a:xfrm>
            <a:off x="3539589" y="3881716"/>
            <a:ext cx="3257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8B308"/>
                </a:solidFill>
              </a:rPr>
              <a:t>We will </a:t>
            </a:r>
            <a:r>
              <a:rPr lang="en-GB" sz="1600" dirty="0" smtClean="0">
                <a:solidFill>
                  <a:srgbClr val="F8B308"/>
                </a:solidFill>
              </a:rPr>
              <a:t>develop, learn and follow rules to new games. </a:t>
            </a:r>
            <a:endParaRPr lang="en-GB" sz="1600" dirty="0">
              <a:solidFill>
                <a:srgbClr val="F8B308"/>
              </a:solidFill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8607552" y="1499404"/>
            <a:ext cx="1112711" cy="1778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 smtClean="0"/>
              <a:t>Key Vocabulary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Run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Speed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Race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Jump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Throw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Effort 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Challenge  </a:t>
            </a:r>
            <a:endParaRPr lang="en-GB" sz="1100" dirty="0" smtClean="0"/>
          </a:p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76" name="TextBox 275"/>
          <p:cNvSpPr txBox="1"/>
          <p:nvPr/>
        </p:nvSpPr>
        <p:spPr>
          <a:xfrm>
            <a:off x="3898592" y="3248669"/>
            <a:ext cx="3349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“In </a:t>
            </a:r>
            <a:r>
              <a:rPr lang="en-GB" sz="1200" dirty="0" smtClean="0"/>
              <a:t>Year 1, I can show consistency and control in running, throwing and jumping.  </a:t>
            </a:r>
            <a:r>
              <a:rPr lang="en-GB" sz="1200" dirty="0" smtClean="0"/>
              <a:t>.”</a:t>
            </a:r>
            <a:endParaRPr lang="en-GB" sz="1200" dirty="0"/>
          </a:p>
        </p:txBody>
      </p:sp>
      <p:sp>
        <p:nvSpPr>
          <p:cNvPr id="278" name="TextBox 277"/>
          <p:cNvSpPr txBox="1"/>
          <p:nvPr/>
        </p:nvSpPr>
        <p:spPr>
          <a:xfrm>
            <a:off x="707477" y="3197902"/>
            <a:ext cx="3367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00B0F0"/>
                </a:solidFill>
              </a:rPr>
              <a:t>We </a:t>
            </a:r>
            <a:r>
              <a:rPr lang="en-GB" sz="1600" dirty="0" smtClean="0">
                <a:solidFill>
                  <a:srgbClr val="00B0F0"/>
                </a:solidFill>
              </a:rPr>
              <a:t>will participate in organised competition</a:t>
            </a:r>
            <a:r>
              <a:rPr lang="en-GB" sz="1600" dirty="0" smtClean="0">
                <a:solidFill>
                  <a:srgbClr val="00B0F0"/>
                </a:solidFill>
              </a:rPr>
              <a:t>. </a:t>
            </a:r>
            <a:endParaRPr lang="en-GB" sz="1600" dirty="0">
              <a:solidFill>
                <a:srgbClr val="00B0F0"/>
              </a:solidFill>
            </a:endParaRPr>
          </a:p>
        </p:txBody>
      </p:sp>
      <p:sp>
        <p:nvSpPr>
          <p:cNvPr id="279" name="TextBox 278"/>
          <p:cNvSpPr txBox="1"/>
          <p:nvPr/>
        </p:nvSpPr>
        <p:spPr>
          <a:xfrm>
            <a:off x="2212198" y="929456"/>
            <a:ext cx="2117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</a:t>
            </a:r>
            <a:r>
              <a:rPr lang="en-GB" sz="1200" dirty="0" smtClean="0"/>
              <a:t>In  Year 2, I can challenge myself in different games and races.”</a:t>
            </a:r>
            <a:endParaRPr lang="en-GB" sz="1200" dirty="0"/>
          </a:p>
        </p:txBody>
      </p:sp>
      <p:cxnSp>
        <p:nvCxnSpPr>
          <p:cNvPr id="281" name="Straight Connector 280">
            <a:extLst>
              <a:ext uri="{FF2B5EF4-FFF2-40B4-BE49-F238E27FC236}">
                <a16:creationId xmlns="" xmlns:a16="http://schemas.microsoft.com/office/drawing/2014/main" id="{31F70B62-1999-4D65-98CB-7C5F294B9DEB}"/>
              </a:ext>
            </a:extLst>
          </p:cNvPr>
          <p:cNvCxnSpPr>
            <a:cxnSpLocks/>
          </p:cNvCxnSpPr>
          <p:nvPr/>
        </p:nvCxnSpPr>
        <p:spPr>
          <a:xfrm flipV="1">
            <a:off x="4031880" y="5214337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9" name="Picture 288" descr="swimming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78225" y="3963891"/>
            <a:ext cx="942038" cy="942038"/>
          </a:xfrm>
          <a:prstGeom prst="rect">
            <a:avLst/>
          </a:prstGeom>
        </p:spPr>
      </p:pic>
      <p:sp>
        <p:nvSpPr>
          <p:cNvPr id="214" name="Block Arc 213">
            <a:extLst>
              <a:ext uri="{FF2B5EF4-FFF2-40B4-BE49-F238E27FC236}">
                <a16:creationId xmlns=""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401151" y="2804986"/>
            <a:ext cx="2818038" cy="221417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7675844" y="4956306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92" name="Rectangle 291"/>
          <p:cNvSpPr/>
          <p:nvPr/>
        </p:nvSpPr>
        <p:spPr>
          <a:xfrm rot="2894752">
            <a:off x="8110559" y="3067544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93" name="Rectangle 292"/>
          <p:cNvSpPr/>
          <p:nvPr/>
        </p:nvSpPr>
        <p:spPr>
          <a:xfrm rot="5400000">
            <a:off x="8307929" y="3804561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94" name="Rectangle 293"/>
          <p:cNvSpPr/>
          <p:nvPr/>
        </p:nvSpPr>
        <p:spPr>
          <a:xfrm rot="7363683">
            <a:off x="8202999" y="4554067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97" name="TextBox 296"/>
          <p:cNvSpPr txBox="1"/>
          <p:nvPr/>
        </p:nvSpPr>
        <p:spPr>
          <a:xfrm>
            <a:off x="3356503" y="7787832"/>
            <a:ext cx="19528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1"/>
                </a:solidFill>
              </a:rPr>
              <a:t>We will use our new skills to create and perform an individual  sequence. 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8061730" y="5285421"/>
            <a:ext cx="1658533" cy="4725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>
                    <a:lumMod val="65000"/>
                  </a:schemeClr>
                </a:solidFill>
              </a:rPr>
              <a:t>Swimming</a:t>
            </a:r>
            <a:endParaRPr lang="en-GB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6525722" y="3545884"/>
            <a:ext cx="16705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65000"/>
                  </a:schemeClr>
                </a:solidFill>
              </a:rPr>
              <a:t>We </a:t>
            </a:r>
            <a:r>
              <a:rPr lang="en-GB" sz="1600" dirty="0" smtClean="0">
                <a:solidFill>
                  <a:schemeClr val="bg1">
                    <a:lumMod val="65000"/>
                  </a:schemeClr>
                </a:solidFill>
              </a:rPr>
              <a:t>will develop water confidence and basic stroke technique. </a:t>
            </a:r>
            <a:endParaRPr lang="en-GB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sz="1600" dirty="0" smtClean="0"/>
              <a:t> </a:t>
            </a:r>
            <a:endParaRPr lang="en-GB" sz="1600" dirty="0"/>
          </a:p>
        </p:txBody>
      </p:sp>
      <p:sp>
        <p:nvSpPr>
          <p:cNvPr id="308" name="TextBox 307"/>
          <p:cNvSpPr txBox="1"/>
          <p:nvPr/>
        </p:nvSpPr>
        <p:spPr>
          <a:xfrm>
            <a:off x="6092143" y="1064234"/>
            <a:ext cx="2525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0B0F0"/>
                </a:solidFill>
              </a:rPr>
              <a:t>We </a:t>
            </a:r>
            <a:r>
              <a:rPr lang="en-GB" sz="1600" dirty="0" smtClean="0">
                <a:solidFill>
                  <a:srgbClr val="00B0F0"/>
                </a:solidFill>
              </a:rPr>
              <a:t>will develop the fundamental skills of running, throwing and jumping. </a:t>
            </a: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788401" y="0"/>
            <a:ext cx="931862" cy="101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" name="TextBox 255"/>
          <p:cNvSpPr txBox="1"/>
          <p:nvPr/>
        </p:nvSpPr>
        <p:spPr>
          <a:xfrm>
            <a:off x="4467226" y="9753600"/>
            <a:ext cx="9845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“In </a:t>
            </a:r>
            <a:r>
              <a:rPr lang="en-GB" sz="1200" dirty="0" smtClean="0"/>
              <a:t>Year 1, I can show a variety of gymnastic skills with increasing control.”</a:t>
            </a:r>
            <a:endParaRPr lang="en-GB" sz="1200" dirty="0"/>
          </a:p>
        </p:txBody>
      </p:sp>
      <p:sp>
        <p:nvSpPr>
          <p:cNvPr id="280" name="TextBox 279"/>
          <p:cNvSpPr txBox="1"/>
          <p:nvPr/>
        </p:nvSpPr>
        <p:spPr>
          <a:xfrm>
            <a:off x="0" y="15570479"/>
            <a:ext cx="1438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“In </a:t>
            </a:r>
            <a:r>
              <a:rPr lang="en-GB" sz="1200" dirty="0" smtClean="0"/>
              <a:t>Year 1, I can safely find a space in indoor and outdoor areas.”</a:t>
            </a:r>
            <a:endParaRPr lang="en-GB" sz="1200" dirty="0"/>
          </a:p>
        </p:txBody>
      </p:sp>
    </p:spTree>
    <p:extLst>
      <p:ext uri="{BB962C8B-B14F-4D97-AF65-F5344CB8AC3E}">
        <p14:creationId xmlns=""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6514</TotalTime>
  <Words>469</Words>
  <Application>Microsoft Office PowerPoint</Application>
  <PresentationFormat>Custom</PresentationFormat>
  <Paragraphs>99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St Mary's Catholic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donna</cp:lastModifiedBy>
  <cp:revision>332</cp:revision>
  <cp:lastPrinted>2019-11-19T11:30:43Z</cp:lastPrinted>
  <dcterms:created xsi:type="dcterms:W3CDTF">2018-02-08T08:28:53Z</dcterms:created>
  <dcterms:modified xsi:type="dcterms:W3CDTF">2020-06-11T18:03:34Z</dcterms:modified>
</cp:coreProperties>
</file>