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27" r:id="rId2"/>
    <p:sldId id="304" r:id="rId3"/>
    <p:sldId id="265" r:id="rId4"/>
    <p:sldId id="336" r:id="rId5"/>
    <p:sldId id="337" r:id="rId6"/>
    <p:sldId id="305" r:id="rId7"/>
    <p:sldId id="291" r:id="rId8"/>
    <p:sldId id="272" r:id="rId9"/>
    <p:sldId id="338" r:id="rId10"/>
    <p:sldId id="308" r:id="rId11"/>
    <p:sldId id="316" r:id="rId12"/>
    <p:sldId id="317" r:id="rId13"/>
    <p:sldId id="318" r:id="rId14"/>
    <p:sldId id="330" r:id="rId15"/>
    <p:sldId id="331" r:id="rId16"/>
    <p:sldId id="332" r:id="rId17"/>
    <p:sldId id="333" r:id="rId18"/>
    <p:sldId id="339" r:id="rId19"/>
    <p:sldId id="334" r:id="rId20"/>
    <p:sldId id="340" r:id="rId21"/>
    <p:sldId id="319" r:id="rId22"/>
    <p:sldId id="329" r:id="rId23"/>
    <p:sldId id="328" r:id="rId24"/>
    <p:sldId id="310" r:id="rId25"/>
    <p:sldId id="309" r:id="rId26"/>
    <p:sldId id="312" r:id="rId27"/>
    <p:sldId id="335" r:id="rId28"/>
    <p:sldId id="311" r:id="rId29"/>
    <p:sldId id="313" r:id="rId30"/>
    <p:sldId id="314" r:id="rId31"/>
    <p:sldId id="315" r:id="rId32"/>
    <p:sldId id="269" r:id="rId33"/>
    <p:sldId id="270" r:id="rId34"/>
    <p:sldId id="341" r:id="rId35"/>
    <p:sldId id="323" r:id="rId36"/>
    <p:sldId id="326" r:id="rId37"/>
    <p:sldId id="324" r:id="rId38"/>
    <p:sldId id="296" r:id="rId39"/>
    <p:sldId id="292" r:id="rId40"/>
    <p:sldId id="342" r:id="rId41"/>
    <p:sldId id="280" r:id="rId42"/>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19" autoAdjust="0"/>
  </p:normalViewPr>
  <p:slideViewPr>
    <p:cSldViewPr snapToGrid="0">
      <p:cViewPr varScale="1">
        <p:scale>
          <a:sx n="109" d="100"/>
          <a:sy n="109" d="100"/>
        </p:scale>
        <p:origin x="6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2DF7883A-5536-40DE-9B10-D5AD13BA8094}" type="datetimeFigureOut">
              <a:rPr lang="en-GB" smtClean="0"/>
              <a:t>25/09/2019</a:t>
            </a:fld>
            <a:endParaRPr lang="en-GB"/>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824437CE-EC16-46D0-A234-E78D924A229C}" type="slidenum">
              <a:rPr lang="en-GB" smtClean="0"/>
              <a:t>‹#›</a:t>
            </a:fld>
            <a:endParaRPr lang="en-GB"/>
          </a:p>
        </p:txBody>
      </p:sp>
    </p:spTree>
    <p:extLst>
      <p:ext uri="{BB962C8B-B14F-4D97-AF65-F5344CB8AC3E}">
        <p14:creationId xmlns:p14="http://schemas.microsoft.com/office/powerpoint/2010/main" val="258641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06D8F77-2AD6-4851-AD95-AA9C91A9329B}" type="datetimeFigureOut">
              <a:rPr lang="en-GB" smtClean="0"/>
              <a:t>25/09/2019</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9BBA9BB-2BCA-464C-8219-7342BB50B86C}" type="slidenum">
              <a:rPr lang="en-GB" smtClean="0"/>
              <a:t>‹#›</a:t>
            </a:fld>
            <a:endParaRPr lang="en-GB"/>
          </a:p>
        </p:txBody>
      </p:sp>
    </p:spTree>
    <p:extLst>
      <p:ext uri="{BB962C8B-B14F-4D97-AF65-F5344CB8AC3E}">
        <p14:creationId xmlns:p14="http://schemas.microsoft.com/office/powerpoint/2010/main" val="186948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a:t>
            </a:fld>
            <a:endParaRPr lang="en-GB"/>
          </a:p>
        </p:txBody>
      </p:sp>
    </p:spTree>
    <p:extLst>
      <p:ext uri="{BB962C8B-B14F-4D97-AF65-F5344CB8AC3E}">
        <p14:creationId xmlns:p14="http://schemas.microsoft.com/office/powerpoint/2010/main" val="274823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38</a:t>
            </a:fld>
            <a:endParaRPr lang="en-GB"/>
          </a:p>
        </p:txBody>
      </p:sp>
    </p:spTree>
    <p:extLst>
      <p:ext uri="{BB962C8B-B14F-4D97-AF65-F5344CB8AC3E}">
        <p14:creationId xmlns:p14="http://schemas.microsoft.com/office/powerpoint/2010/main" val="293301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40</a:t>
            </a:fld>
            <a:endParaRPr lang="en-GB"/>
          </a:p>
        </p:txBody>
      </p:sp>
    </p:spTree>
    <p:extLst>
      <p:ext uri="{BB962C8B-B14F-4D97-AF65-F5344CB8AC3E}">
        <p14:creationId xmlns:p14="http://schemas.microsoft.com/office/powerpoint/2010/main" val="152259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41</a:t>
            </a:fld>
            <a:endParaRPr lang="en-GB"/>
          </a:p>
        </p:txBody>
      </p:sp>
    </p:spTree>
    <p:extLst>
      <p:ext uri="{BB962C8B-B14F-4D97-AF65-F5344CB8AC3E}">
        <p14:creationId xmlns:p14="http://schemas.microsoft.com/office/powerpoint/2010/main" val="338731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2</a:t>
            </a:fld>
            <a:endParaRPr lang="en-GB"/>
          </a:p>
        </p:txBody>
      </p:sp>
    </p:spTree>
    <p:extLst>
      <p:ext uri="{BB962C8B-B14F-4D97-AF65-F5344CB8AC3E}">
        <p14:creationId xmlns:p14="http://schemas.microsoft.com/office/powerpoint/2010/main" val="267237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6</a:t>
            </a:fld>
            <a:endParaRPr lang="en-GB"/>
          </a:p>
        </p:txBody>
      </p:sp>
    </p:spTree>
    <p:extLst>
      <p:ext uri="{BB962C8B-B14F-4D97-AF65-F5344CB8AC3E}">
        <p14:creationId xmlns:p14="http://schemas.microsoft.com/office/powerpoint/2010/main" val="332694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9</a:t>
            </a:fld>
            <a:endParaRPr lang="en-GB"/>
          </a:p>
        </p:txBody>
      </p:sp>
    </p:spTree>
    <p:extLst>
      <p:ext uri="{BB962C8B-B14F-4D97-AF65-F5344CB8AC3E}">
        <p14:creationId xmlns:p14="http://schemas.microsoft.com/office/powerpoint/2010/main" val="167737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10</a:t>
            </a:fld>
            <a:endParaRPr lang="en-GB"/>
          </a:p>
        </p:txBody>
      </p:sp>
    </p:spTree>
    <p:extLst>
      <p:ext uri="{BB962C8B-B14F-4D97-AF65-F5344CB8AC3E}">
        <p14:creationId xmlns:p14="http://schemas.microsoft.com/office/powerpoint/2010/main" val="396087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11</a:t>
            </a:fld>
            <a:endParaRPr lang="en-GB"/>
          </a:p>
        </p:txBody>
      </p:sp>
    </p:spTree>
    <p:extLst>
      <p:ext uri="{BB962C8B-B14F-4D97-AF65-F5344CB8AC3E}">
        <p14:creationId xmlns:p14="http://schemas.microsoft.com/office/powerpoint/2010/main" val="130245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16</a:t>
            </a:fld>
            <a:endParaRPr lang="en-GB"/>
          </a:p>
        </p:txBody>
      </p:sp>
    </p:spTree>
    <p:extLst>
      <p:ext uri="{BB962C8B-B14F-4D97-AF65-F5344CB8AC3E}">
        <p14:creationId xmlns:p14="http://schemas.microsoft.com/office/powerpoint/2010/main" val="52869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23</a:t>
            </a:fld>
            <a:endParaRPr lang="en-GB"/>
          </a:p>
        </p:txBody>
      </p:sp>
    </p:spTree>
    <p:extLst>
      <p:ext uri="{BB962C8B-B14F-4D97-AF65-F5344CB8AC3E}">
        <p14:creationId xmlns:p14="http://schemas.microsoft.com/office/powerpoint/2010/main" val="203340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36</a:t>
            </a:fld>
            <a:endParaRPr lang="en-GB"/>
          </a:p>
        </p:txBody>
      </p:sp>
    </p:spTree>
    <p:extLst>
      <p:ext uri="{BB962C8B-B14F-4D97-AF65-F5344CB8AC3E}">
        <p14:creationId xmlns:p14="http://schemas.microsoft.com/office/powerpoint/2010/main" val="168415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891194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2526668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834801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633429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87814E-673F-4A89-AC15-1609F8FE7E94}"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4163045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87814E-673F-4A89-AC15-1609F8FE7E94}"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613739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87814E-673F-4A89-AC15-1609F8FE7E94}" type="datetimeFigureOut">
              <a:rPr lang="en-GB" smtClean="0"/>
              <a:t>25/09/2019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3749664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87814E-673F-4A89-AC15-1609F8FE7E94}"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815350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7814E-673F-4A89-AC15-1609F8FE7E94}" type="datetimeFigureOut">
              <a:rPr lang="en-GB" smtClean="0"/>
              <a:t>25/09/2019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726907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87814E-673F-4A89-AC15-1609F8FE7E94}"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937925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87814E-673F-4A89-AC15-1609F8FE7E94}"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461212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7814E-673F-4A89-AC15-1609F8FE7E94}" type="datetimeFigureOut">
              <a:rPr lang="en-GB" smtClean="0"/>
              <a:t>25/09/2019</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83918-D838-4386-A102-2FF55654C677}" type="slidenum">
              <a:rPr lang="en-GB" smtClean="0"/>
              <a:t>‹#›</a:t>
            </a:fld>
            <a:endParaRPr lang="en-GB"/>
          </a:p>
        </p:txBody>
      </p:sp>
    </p:spTree>
    <p:extLst>
      <p:ext uri="{BB962C8B-B14F-4D97-AF65-F5344CB8AC3E}">
        <p14:creationId xmlns:p14="http://schemas.microsoft.com/office/powerpoint/2010/main" val="1717487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jpe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i4rw6jfTRJI" TargetMode="Externa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RbPecmTJ-k8" TargetMode="External"/><Relationship Id="rId5" Type="http://schemas.openxmlformats.org/officeDocument/2006/relationships/image" Target="../media/image25.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2A1bNBUpiKc" TargetMode="Externa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god who spea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736" y="-36977"/>
            <a:ext cx="5372101" cy="69891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67795"/>
            <a:ext cx="6825736" cy="6975115"/>
          </a:xfrm>
          <a:prstGeom prst="rect">
            <a:avLst/>
          </a:prstGeom>
        </p:spPr>
        <p:txBody>
          <a:bodyPr wrap="square">
            <a:spAutoFit/>
          </a:bodyPr>
          <a:lstStyle/>
          <a:p>
            <a:pPr algn="ctr" fontAlgn="base">
              <a:lnSpc>
                <a:spcPct val="107000"/>
              </a:lnSpc>
            </a:pPr>
            <a:r>
              <a:rPr lang="en-GB" sz="8000" dirty="0" smtClean="0">
                <a:latin typeface="Candara" panose="020E0502030303020204" pitchFamily="34" charset="0"/>
                <a:ea typeface="Times New Roman" panose="02020603050405020304" pitchFamily="18" charset="0"/>
                <a:cs typeface="Times New Roman" panose="02020603050405020304" pitchFamily="18" charset="0"/>
              </a:rPr>
              <a:t>The God Who Speaks:</a:t>
            </a:r>
          </a:p>
          <a:p>
            <a:pPr algn="ctr" fontAlgn="base">
              <a:lnSpc>
                <a:spcPct val="107000"/>
              </a:lnSpc>
            </a:pPr>
            <a:r>
              <a:rPr lang="en-GB" sz="8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The Year of the Word</a:t>
            </a:r>
            <a:endParaRPr lang="en-GB" sz="8000" dirty="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pP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30</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th</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September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2019 – </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31</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st</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December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2020</a:t>
            </a:r>
            <a:r>
              <a:rPr lang="en-GB" sz="3600" dirty="0">
                <a:latin typeface="Candara" panose="020E0502030303020204" pitchFamily="34" charset="0"/>
                <a:ea typeface="Times New Roman" panose="02020603050405020304" pitchFamily="18" charset="0"/>
                <a:cs typeface="Times New Roman" panose="02020603050405020304" pitchFamily="18" charset="0"/>
              </a:rPr>
              <a:t> </a:t>
            </a:r>
            <a:endParaRPr lang="en-GB" sz="3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07000"/>
              </a:lnSpc>
            </a:pPr>
            <a:r>
              <a:rPr lang="en-GB" dirty="0">
                <a:latin typeface="Candara" panose="020E0502030303020204" pitchFamily="34" charset="0"/>
                <a:ea typeface="Times New Roman" panose="02020603050405020304" pitchFamily="18" charset="0"/>
                <a:cs typeface="Times New Roman" panose="02020603050405020304" pitchFamily="18" charset="0"/>
              </a:rPr>
              <a:t>  </a:t>
            </a:r>
            <a:endParaRPr lang="en-GB"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8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pen bible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17500"/>
          <a:stretch/>
        </p:blipFill>
        <p:spPr bwMode="auto">
          <a:xfrm>
            <a:off x="0" y="-685800"/>
            <a:ext cx="12192000" cy="754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712177"/>
            <a:ext cx="11887200" cy="2875082"/>
          </a:xfrm>
          <a:prstGeom prst="rect">
            <a:avLst/>
          </a:prstGeom>
        </p:spPr>
        <p:txBody>
          <a:bodyPr wrap="square">
            <a:spAutoFit/>
          </a:bodyPr>
          <a:lstStyle/>
          <a:p>
            <a:pPr algn="ctr" fontAlgn="base">
              <a:lnSpc>
                <a:spcPct val="107000"/>
              </a:lnSpc>
            </a:pPr>
            <a:r>
              <a:rPr lang="en-GB" sz="115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Fun Bible Facts</a:t>
            </a:r>
            <a:endParaRPr lang="en-GB" sz="11500" dirty="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pPr>
            <a:r>
              <a:rPr lang="en-GB" sz="3600" dirty="0">
                <a:latin typeface="Candara" panose="020E0502030303020204" pitchFamily="34" charset="0"/>
                <a:ea typeface="Times New Roman" panose="02020603050405020304" pitchFamily="18" charset="0"/>
                <a:cs typeface="Times New Roman" panose="02020603050405020304" pitchFamily="18" charset="0"/>
              </a:rPr>
              <a:t> </a:t>
            </a:r>
            <a:endParaRPr lang="en-GB" sz="3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07000"/>
              </a:lnSpc>
            </a:pPr>
            <a:r>
              <a:rPr lang="en-GB" dirty="0">
                <a:latin typeface="Candara" panose="020E0502030303020204" pitchFamily="34" charset="0"/>
                <a:ea typeface="Times New Roman" panose="02020603050405020304" pitchFamily="18" charset="0"/>
                <a:cs typeface="Times New Roman" panose="02020603050405020304" pitchFamily="18" charset="0"/>
              </a:rPr>
              <a:t>  </a:t>
            </a:r>
            <a:endParaRPr lang="en-GB"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2978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6754" y="-95534"/>
            <a:ext cx="11643274" cy="4375044"/>
          </a:xfrm>
          <a:prstGeom prst="rect">
            <a:avLst/>
          </a:prstGeom>
        </p:spPr>
        <p:txBody>
          <a:bodyPr wrap="square">
            <a:spAutoFit/>
          </a:bodyPr>
          <a:lstStyle/>
          <a:p>
            <a:pPr algn="ctr" fontAlgn="base">
              <a:lnSpc>
                <a:spcPct val="107000"/>
              </a:lnSpc>
              <a:spcAft>
                <a:spcPts val="0"/>
              </a:spcAft>
            </a:pPr>
            <a:r>
              <a:rPr lang="en-GB" sz="8800" dirty="0">
                <a:latin typeface="Candara" panose="020E0502030303020204" pitchFamily="34" charset="0"/>
              </a:rPr>
              <a:t>Over </a:t>
            </a:r>
            <a:r>
              <a:rPr lang="en-GB" sz="8800" dirty="0">
                <a:solidFill>
                  <a:srgbClr val="0000FF"/>
                </a:solidFill>
                <a:latin typeface="Candara" panose="020E0502030303020204" pitchFamily="34" charset="0"/>
              </a:rPr>
              <a:t>100 million </a:t>
            </a:r>
            <a:r>
              <a:rPr lang="en-GB" sz="8800" dirty="0">
                <a:latin typeface="Candara" panose="020E0502030303020204" pitchFamily="34" charset="0"/>
              </a:rPr>
              <a:t>copies of the Bible are sold each </a:t>
            </a:r>
            <a:r>
              <a:rPr lang="en-GB" sz="8800" dirty="0" smtClean="0">
                <a:latin typeface="Candara" panose="020E0502030303020204" pitchFamily="34" charset="0"/>
              </a:rPr>
              <a:t>year!</a:t>
            </a: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Image result for bibles row"/>
          <p:cNvPicPr>
            <a:picLocks noChangeAspect="1" noChangeArrowheads="1"/>
          </p:cNvPicPr>
          <p:nvPr/>
        </p:nvPicPr>
        <p:blipFill rotWithShape="1">
          <a:blip r:embed="rId6">
            <a:extLst>
              <a:ext uri="{28A0092B-C50C-407E-A947-70E740481C1C}">
                <a14:useLocalDpi xmlns:a14="http://schemas.microsoft.com/office/drawing/2010/main" val="0"/>
              </a:ext>
            </a:extLst>
          </a:blip>
          <a:srcRect b="20222"/>
          <a:stretch/>
        </p:blipFill>
        <p:spPr bwMode="auto">
          <a:xfrm>
            <a:off x="3963300" y="4375044"/>
            <a:ext cx="4225356" cy="2420129"/>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8724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135" y="90007"/>
            <a:ext cx="7809542" cy="6415089"/>
          </a:xfrm>
          <a:prstGeom prst="rect">
            <a:avLst/>
          </a:prstGeom>
        </p:spPr>
        <p:txBody>
          <a:bodyPr wrap="square">
            <a:spAutoFit/>
          </a:bodyPr>
          <a:lstStyle/>
          <a:p>
            <a:pPr algn="ctr" fontAlgn="base">
              <a:lnSpc>
                <a:spcPct val="107000"/>
              </a:lnSpc>
              <a:spcAft>
                <a:spcPts val="0"/>
              </a:spcAft>
            </a:pPr>
            <a:r>
              <a:rPr lang="en-GB" sz="4800" dirty="0">
                <a:latin typeface="Candara" panose="020E0502030303020204" pitchFamily="34" charset="0"/>
              </a:rPr>
              <a:t>The word </a:t>
            </a:r>
            <a:r>
              <a:rPr lang="en-GB" sz="4800" dirty="0" smtClean="0">
                <a:latin typeface="Candara" panose="020E0502030303020204" pitchFamily="34" charset="0"/>
              </a:rPr>
              <a:t>‘bible’ </a:t>
            </a:r>
            <a:r>
              <a:rPr lang="en-GB" sz="4800" dirty="0">
                <a:latin typeface="Candara" panose="020E0502030303020204" pitchFamily="34" charset="0"/>
              </a:rPr>
              <a:t>is from the Greek</a:t>
            </a:r>
            <a:r>
              <a:rPr lang="en-GB" sz="4800" dirty="0">
                <a:solidFill>
                  <a:srgbClr val="FF0000"/>
                </a:solidFill>
                <a:latin typeface="Candara" panose="020E0502030303020204" pitchFamily="34" charset="0"/>
              </a:rPr>
              <a:t> </a:t>
            </a:r>
            <a:r>
              <a:rPr lang="en-GB" sz="4800" i="1" dirty="0">
                <a:solidFill>
                  <a:srgbClr val="0000FF"/>
                </a:solidFill>
                <a:latin typeface="Candara" panose="020E0502030303020204" pitchFamily="34" charset="0"/>
              </a:rPr>
              <a:t>ta </a:t>
            </a:r>
            <a:r>
              <a:rPr lang="en-GB" sz="4800" i="1" dirty="0" err="1">
                <a:solidFill>
                  <a:srgbClr val="0000FF"/>
                </a:solidFill>
                <a:latin typeface="Candara" panose="020E0502030303020204" pitchFamily="34" charset="0"/>
              </a:rPr>
              <a:t>biblia</a:t>
            </a:r>
            <a:r>
              <a:rPr lang="en-GB" sz="4800" dirty="0">
                <a:latin typeface="Candara" panose="020E0502030303020204" pitchFamily="34" charset="0"/>
              </a:rPr>
              <a:t>, which means </a:t>
            </a:r>
            <a:r>
              <a:rPr lang="en-GB" sz="4800" dirty="0" smtClean="0">
                <a:solidFill>
                  <a:srgbClr val="0000FF"/>
                </a:solidFill>
                <a:latin typeface="Candara" panose="020E0502030303020204" pitchFamily="34" charset="0"/>
              </a:rPr>
              <a:t>‘the scrolls’ </a:t>
            </a:r>
            <a:r>
              <a:rPr lang="en-GB" sz="4800" dirty="0">
                <a:latin typeface="Candara" panose="020E0502030303020204" pitchFamily="34" charset="0"/>
              </a:rPr>
              <a:t>or </a:t>
            </a:r>
            <a:r>
              <a:rPr lang="en-GB" sz="4800" dirty="0" smtClean="0">
                <a:solidFill>
                  <a:srgbClr val="0000FF"/>
                </a:solidFill>
                <a:latin typeface="Candara" panose="020E0502030303020204" pitchFamily="34" charset="0"/>
              </a:rPr>
              <a:t>‘the books’. </a:t>
            </a:r>
            <a:r>
              <a:rPr lang="en-GB" sz="4800" dirty="0">
                <a:latin typeface="Candara" panose="020E0502030303020204" pitchFamily="34" charset="0"/>
              </a:rPr>
              <a:t>The word is derived from the ancient city of Byblos, which was the official supplier of paper products to the ancient </a:t>
            </a:r>
            <a:r>
              <a:rPr lang="en-GB" sz="4800" dirty="0" smtClean="0">
                <a:latin typeface="Candara" panose="020E0502030303020204" pitchFamily="34" charset="0"/>
              </a:rPr>
              <a:t>world</a:t>
            </a:r>
            <a:r>
              <a:rPr lang="en-GB" sz="4800" dirty="0" smtClean="0"/>
              <a:t>.</a:t>
            </a:r>
            <a:endParaRPr lang="en-GB" sz="413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3812" y="554031"/>
            <a:ext cx="3555719" cy="4444649"/>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371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5618" y="292038"/>
            <a:ext cx="11822219" cy="6020238"/>
          </a:xfrm>
          <a:prstGeom prst="rect">
            <a:avLst/>
          </a:prstGeom>
        </p:spPr>
        <p:txBody>
          <a:bodyPr wrap="square">
            <a:spAutoFit/>
          </a:bodyPr>
          <a:lstStyle/>
          <a:p>
            <a:pPr algn="ctr" fontAlgn="base">
              <a:lnSpc>
                <a:spcPct val="107000"/>
              </a:lnSpc>
              <a:spcAft>
                <a:spcPts val="0"/>
              </a:spcAft>
            </a:pPr>
            <a:r>
              <a:rPr lang="en-GB" sz="7200" dirty="0">
                <a:latin typeface="Candara" panose="020E0502030303020204" pitchFamily="34" charset="0"/>
              </a:rPr>
              <a:t>The full Bible has been translated into</a:t>
            </a:r>
            <a:r>
              <a:rPr lang="en-GB" sz="7200" dirty="0">
                <a:solidFill>
                  <a:srgbClr val="0000FF"/>
                </a:solidFill>
                <a:latin typeface="Candara" panose="020E0502030303020204" pitchFamily="34" charset="0"/>
              </a:rPr>
              <a:t> 532 </a:t>
            </a:r>
            <a:r>
              <a:rPr lang="en-GB" sz="7200" dirty="0">
                <a:latin typeface="Candara" panose="020E0502030303020204" pitchFamily="34" charset="0"/>
              </a:rPr>
              <a:t>languages. </a:t>
            </a:r>
            <a:endParaRPr lang="en-GB" sz="7200" dirty="0" smtClean="0">
              <a:latin typeface="Candara" panose="020E0502030303020204" pitchFamily="34" charset="0"/>
            </a:endParaRPr>
          </a:p>
          <a:p>
            <a:pPr algn="ctr" fontAlgn="base">
              <a:lnSpc>
                <a:spcPct val="107000"/>
              </a:lnSpc>
              <a:spcAft>
                <a:spcPts val="0"/>
              </a:spcAft>
            </a:pPr>
            <a:r>
              <a:rPr lang="en-GB" sz="7200" dirty="0" smtClean="0">
                <a:latin typeface="Candara" panose="020E0502030303020204" pitchFamily="34" charset="0"/>
              </a:rPr>
              <a:t>It </a:t>
            </a:r>
            <a:r>
              <a:rPr lang="en-GB" sz="7200" dirty="0">
                <a:latin typeface="Candara" panose="020E0502030303020204" pitchFamily="34" charset="0"/>
              </a:rPr>
              <a:t>has been partially translated into </a:t>
            </a:r>
            <a:r>
              <a:rPr lang="en-GB" sz="7200" dirty="0">
                <a:solidFill>
                  <a:srgbClr val="FF0000"/>
                </a:solidFill>
                <a:latin typeface="Candara" panose="020E0502030303020204" pitchFamily="34" charset="0"/>
              </a:rPr>
              <a:t>2,883</a:t>
            </a:r>
            <a:r>
              <a:rPr lang="en-GB" sz="7200" dirty="0">
                <a:latin typeface="Candara" panose="020E0502030303020204" pitchFamily="34" charset="0"/>
              </a:rPr>
              <a:t> </a:t>
            </a:r>
            <a:r>
              <a:rPr lang="en-GB" sz="7200" dirty="0" smtClean="0">
                <a:latin typeface="Candara" panose="020E0502030303020204" pitchFamily="34" charset="0"/>
              </a:rPr>
              <a:t>languages</a:t>
            </a:r>
            <a:r>
              <a:rPr lang="en-GB" sz="7200" dirty="0" smtClean="0"/>
              <a:t>.</a:t>
            </a:r>
            <a:endParaRPr lang="en-GB" sz="857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3534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2192000" cy="4933210"/>
          </a:xfrm>
          <a:prstGeom prst="rect">
            <a:avLst/>
          </a:prstGeom>
        </p:spPr>
        <p:txBody>
          <a:bodyPr wrap="square">
            <a:spAutoFit/>
          </a:bodyPr>
          <a:lstStyle/>
          <a:p>
            <a:pPr algn="ctr" fontAlgn="base">
              <a:lnSpc>
                <a:spcPct val="107000"/>
              </a:lnSpc>
              <a:spcAft>
                <a:spcPts val="0"/>
              </a:spcAft>
            </a:pPr>
            <a:r>
              <a:rPr lang="en-GB" sz="4800" dirty="0">
                <a:solidFill>
                  <a:srgbClr val="0000FF"/>
                </a:solidFill>
                <a:latin typeface="Candara" panose="020E0502030303020204" pitchFamily="34" charset="0"/>
              </a:rPr>
              <a:t>The Bible was written by people </a:t>
            </a:r>
            <a:r>
              <a:rPr lang="en-GB" sz="4800" dirty="0" smtClean="0">
                <a:solidFill>
                  <a:srgbClr val="0000FF"/>
                </a:solidFill>
                <a:latin typeface="Candara" panose="020E0502030303020204" pitchFamily="34" charset="0"/>
              </a:rPr>
              <a:t>from many different occupations.</a:t>
            </a:r>
            <a:endParaRPr lang="en-GB" sz="4800" dirty="0">
              <a:solidFill>
                <a:srgbClr val="0000FF"/>
              </a:solidFill>
              <a:latin typeface="Candara" panose="020E0502030303020204" pitchFamily="34" charset="0"/>
            </a:endParaRPr>
          </a:p>
          <a:p>
            <a:pPr algn="ctr" fontAlgn="base">
              <a:lnSpc>
                <a:spcPct val="107000"/>
              </a:lnSpc>
              <a:spcAft>
                <a:spcPts val="0"/>
              </a:spcAft>
            </a:pPr>
            <a:r>
              <a:rPr lang="en-GB" sz="4800" dirty="0">
                <a:latin typeface="Candara" panose="020E0502030303020204" pitchFamily="34" charset="0"/>
              </a:rPr>
              <a:t>Parts of the Bible were written by </a:t>
            </a:r>
            <a:r>
              <a:rPr lang="en-GB" sz="4800" dirty="0">
                <a:solidFill>
                  <a:srgbClr val="FF0000"/>
                </a:solidFill>
                <a:latin typeface="Candara" panose="020E0502030303020204" pitchFamily="34" charset="0"/>
              </a:rPr>
              <a:t>kings</a:t>
            </a:r>
            <a:r>
              <a:rPr lang="en-GB" sz="4800" dirty="0">
                <a:latin typeface="Candara" panose="020E0502030303020204" pitchFamily="34" charset="0"/>
              </a:rPr>
              <a:t>. </a:t>
            </a:r>
            <a:endParaRPr lang="en-GB" sz="4800" dirty="0" smtClean="0">
              <a:latin typeface="Candara" panose="020E0502030303020204" pitchFamily="34" charset="0"/>
            </a:endParaRPr>
          </a:p>
          <a:p>
            <a:pPr algn="ctr" fontAlgn="base">
              <a:lnSpc>
                <a:spcPct val="107000"/>
              </a:lnSpc>
              <a:spcAft>
                <a:spcPts val="0"/>
              </a:spcAft>
            </a:pPr>
            <a:r>
              <a:rPr lang="en-GB" sz="4800" dirty="0" smtClean="0">
                <a:latin typeface="Candara" panose="020E0502030303020204" pitchFamily="34" charset="0"/>
              </a:rPr>
              <a:t>Half </a:t>
            </a:r>
            <a:r>
              <a:rPr lang="en-GB" sz="4800" dirty="0">
                <a:latin typeface="Candara" panose="020E0502030303020204" pitchFamily="34" charset="0"/>
              </a:rPr>
              <a:t>of the Psalms, a good chunk of Proverbs, and Ecclesiastes </a:t>
            </a:r>
            <a:r>
              <a:rPr lang="en-GB" sz="4800" dirty="0" smtClean="0">
                <a:latin typeface="Candara" panose="020E0502030303020204" pitchFamily="34" charset="0"/>
              </a:rPr>
              <a:t>were written </a:t>
            </a:r>
            <a:r>
              <a:rPr lang="en-GB" sz="4800" dirty="0">
                <a:latin typeface="Candara" panose="020E0502030303020204" pitchFamily="34" charset="0"/>
              </a:rPr>
              <a:t>by royalty.</a:t>
            </a:r>
          </a:p>
          <a:p>
            <a:pPr algn="ctr" fontAlgn="base">
              <a:lnSpc>
                <a:spcPct val="107000"/>
              </a:lnSpc>
              <a:spcAft>
                <a:spcPts val="0"/>
              </a:spcAft>
            </a:pPr>
            <a:endParaRPr lang="en-GB" sz="5400" dirty="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bible wri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659" y="4078929"/>
            <a:ext cx="5907398" cy="2656242"/>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98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079" y="192880"/>
            <a:ext cx="7027808" cy="6415089"/>
          </a:xfrm>
          <a:prstGeom prst="rect">
            <a:avLst/>
          </a:prstGeom>
        </p:spPr>
        <p:txBody>
          <a:bodyPr wrap="square">
            <a:spAutoFit/>
          </a:bodyPr>
          <a:lstStyle/>
          <a:p>
            <a:pPr algn="ctr" fontAlgn="base">
              <a:lnSpc>
                <a:spcPct val="107000"/>
              </a:lnSpc>
              <a:spcAft>
                <a:spcPts val="0"/>
              </a:spcAft>
            </a:pPr>
            <a:r>
              <a:rPr lang="en-GB" sz="4800" dirty="0" smtClean="0">
                <a:latin typeface="Candara" panose="020E0502030303020204" pitchFamily="34" charset="0"/>
              </a:rPr>
              <a:t>But </a:t>
            </a:r>
            <a:r>
              <a:rPr lang="en-GB" sz="4800" dirty="0">
                <a:latin typeface="Candara" panose="020E0502030303020204" pitchFamily="34" charset="0"/>
              </a:rPr>
              <a:t>other parts of the Bible are written by farmers, fishermen, a tentmaker, homeless prophets, a doctor, a professional scribe</a:t>
            </a:r>
            <a:r>
              <a:rPr lang="en-GB" sz="4800" dirty="0" smtClean="0">
                <a:latin typeface="Candara" panose="020E0502030303020204" pitchFamily="34" charset="0"/>
              </a:rPr>
              <a:t>, musicians</a:t>
            </a:r>
            <a:r>
              <a:rPr lang="en-GB" sz="4800" dirty="0">
                <a:latin typeface="Candara" panose="020E0502030303020204" pitchFamily="34" charset="0"/>
              </a:rPr>
              <a:t>, </a:t>
            </a:r>
            <a:r>
              <a:rPr lang="en-GB" sz="4800" dirty="0" smtClean="0">
                <a:latin typeface="Candara" panose="020E0502030303020204" pitchFamily="34" charset="0"/>
              </a:rPr>
              <a:t>pastors</a:t>
            </a:r>
            <a:r>
              <a:rPr lang="en-GB" sz="4800" dirty="0">
                <a:latin typeface="Candara" panose="020E0502030303020204" pitchFamily="34" charset="0"/>
              </a:rPr>
              <a:t> </a:t>
            </a:r>
            <a:r>
              <a:rPr lang="en-GB" sz="4800" dirty="0" smtClean="0">
                <a:latin typeface="Candara" panose="020E0502030303020204" pitchFamily="34" charset="0"/>
              </a:rPr>
              <a:t>and many more besides!</a:t>
            </a:r>
            <a:endParaRPr lang="en-GB" sz="413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908177" y="5232297"/>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age result for bible writers"/>
          <p:cNvPicPr>
            <a:picLocks noChangeAspect="1" noChangeArrowheads="1"/>
          </p:cNvPicPr>
          <p:nvPr/>
        </p:nvPicPr>
        <p:blipFill rotWithShape="1">
          <a:blip r:embed="rId5">
            <a:extLst>
              <a:ext uri="{28A0092B-C50C-407E-A947-70E740481C1C}">
                <a14:useLocalDpi xmlns:a14="http://schemas.microsoft.com/office/drawing/2010/main" val="0"/>
              </a:ext>
            </a:extLst>
          </a:blip>
          <a:srcRect l="5188" r="9597"/>
          <a:stretch/>
        </p:blipFill>
        <p:spPr bwMode="auto">
          <a:xfrm>
            <a:off x="7077887" y="923934"/>
            <a:ext cx="4623616" cy="4183348"/>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396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102019"/>
            <a:ext cx="11100386" cy="4340484"/>
          </a:xfrm>
          <a:prstGeom prst="rect">
            <a:avLst/>
          </a:prstGeom>
        </p:spPr>
        <p:txBody>
          <a:bodyPr wrap="square">
            <a:spAutoFit/>
          </a:bodyPr>
          <a:lstStyle/>
          <a:p>
            <a:pPr algn="ctr" fontAlgn="base">
              <a:lnSpc>
                <a:spcPct val="107000"/>
              </a:lnSpc>
              <a:spcAft>
                <a:spcPts val="0"/>
              </a:spcAft>
            </a:pPr>
            <a:r>
              <a:rPr lang="en-GB" sz="5400" dirty="0">
                <a:latin typeface="Candara" panose="020E0502030303020204" pitchFamily="34" charset="0"/>
              </a:rPr>
              <a:t>The </a:t>
            </a:r>
            <a:r>
              <a:rPr lang="en-GB" sz="5400" dirty="0" smtClean="0">
                <a:latin typeface="Candara" panose="020E0502030303020204" pitchFamily="34" charset="0"/>
              </a:rPr>
              <a:t>Bible is split into two ‘sections’: </a:t>
            </a:r>
          </a:p>
          <a:p>
            <a:pPr marL="685800" indent="-685800" algn="ctr" fontAlgn="base">
              <a:lnSpc>
                <a:spcPct val="107000"/>
              </a:lnSpc>
              <a:spcAft>
                <a:spcPts val="0"/>
              </a:spcAft>
              <a:buFont typeface="Arial" panose="020B0604020202020204" pitchFamily="34" charset="0"/>
              <a:buChar char="•"/>
            </a:pPr>
            <a:r>
              <a:rPr lang="en-GB" sz="5400" dirty="0" smtClean="0">
                <a:solidFill>
                  <a:srgbClr val="0000FF"/>
                </a:solidFill>
                <a:latin typeface="Candara" panose="020E0502030303020204" pitchFamily="34" charset="0"/>
              </a:rPr>
              <a:t>The Old Testament</a:t>
            </a:r>
          </a:p>
          <a:p>
            <a:pPr marL="685800" indent="-685800" algn="ctr" fontAlgn="base">
              <a:lnSpc>
                <a:spcPct val="107000"/>
              </a:lnSpc>
              <a:spcAft>
                <a:spcPts val="0"/>
              </a:spcAft>
              <a:buFont typeface="Arial" panose="020B0604020202020204" pitchFamily="34" charset="0"/>
              <a:buChar char="•"/>
            </a:pPr>
            <a:r>
              <a:rPr lang="en-GB" sz="5400" dirty="0" smtClean="0">
                <a:solidFill>
                  <a:srgbClr val="0000FF"/>
                </a:solidFill>
                <a:latin typeface="Candara" panose="020E0502030303020204" pitchFamily="34" charset="0"/>
              </a:rPr>
              <a:t>The New Testament</a:t>
            </a:r>
          </a:p>
          <a:p>
            <a:pPr algn="ctr" fontAlgn="base">
              <a:lnSpc>
                <a:spcPct val="107000"/>
              </a:lnSpc>
              <a:spcAft>
                <a:spcPts val="0"/>
              </a:spcAft>
            </a:pPr>
            <a:r>
              <a:rPr lang="en-GB" sz="4800" dirty="0" smtClean="0">
                <a:latin typeface="Candara" panose="020E0502030303020204" pitchFamily="34" charset="0"/>
              </a:rPr>
              <a:t>There are </a:t>
            </a:r>
            <a:r>
              <a:rPr lang="en-GB" sz="4800" dirty="0" smtClean="0">
                <a:solidFill>
                  <a:srgbClr val="0000FF"/>
                </a:solidFill>
                <a:latin typeface="Candara" panose="020E0502030303020204" pitchFamily="34" charset="0"/>
              </a:rPr>
              <a:t>46 </a:t>
            </a:r>
            <a:r>
              <a:rPr lang="en-GB" sz="4800" dirty="0">
                <a:solidFill>
                  <a:srgbClr val="0000FF"/>
                </a:solidFill>
                <a:latin typeface="Candara" panose="020E0502030303020204" pitchFamily="34" charset="0"/>
              </a:rPr>
              <a:t>books </a:t>
            </a:r>
            <a:r>
              <a:rPr lang="en-GB" sz="4800" dirty="0">
                <a:latin typeface="Candara" panose="020E0502030303020204" pitchFamily="34" charset="0"/>
              </a:rPr>
              <a:t>in the Old </a:t>
            </a:r>
            <a:r>
              <a:rPr lang="en-GB" sz="4800" dirty="0" smtClean="0">
                <a:latin typeface="Candara" panose="020E0502030303020204" pitchFamily="34" charset="0"/>
              </a:rPr>
              <a:t>Testament…</a:t>
            </a:r>
            <a:endParaRPr lang="en-GB" sz="4000" dirty="0" smtClean="0">
              <a:latin typeface="Candara" panose="020E0502030303020204" pitchFamily="34" charset="0"/>
            </a:endParaRP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Image result for old testament"/>
          <p:cNvPicPr>
            <a:picLocks noChangeAspect="1" noChangeArrowheads="1"/>
          </p:cNvPicPr>
          <p:nvPr/>
        </p:nvPicPr>
        <p:blipFill rotWithShape="1">
          <a:blip r:embed="rId6">
            <a:extLst>
              <a:ext uri="{28A0092B-C50C-407E-A947-70E740481C1C}">
                <a14:useLocalDpi xmlns:a14="http://schemas.microsoft.com/office/drawing/2010/main" val="0"/>
              </a:ext>
            </a:extLst>
          </a:blip>
          <a:srcRect b="22879"/>
          <a:stretch/>
        </p:blipFill>
        <p:spPr bwMode="auto">
          <a:xfrm>
            <a:off x="3245352" y="4442503"/>
            <a:ext cx="5434624" cy="2272447"/>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50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a:srcRect l="29122" t="12144" r="30088" b="46375"/>
          <a:stretch/>
        </p:blipFill>
        <p:spPr>
          <a:xfrm>
            <a:off x="-5837" y="-1"/>
            <a:ext cx="12197837" cy="6977687"/>
          </a:xfrm>
          <a:prstGeom prst="rect">
            <a:avLst/>
          </a:prstGeom>
        </p:spPr>
      </p:pic>
      <p:sp>
        <p:nvSpPr>
          <p:cNvPr id="3" name="Rectangle 2"/>
          <p:cNvSpPr/>
          <p:nvPr/>
        </p:nvSpPr>
        <p:spPr>
          <a:xfrm>
            <a:off x="9801726" y="0"/>
            <a:ext cx="1604211" cy="40105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11342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3846566"/>
          </a:xfrm>
          <a:prstGeom prst="rect">
            <a:avLst/>
          </a:prstGeom>
        </p:spPr>
        <p:txBody>
          <a:bodyPr wrap="square">
            <a:spAutoFit/>
          </a:bodyPr>
          <a:lstStyle/>
          <a:p>
            <a:pPr algn="ctr" fontAlgn="base">
              <a:lnSpc>
                <a:spcPct val="107000"/>
              </a:lnSpc>
              <a:spcAft>
                <a:spcPts val="0"/>
              </a:spcAft>
            </a:pPr>
            <a:r>
              <a:rPr lang="en-GB" sz="6000" dirty="0" smtClean="0">
                <a:latin typeface="Candara" panose="020E0502030303020204" pitchFamily="34" charset="0"/>
              </a:rPr>
              <a:t>…and </a:t>
            </a:r>
            <a:r>
              <a:rPr lang="en-GB" sz="6000" dirty="0">
                <a:solidFill>
                  <a:srgbClr val="0000FF"/>
                </a:solidFill>
                <a:latin typeface="Candara" panose="020E0502030303020204" pitchFamily="34" charset="0"/>
              </a:rPr>
              <a:t>27 books </a:t>
            </a:r>
            <a:r>
              <a:rPr lang="en-GB" sz="6000" dirty="0">
                <a:latin typeface="Candara" panose="020E0502030303020204" pitchFamily="34" charset="0"/>
              </a:rPr>
              <a:t>in the New </a:t>
            </a:r>
            <a:r>
              <a:rPr lang="en-GB" sz="6000" dirty="0" smtClean="0">
                <a:latin typeface="Candara" panose="020E0502030303020204" pitchFamily="34" charset="0"/>
              </a:rPr>
              <a:t>Testament.</a:t>
            </a:r>
          </a:p>
          <a:p>
            <a:pPr algn="ctr" fontAlgn="base">
              <a:lnSpc>
                <a:spcPct val="107000"/>
              </a:lnSpc>
              <a:spcAft>
                <a:spcPts val="0"/>
              </a:spcAft>
            </a:pPr>
            <a:endParaRPr lang="en-GB" sz="6000" dirty="0">
              <a:latin typeface="Candara" panose="020E0502030303020204" pitchFamily="34" charset="0"/>
            </a:endParaRPr>
          </a:p>
          <a:p>
            <a:pPr algn="ctr" fontAlgn="base">
              <a:lnSpc>
                <a:spcPct val="107000"/>
              </a:lnSpc>
              <a:spcAft>
                <a:spcPts val="0"/>
              </a:spcAft>
            </a:pPr>
            <a:endParaRPr lang="en-GB" sz="48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Image result for new testament"/>
          <p:cNvPicPr>
            <a:picLocks noChangeAspect="1" noChangeArrowheads="1"/>
          </p:cNvPicPr>
          <p:nvPr/>
        </p:nvPicPr>
        <p:blipFill rotWithShape="1">
          <a:blip r:embed="rId5">
            <a:extLst>
              <a:ext uri="{28A0092B-C50C-407E-A947-70E740481C1C}">
                <a14:useLocalDpi xmlns:a14="http://schemas.microsoft.com/office/drawing/2010/main" val="0"/>
              </a:ext>
            </a:extLst>
          </a:blip>
          <a:srcRect t="16743" b="4650"/>
          <a:stretch/>
        </p:blipFill>
        <p:spPr bwMode="auto">
          <a:xfrm>
            <a:off x="1476038" y="2413353"/>
            <a:ext cx="9234085" cy="4082982"/>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14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a:srcRect l="29122" t="54873" r="30088" b="4893"/>
          <a:stretch/>
        </p:blipFill>
        <p:spPr>
          <a:xfrm>
            <a:off x="-128336" y="0"/>
            <a:ext cx="12528884" cy="6951510"/>
          </a:xfrm>
          <a:prstGeom prst="rect">
            <a:avLst/>
          </a:prstGeom>
        </p:spPr>
      </p:pic>
    </p:spTree>
    <p:extLst>
      <p:ext uri="{BB962C8B-B14F-4D97-AF65-F5344CB8AC3E}">
        <p14:creationId xmlns:p14="http://schemas.microsoft.com/office/powerpoint/2010/main" val="3509500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6933"/>
          <a:stretch/>
        </p:blipFill>
        <p:spPr bwMode="auto">
          <a:xfrm>
            <a:off x="-5837" y="-95250"/>
            <a:ext cx="12197837" cy="6953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19122" t="22905" r="19475" b="6608"/>
          <a:stretch/>
        </p:blipFill>
        <p:spPr>
          <a:xfrm>
            <a:off x="-5837" y="-1138989"/>
            <a:ext cx="12390342" cy="8000620"/>
          </a:xfrm>
          <a:prstGeom prst="rect">
            <a:avLst/>
          </a:prstGeom>
        </p:spPr>
      </p:pic>
    </p:spTree>
    <p:extLst>
      <p:ext uri="{BB962C8B-B14F-4D97-AF65-F5344CB8AC3E}">
        <p14:creationId xmlns:p14="http://schemas.microsoft.com/office/powerpoint/2010/main" val="4064200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2823530"/>
          </a:xfrm>
          <a:prstGeom prst="rect">
            <a:avLst/>
          </a:prstGeom>
        </p:spPr>
        <p:txBody>
          <a:bodyPr wrap="square">
            <a:spAutoFit/>
          </a:bodyPr>
          <a:lstStyle/>
          <a:p>
            <a:pPr algn="ctr" fontAlgn="base">
              <a:lnSpc>
                <a:spcPct val="107000"/>
              </a:lnSpc>
              <a:spcAft>
                <a:spcPts val="0"/>
              </a:spcAft>
            </a:pPr>
            <a:r>
              <a:rPr lang="en-GB" sz="6000" dirty="0" smtClean="0">
                <a:latin typeface="Candara" panose="020E0502030303020204" pitchFamily="34" charset="0"/>
              </a:rPr>
              <a:t>Making a total of how many books altogether in the Bible?</a:t>
            </a:r>
          </a:p>
          <a:p>
            <a:pPr algn="ctr" fontAlgn="base">
              <a:lnSpc>
                <a:spcPct val="107000"/>
              </a:lnSpc>
              <a:spcAft>
                <a:spcPts val="0"/>
              </a:spcAft>
            </a:pPr>
            <a:endParaRPr lang="en-GB" sz="48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2888" y="1231602"/>
            <a:ext cx="11100386" cy="6596421"/>
          </a:xfrm>
          <a:prstGeom prst="rect">
            <a:avLst/>
          </a:prstGeom>
        </p:spPr>
        <p:txBody>
          <a:bodyPr wrap="square">
            <a:spAutoFit/>
          </a:bodyPr>
          <a:lstStyle/>
          <a:p>
            <a:pPr algn="ctr" fontAlgn="base">
              <a:lnSpc>
                <a:spcPct val="107000"/>
              </a:lnSpc>
              <a:spcAft>
                <a:spcPts val="0"/>
              </a:spcAft>
            </a:pPr>
            <a:r>
              <a:rPr lang="en-GB" sz="28700" dirty="0" smtClean="0">
                <a:solidFill>
                  <a:srgbClr val="0000FF"/>
                </a:solidFill>
                <a:latin typeface="Candara" panose="020E0502030303020204" pitchFamily="34" charset="0"/>
              </a:rPr>
              <a:t>73!</a:t>
            </a:r>
          </a:p>
          <a:p>
            <a:pPr algn="ctr" fontAlgn="base">
              <a:lnSpc>
                <a:spcPct val="107000"/>
              </a:lnSpc>
              <a:spcAft>
                <a:spcPts val="0"/>
              </a:spcAft>
            </a:pPr>
            <a:endParaRPr lang="en-GB" sz="6000" dirty="0">
              <a:latin typeface="Candara" panose="020E0502030303020204" pitchFamily="34" charset="0"/>
            </a:endParaRPr>
          </a:p>
          <a:p>
            <a:pPr algn="ctr" fontAlgn="base">
              <a:lnSpc>
                <a:spcPct val="107000"/>
              </a:lnSpc>
              <a:spcAft>
                <a:spcPts val="0"/>
              </a:spcAft>
            </a:pPr>
            <a:endParaRPr lang="en-GB" sz="4800" dirty="0" smtClean="0">
              <a:latin typeface="Candara" panose="020E0502030303020204" pitchFamily="34" charset="0"/>
            </a:endParaRPr>
          </a:p>
        </p:txBody>
      </p:sp>
    </p:spTree>
    <p:extLst>
      <p:ext uri="{BB962C8B-B14F-4D97-AF65-F5344CB8AC3E}">
        <p14:creationId xmlns:p14="http://schemas.microsoft.com/office/powerpoint/2010/main" val="20740702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4000" fill="hold"/>
                                        <p:tgtEl>
                                          <p:spTgt spid="6"/>
                                        </p:tgtEl>
                                        <p:attrNameLst>
                                          <p:attrName>ppt_w</p:attrName>
                                        </p:attrNameLst>
                                      </p:cBhvr>
                                      <p:tavLst>
                                        <p:tav tm="0">
                                          <p:val>
                                            <p:fltVal val="0"/>
                                          </p:val>
                                        </p:tav>
                                        <p:tav tm="100000">
                                          <p:val>
                                            <p:strVal val="#ppt_w"/>
                                          </p:val>
                                        </p:tav>
                                      </p:tavLst>
                                    </p:anim>
                                    <p:anim calcmode="lin" valueType="num">
                                      <p:cBhvr>
                                        <p:cTn id="13" dur="4000" fill="hold"/>
                                        <p:tgtEl>
                                          <p:spTgt spid="6"/>
                                        </p:tgtEl>
                                        <p:attrNameLst>
                                          <p:attrName>ppt_h</p:attrName>
                                        </p:attrNameLst>
                                      </p:cBhvr>
                                      <p:tavLst>
                                        <p:tav tm="0">
                                          <p:val>
                                            <p:fltVal val="0"/>
                                          </p:val>
                                        </p:tav>
                                        <p:tav tm="100000">
                                          <p:val>
                                            <p:strVal val="#ppt_h"/>
                                          </p:val>
                                        </p:tav>
                                      </p:tavLst>
                                    </p:anim>
                                    <p:animEffect transition="in" filter="fade">
                                      <p:cBhvr>
                                        <p:cTn id="14"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3904" y="1132835"/>
            <a:ext cx="12010028" cy="3985706"/>
          </a:xfrm>
          <a:prstGeom prst="rect">
            <a:avLst/>
          </a:prstGeom>
        </p:spPr>
        <p:txBody>
          <a:bodyPr wrap="square">
            <a:spAutoFit/>
          </a:bodyPr>
          <a:lstStyle/>
          <a:p>
            <a:pPr algn="ctr" fontAlgn="base">
              <a:lnSpc>
                <a:spcPct val="107000"/>
              </a:lnSpc>
              <a:spcAft>
                <a:spcPts val="0"/>
              </a:spcAft>
            </a:pPr>
            <a:r>
              <a:rPr lang="en-GB" sz="8000" dirty="0">
                <a:latin typeface="Candara" panose="020E0502030303020204" pitchFamily="34" charset="0"/>
              </a:rPr>
              <a:t>The shortest verse in the Bible is </a:t>
            </a:r>
            <a:r>
              <a:rPr lang="en-GB" sz="8000" dirty="0">
                <a:solidFill>
                  <a:srgbClr val="0000FF"/>
                </a:solidFill>
                <a:latin typeface="Candara" panose="020E0502030303020204" pitchFamily="34" charset="0"/>
              </a:rPr>
              <a:t>John</a:t>
            </a:r>
            <a:r>
              <a:rPr lang="en-GB" sz="8000" dirty="0">
                <a:latin typeface="Candara" panose="020E0502030303020204" pitchFamily="34" charset="0"/>
              </a:rPr>
              <a:t> </a:t>
            </a:r>
            <a:r>
              <a:rPr lang="en-GB" sz="8000" dirty="0">
                <a:solidFill>
                  <a:srgbClr val="0000FF"/>
                </a:solidFill>
                <a:latin typeface="Candara" panose="020E0502030303020204" pitchFamily="34" charset="0"/>
              </a:rPr>
              <a:t>11:35</a:t>
            </a:r>
            <a:r>
              <a:rPr lang="en-GB" sz="8000" dirty="0">
                <a:latin typeface="Candara" panose="020E0502030303020204" pitchFamily="34" charset="0"/>
              </a:rPr>
              <a:t>, which states, </a:t>
            </a:r>
            <a:r>
              <a:rPr lang="en-GB" sz="8000" dirty="0" smtClean="0">
                <a:latin typeface="Candara" panose="020E0502030303020204" pitchFamily="34" charset="0"/>
              </a:rPr>
              <a:t>‘Jesus </a:t>
            </a:r>
            <a:r>
              <a:rPr lang="en-GB" sz="8000" dirty="0">
                <a:latin typeface="Candara" panose="020E0502030303020204" pitchFamily="34" charset="0"/>
              </a:rPr>
              <a:t>wept</a:t>
            </a:r>
            <a:r>
              <a:rPr lang="en-GB" sz="8000" dirty="0" smtClean="0">
                <a:latin typeface="Candara" panose="020E0502030303020204" pitchFamily="34" charset="0"/>
              </a:rPr>
              <a:t>.’</a:t>
            </a:r>
            <a:endParaRPr lang="en-GB" sz="1028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0288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4850" y="0"/>
            <a:ext cx="10458450" cy="7008072"/>
          </a:xfrm>
          <a:prstGeom prst="rect">
            <a:avLst/>
          </a:prstGeom>
        </p:spPr>
        <p:txBody>
          <a:bodyPr wrap="square">
            <a:spAutoFit/>
          </a:bodyPr>
          <a:lstStyle/>
          <a:p>
            <a:pPr algn="ctr" fontAlgn="base">
              <a:lnSpc>
                <a:spcPct val="107000"/>
              </a:lnSpc>
              <a:spcAft>
                <a:spcPts val="0"/>
              </a:spcAft>
            </a:pPr>
            <a:r>
              <a:rPr lang="en-GB" sz="6000" dirty="0">
                <a:latin typeface="Candara" panose="020E0502030303020204" pitchFamily="34" charset="0"/>
              </a:rPr>
              <a:t>The shortest book of the Bible is </a:t>
            </a:r>
            <a:r>
              <a:rPr lang="en-GB" sz="6000" dirty="0">
                <a:solidFill>
                  <a:srgbClr val="0000FF"/>
                </a:solidFill>
                <a:latin typeface="Candara" panose="020E0502030303020204" pitchFamily="34" charset="0"/>
              </a:rPr>
              <a:t>3 </a:t>
            </a:r>
            <a:r>
              <a:rPr lang="en-GB" sz="6000" dirty="0" smtClean="0">
                <a:solidFill>
                  <a:srgbClr val="0000FF"/>
                </a:solidFill>
                <a:latin typeface="Candara" panose="020E0502030303020204" pitchFamily="34" charset="0"/>
              </a:rPr>
              <a:t>John</a:t>
            </a:r>
            <a:r>
              <a:rPr lang="en-GB" sz="6000" dirty="0" smtClean="0">
                <a:latin typeface="Candara" panose="020E0502030303020204" pitchFamily="34" charset="0"/>
              </a:rPr>
              <a:t>.</a:t>
            </a:r>
            <a:endParaRPr lang="en-GB" sz="6000" dirty="0">
              <a:latin typeface="Candara" panose="020E0502030303020204" pitchFamily="34" charset="0"/>
            </a:endParaRPr>
          </a:p>
          <a:p>
            <a:pPr algn="ctr" fontAlgn="base">
              <a:lnSpc>
                <a:spcPct val="107000"/>
              </a:lnSpc>
              <a:spcAft>
                <a:spcPts val="0"/>
              </a:spcAft>
            </a:pPr>
            <a:r>
              <a:rPr lang="en-GB" sz="6000" dirty="0">
                <a:latin typeface="Candara" panose="020E0502030303020204" pitchFamily="34" charset="0"/>
              </a:rPr>
              <a:t>You can read this book in about one </a:t>
            </a:r>
            <a:r>
              <a:rPr lang="en-GB" sz="6000" dirty="0" smtClean="0">
                <a:latin typeface="Candara" panose="020E0502030303020204" pitchFamily="34" charset="0"/>
              </a:rPr>
              <a:t>minute!</a:t>
            </a:r>
          </a:p>
          <a:p>
            <a:pPr algn="ctr" fontAlgn="base">
              <a:lnSpc>
                <a:spcPct val="107000"/>
              </a:lnSpc>
              <a:spcAft>
                <a:spcPts val="0"/>
              </a:spcAft>
            </a:pPr>
            <a:r>
              <a:rPr lang="en-GB" sz="6000" dirty="0" smtClean="0">
                <a:latin typeface="Candara" panose="020E0502030303020204" pitchFamily="34" charset="0"/>
              </a:rPr>
              <a:t> </a:t>
            </a:r>
            <a:r>
              <a:rPr lang="en-GB" sz="6000" dirty="0">
                <a:latin typeface="Candara" panose="020E0502030303020204" pitchFamily="34" charset="0"/>
              </a:rPr>
              <a:t>The book right before it, </a:t>
            </a:r>
            <a:r>
              <a:rPr lang="en-GB" sz="6000" dirty="0">
                <a:solidFill>
                  <a:srgbClr val="0000FF"/>
                </a:solidFill>
                <a:latin typeface="Candara" panose="020E0502030303020204" pitchFamily="34" charset="0"/>
              </a:rPr>
              <a:t>2 John</a:t>
            </a:r>
            <a:r>
              <a:rPr lang="en-GB" sz="6000" dirty="0">
                <a:latin typeface="Candara" panose="020E0502030303020204" pitchFamily="34" charset="0"/>
              </a:rPr>
              <a:t>, is the second-shortest book of the Bible.</a:t>
            </a:r>
            <a:endParaRPr lang="en-GB" sz="595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74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8945" y="0"/>
            <a:ext cx="11441126" cy="3319627"/>
          </a:xfrm>
          <a:prstGeom prst="rect">
            <a:avLst/>
          </a:prstGeom>
        </p:spPr>
        <p:txBody>
          <a:bodyPr wrap="square">
            <a:spAutoFit/>
          </a:bodyPr>
          <a:lstStyle/>
          <a:p>
            <a:pPr algn="ctr" fontAlgn="base">
              <a:lnSpc>
                <a:spcPct val="107000"/>
              </a:lnSpc>
              <a:spcAft>
                <a:spcPts val="0"/>
              </a:spcAft>
            </a:pPr>
            <a:r>
              <a:rPr lang="en-GB" sz="5400" dirty="0" smtClean="0">
                <a:latin typeface="Candara" panose="020E0502030303020204" pitchFamily="34" charset="0"/>
              </a:rPr>
              <a:t>The </a:t>
            </a:r>
            <a:r>
              <a:rPr lang="en-GB" sz="5400" dirty="0">
                <a:latin typeface="Candara" panose="020E0502030303020204" pitchFamily="34" charset="0"/>
              </a:rPr>
              <a:t>longest word in the Bible is </a:t>
            </a:r>
            <a:r>
              <a:rPr lang="en-GB" sz="8800" dirty="0" smtClean="0">
                <a:solidFill>
                  <a:srgbClr val="0000FF"/>
                </a:solidFill>
                <a:latin typeface="Candara" panose="020E0502030303020204" pitchFamily="34" charset="0"/>
              </a:rPr>
              <a:t>‘</a:t>
            </a:r>
            <a:r>
              <a:rPr lang="en-GB" sz="8800" dirty="0" err="1" smtClean="0">
                <a:solidFill>
                  <a:srgbClr val="0000FF"/>
                </a:solidFill>
                <a:latin typeface="Candara" panose="020E0502030303020204" pitchFamily="34" charset="0"/>
              </a:rPr>
              <a:t>Mahershalalhashbaz</a:t>
            </a:r>
            <a:r>
              <a:rPr lang="en-GB" sz="8800" dirty="0" smtClean="0">
                <a:solidFill>
                  <a:srgbClr val="0000FF"/>
                </a:solidFill>
                <a:latin typeface="Candara" panose="020E0502030303020204" pitchFamily="34" charset="0"/>
              </a:rPr>
              <a:t>’ </a:t>
            </a:r>
            <a:endParaRPr lang="en-GB" sz="5400" dirty="0" smtClean="0">
              <a:solidFill>
                <a:srgbClr val="0000FF"/>
              </a:solidFill>
              <a:latin typeface="Candara" panose="020E0502030303020204" pitchFamily="34" charset="0"/>
            </a:endParaRPr>
          </a:p>
          <a:p>
            <a:pPr algn="r" fontAlgn="base">
              <a:lnSpc>
                <a:spcPct val="107000"/>
              </a:lnSpc>
              <a:spcAft>
                <a:spcPts val="0"/>
              </a:spcAft>
            </a:pPr>
            <a:r>
              <a:rPr lang="en-GB" sz="5400" dirty="0" smtClean="0">
                <a:solidFill>
                  <a:srgbClr val="C00000"/>
                </a:solidFill>
                <a:latin typeface="Candara" panose="020E0502030303020204" pitchFamily="34" charset="0"/>
              </a:rPr>
              <a:t>(</a:t>
            </a:r>
            <a:r>
              <a:rPr lang="en-GB" sz="5400" dirty="0">
                <a:solidFill>
                  <a:srgbClr val="C00000"/>
                </a:solidFill>
                <a:latin typeface="Candara" panose="020E0502030303020204" pitchFamily="34" charset="0"/>
              </a:rPr>
              <a:t>Isaiah 8:3</a:t>
            </a:r>
            <a:r>
              <a:rPr lang="en-GB" sz="5400" dirty="0" smtClean="0">
                <a:solidFill>
                  <a:srgbClr val="C00000"/>
                </a:solidFill>
                <a:latin typeface="Candara" panose="020E0502030303020204" pitchFamily="34" charset="0"/>
              </a:rPr>
              <a:t>)</a:t>
            </a: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Image result for w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971" y="2442949"/>
            <a:ext cx="5339127" cy="400434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863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6481198"/>
          </a:xfrm>
          <a:prstGeom prst="rect">
            <a:avLst/>
          </a:prstGeom>
        </p:spPr>
        <p:txBody>
          <a:bodyPr wrap="square">
            <a:spAutoFit/>
          </a:bodyPr>
          <a:lstStyle/>
          <a:p>
            <a:pPr algn="ctr" fontAlgn="base">
              <a:lnSpc>
                <a:spcPct val="107000"/>
              </a:lnSpc>
              <a:spcAft>
                <a:spcPts val="0"/>
              </a:spcAft>
            </a:pPr>
            <a:r>
              <a:rPr lang="en-GB" sz="6600" dirty="0">
                <a:solidFill>
                  <a:srgbClr val="0000FF"/>
                </a:solidFill>
                <a:latin typeface="Candara" panose="020E0502030303020204" pitchFamily="34" charset="0"/>
              </a:rPr>
              <a:t>The Bible is about </a:t>
            </a:r>
            <a:r>
              <a:rPr lang="en-GB" sz="6600" dirty="0">
                <a:solidFill>
                  <a:srgbClr val="FF0000"/>
                </a:solidFill>
                <a:latin typeface="Candara" panose="020E0502030303020204" pitchFamily="34" charset="0"/>
              </a:rPr>
              <a:t>611,000</a:t>
            </a:r>
            <a:r>
              <a:rPr lang="en-GB" sz="6600" dirty="0">
                <a:solidFill>
                  <a:srgbClr val="0000FF"/>
                </a:solidFill>
                <a:latin typeface="Candara" panose="020E0502030303020204" pitchFamily="34" charset="0"/>
              </a:rPr>
              <a:t> words </a:t>
            </a:r>
            <a:r>
              <a:rPr lang="en-GB" sz="6600" dirty="0" smtClean="0">
                <a:solidFill>
                  <a:srgbClr val="0000FF"/>
                </a:solidFill>
                <a:latin typeface="Candara" panose="020E0502030303020204" pitchFamily="34" charset="0"/>
              </a:rPr>
              <a:t>long!</a:t>
            </a:r>
            <a:endParaRPr lang="en-GB" sz="4000" dirty="0">
              <a:latin typeface="Candara" panose="020E0502030303020204" pitchFamily="34" charset="0"/>
            </a:endParaRPr>
          </a:p>
          <a:p>
            <a:pPr algn="ctr" fontAlgn="base">
              <a:lnSpc>
                <a:spcPct val="107000"/>
              </a:lnSpc>
              <a:spcAft>
                <a:spcPts val="0"/>
              </a:spcAft>
            </a:pPr>
            <a:r>
              <a:rPr lang="en-GB" sz="4000" dirty="0">
                <a:latin typeface="Candara" panose="020E0502030303020204" pitchFamily="34" charset="0"/>
              </a:rPr>
              <a:t>When translating the Bible from its original languages to English, translators tend to use more words to get across the original author’s point</a:t>
            </a:r>
            <a:r>
              <a:rPr lang="en-GB" sz="4000" dirty="0" smtClean="0">
                <a:latin typeface="Candara" panose="020E0502030303020204" pitchFamily="34" charset="0"/>
              </a:rPr>
              <a:t>.</a:t>
            </a:r>
          </a:p>
          <a:p>
            <a:pPr algn="ctr" fontAlgn="base">
              <a:lnSpc>
                <a:spcPct val="107000"/>
              </a:lnSpc>
              <a:spcAft>
                <a:spcPts val="0"/>
              </a:spcAft>
            </a:pPr>
            <a:endParaRPr lang="en-GB" sz="1600" dirty="0">
              <a:latin typeface="Candara" panose="020E0502030303020204" pitchFamily="34" charset="0"/>
            </a:endParaRPr>
          </a:p>
          <a:p>
            <a:pPr algn="ctr" fontAlgn="base">
              <a:lnSpc>
                <a:spcPct val="107000"/>
              </a:lnSpc>
              <a:spcAft>
                <a:spcPts val="0"/>
              </a:spcAft>
            </a:pPr>
            <a:r>
              <a:rPr lang="en-GB" sz="6000" dirty="0" smtClean="0">
                <a:solidFill>
                  <a:srgbClr val="0000FF"/>
                </a:solidFill>
                <a:latin typeface="Candara" panose="020E0502030303020204" pitchFamily="34" charset="0"/>
              </a:rPr>
              <a:t>And who wrote all of </a:t>
            </a:r>
          </a:p>
          <a:p>
            <a:pPr algn="ctr" fontAlgn="base">
              <a:lnSpc>
                <a:spcPct val="107000"/>
              </a:lnSpc>
              <a:spcAft>
                <a:spcPts val="0"/>
              </a:spcAft>
            </a:pPr>
            <a:r>
              <a:rPr lang="en-GB" sz="6000" dirty="0" smtClean="0">
                <a:solidFill>
                  <a:srgbClr val="0000FF"/>
                </a:solidFill>
                <a:latin typeface="Candara" panose="020E0502030303020204" pitchFamily="34" charset="0"/>
              </a:rPr>
              <a:t>those words?!</a:t>
            </a:r>
            <a:endParaRPr lang="en-GB" sz="6000" dirty="0">
              <a:solidFill>
                <a:srgbClr val="0000FF"/>
              </a:solidFill>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402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5169" y="381344"/>
            <a:ext cx="11105147" cy="5493170"/>
          </a:xfrm>
          <a:prstGeom prst="rect">
            <a:avLst/>
          </a:prstGeom>
        </p:spPr>
        <p:txBody>
          <a:bodyPr wrap="square">
            <a:spAutoFit/>
          </a:bodyPr>
          <a:lstStyle/>
          <a:p>
            <a:pPr algn="ctr" fontAlgn="base">
              <a:lnSpc>
                <a:spcPct val="107000"/>
              </a:lnSpc>
              <a:spcAft>
                <a:spcPts val="0"/>
              </a:spcAft>
            </a:pPr>
            <a:r>
              <a:rPr lang="en-GB" sz="4800" dirty="0" smtClean="0">
                <a:solidFill>
                  <a:srgbClr val="0000FF"/>
                </a:solidFill>
                <a:latin typeface="Candara" panose="020E0502030303020204" pitchFamily="34" charset="0"/>
              </a:rPr>
              <a:t>The </a:t>
            </a:r>
            <a:r>
              <a:rPr lang="en-GB" sz="4800" dirty="0">
                <a:solidFill>
                  <a:srgbClr val="0000FF"/>
                </a:solidFill>
                <a:latin typeface="Candara" panose="020E0502030303020204" pitchFamily="34" charset="0"/>
              </a:rPr>
              <a:t>Bible was written in three </a:t>
            </a:r>
            <a:r>
              <a:rPr lang="en-GB" sz="4800" dirty="0" smtClean="0">
                <a:solidFill>
                  <a:srgbClr val="0000FF"/>
                </a:solidFill>
                <a:latin typeface="Candara" panose="020E0502030303020204" pitchFamily="34" charset="0"/>
              </a:rPr>
              <a:t>languages!</a:t>
            </a:r>
            <a:endParaRPr lang="en-GB" sz="4800" dirty="0">
              <a:solidFill>
                <a:srgbClr val="0000FF"/>
              </a:solidFill>
              <a:latin typeface="Candara" panose="020E0502030303020204" pitchFamily="34" charset="0"/>
            </a:endParaRPr>
          </a:p>
          <a:p>
            <a:pPr algn="ctr" fontAlgn="base">
              <a:lnSpc>
                <a:spcPct val="107000"/>
              </a:lnSpc>
              <a:spcAft>
                <a:spcPts val="0"/>
              </a:spcAft>
            </a:pPr>
            <a:r>
              <a:rPr lang="en-GB" sz="4000" dirty="0">
                <a:latin typeface="Candara" panose="020E0502030303020204" pitchFamily="34" charset="0"/>
              </a:rPr>
              <a:t>Those languages are </a:t>
            </a:r>
            <a:r>
              <a:rPr lang="en-GB" sz="4000" dirty="0">
                <a:solidFill>
                  <a:srgbClr val="FF0000"/>
                </a:solidFill>
                <a:latin typeface="Candara" panose="020E0502030303020204" pitchFamily="34" charset="0"/>
              </a:rPr>
              <a:t>Hebrew, Aramaic, and Greek</a:t>
            </a:r>
            <a:r>
              <a:rPr lang="en-GB" sz="4000" dirty="0">
                <a:latin typeface="Candara" panose="020E0502030303020204" pitchFamily="34" charset="0"/>
              </a:rPr>
              <a:t>. Most of our Old Testament was written in Hebrew, which was the language the original readers spoke. A few bits of the Old Testament were written Aramaic (looking at you, Ezra and Daniel). The New Testament was written in Greek, the commonly-spoken language of the time.</a:t>
            </a:r>
            <a:endParaRPr lang="en-GB" sz="7200" dirty="0">
              <a:solidFill>
                <a:schemeClr val="accent6">
                  <a:lumMod val="50000"/>
                </a:schemeClr>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6482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6056723"/>
          </a:xfrm>
          <a:prstGeom prst="rect">
            <a:avLst/>
          </a:prstGeom>
        </p:spPr>
        <p:txBody>
          <a:bodyPr wrap="square">
            <a:spAutoFit/>
          </a:bodyPr>
          <a:lstStyle/>
          <a:p>
            <a:pPr algn="ctr" fontAlgn="base">
              <a:lnSpc>
                <a:spcPct val="107000"/>
              </a:lnSpc>
              <a:spcAft>
                <a:spcPts val="0"/>
              </a:spcAft>
            </a:pPr>
            <a:r>
              <a:rPr lang="en-GB" sz="5400" dirty="0">
                <a:solidFill>
                  <a:srgbClr val="0000FF"/>
                </a:solidFill>
                <a:latin typeface="Candara" panose="020E0502030303020204" pitchFamily="34" charset="0"/>
              </a:rPr>
              <a:t>The Bible was written by more than 40 traditional </a:t>
            </a:r>
            <a:r>
              <a:rPr lang="en-GB" sz="5400" dirty="0" smtClean="0">
                <a:solidFill>
                  <a:srgbClr val="0000FF"/>
                </a:solidFill>
                <a:latin typeface="Candara" panose="020E0502030303020204" pitchFamily="34" charset="0"/>
              </a:rPr>
              <a:t>authors!</a:t>
            </a:r>
          </a:p>
          <a:p>
            <a:pPr algn="ctr" fontAlgn="base">
              <a:lnSpc>
                <a:spcPct val="107000"/>
              </a:lnSpc>
              <a:spcAft>
                <a:spcPts val="0"/>
              </a:spcAft>
            </a:pPr>
            <a:endParaRPr lang="en-GB" sz="1600" dirty="0">
              <a:solidFill>
                <a:srgbClr val="0000FF"/>
              </a:solidFill>
              <a:latin typeface="Candara" panose="020E0502030303020204" pitchFamily="34" charset="0"/>
            </a:endParaRPr>
          </a:p>
          <a:p>
            <a:pPr algn="ctr" fontAlgn="base">
              <a:lnSpc>
                <a:spcPct val="107000"/>
              </a:lnSpc>
              <a:spcAft>
                <a:spcPts val="0"/>
              </a:spcAft>
            </a:pPr>
            <a:r>
              <a:rPr lang="en-GB" sz="4000" dirty="0">
                <a:latin typeface="Candara" panose="020E0502030303020204" pitchFamily="34" charset="0"/>
              </a:rPr>
              <a:t>The books of the Bible are traditionally attributed to heroes of the Jewish and Christian faiths. </a:t>
            </a:r>
            <a:endParaRPr lang="en-GB" sz="4000" dirty="0" smtClean="0">
              <a:latin typeface="Candara" panose="020E0502030303020204" pitchFamily="34" charset="0"/>
            </a:endParaRPr>
          </a:p>
          <a:p>
            <a:pPr algn="ctr" fontAlgn="base">
              <a:lnSpc>
                <a:spcPct val="107000"/>
              </a:lnSpc>
              <a:spcAft>
                <a:spcPts val="0"/>
              </a:spcAft>
            </a:pPr>
            <a:r>
              <a:rPr lang="en-GB" sz="4000" dirty="0" smtClean="0">
                <a:latin typeface="Candara" panose="020E0502030303020204" pitchFamily="34" charset="0"/>
              </a:rPr>
              <a:t>Moses </a:t>
            </a:r>
            <a:r>
              <a:rPr lang="en-GB" sz="4000" dirty="0">
                <a:latin typeface="Candara" panose="020E0502030303020204" pitchFamily="34" charset="0"/>
              </a:rPr>
              <a:t>is given credit for the first five books of the Bible, most of the prophets are given credit for the books named after </a:t>
            </a:r>
            <a:r>
              <a:rPr lang="en-GB" sz="4000" dirty="0" smtClean="0">
                <a:latin typeface="Candara" panose="020E0502030303020204" pitchFamily="34" charset="0"/>
              </a:rPr>
              <a:t>them…and there are a few ‘unknowns’!</a:t>
            </a:r>
            <a:endParaRPr lang="en-GB" sz="1000" dirty="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348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216976"/>
            <a:ext cx="10706100" cy="6250494"/>
          </a:xfrm>
          <a:prstGeom prst="rect">
            <a:avLst/>
          </a:prstGeom>
        </p:spPr>
        <p:txBody>
          <a:bodyPr wrap="square">
            <a:spAutoFit/>
          </a:bodyPr>
          <a:lstStyle/>
          <a:p>
            <a:pPr algn="ctr" fontAlgn="base">
              <a:lnSpc>
                <a:spcPct val="107000"/>
              </a:lnSpc>
              <a:spcAft>
                <a:spcPts val="0"/>
              </a:spcAft>
            </a:pPr>
            <a:r>
              <a:rPr lang="en-GB" sz="5400" dirty="0" smtClean="0">
                <a:solidFill>
                  <a:srgbClr val="0000FF"/>
                </a:solidFill>
                <a:latin typeface="Candara" panose="020E0502030303020204" pitchFamily="34" charset="0"/>
              </a:rPr>
              <a:t>Moses wrote about 20% of the Bible in terms of word count. </a:t>
            </a:r>
          </a:p>
          <a:p>
            <a:pPr algn="ctr" fontAlgn="base">
              <a:lnSpc>
                <a:spcPct val="107000"/>
              </a:lnSpc>
              <a:spcAft>
                <a:spcPts val="0"/>
              </a:spcAft>
            </a:pPr>
            <a:endParaRPr lang="en-GB" sz="1600" dirty="0">
              <a:solidFill>
                <a:srgbClr val="0000FF"/>
              </a:solidFill>
              <a:latin typeface="Candara" panose="020E0502030303020204" pitchFamily="34" charset="0"/>
            </a:endParaRPr>
          </a:p>
          <a:p>
            <a:pPr algn="ctr" fontAlgn="base">
              <a:lnSpc>
                <a:spcPct val="107000"/>
              </a:lnSpc>
              <a:spcAft>
                <a:spcPts val="0"/>
              </a:spcAft>
            </a:pPr>
            <a:r>
              <a:rPr lang="en-GB" sz="4800" dirty="0" smtClean="0">
                <a:solidFill>
                  <a:srgbClr val="C00000"/>
                </a:solidFill>
                <a:latin typeface="Candara" panose="020E0502030303020204" pitchFamily="34" charset="0"/>
              </a:rPr>
              <a:t>Paul</a:t>
            </a:r>
            <a:r>
              <a:rPr lang="en-GB" sz="4800" dirty="0" smtClean="0">
                <a:latin typeface="Candara" panose="020E0502030303020204" pitchFamily="34" charset="0"/>
              </a:rPr>
              <a:t> wrote the most individual documents.</a:t>
            </a:r>
          </a:p>
          <a:p>
            <a:pPr algn="ctr" fontAlgn="base">
              <a:lnSpc>
                <a:spcPct val="107000"/>
              </a:lnSpc>
              <a:spcAft>
                <a:spcPts val="0"/>
              </a:spcAft>
            </a:pPr>
            <a:r>
              <a:rPr lang="en-GB" sz="4800" dirty="0" smtClean="0">
                <a:solidFill>
                  <a:srgbClr val="C00000"/>
                </a:solidFill>
                <a:latin typeface="Candara" panose="020E0502030303020204" pitchFamily="34" charset="0"/>
              </a:rPr>
              <a:t>Ezra, Luke </a:t>
            </a:r>
            <a:r>
              <a:rPr lang="en-GB" sz="4800" dirty="0" smtClean="0">
                <a:latin typeface="Candara" panose="020E0502030303020204" pitchFamily="34" charset="0"/>
              </a:rPr>
              <a:t>and </a:t>
            </a:r>
            <a:r>
              <a:rPr lang="en-GB" sz="4800" dirty="0" smtClean="0">
                <a:solidFill>
                  <a:srgbClr val="C00000"/>
                </a:solidFill>
                <a:latin typeface="Candara" panose="020E0502030303020204" pitchFamily="34" charset="0"/>
              </a:rPr>
              <a:t>Jeremiah</a:t>
            </a:r>
            <a:r>
              <a:rPr lang="en-GB" sz="4800" dirty="0" smtClean="0">
                <a:latin typeface="Candara" panose="020E0502030303020204" pitchFamily="34" charset="0"/>
              </a:rPr>
              <a:t> make up the rest of the top 5 in the number of words written.</a:t>
            </a:r>
          </a:p>
          <a:p>
            <a:pPr algn="ctr" fontAlgn="base">
              <a:lnSpc>
                <a:spcPct val="107000"/>
              </a:lnSpc>
              <a:spcAft>
                <a:spcPts val="0"/>
              </a:spcAft>
            </a:pPr>
            <a:endParaRPr lang="en-GB" sz="1000" dirty="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1036265" y="5311875"/>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728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1145576" y="5257917"/>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srcRect l="24687" t="30686" r="42917" b="30516"/>
          <a:stretch/>
        </p:blipFill>
        <p:spPr>
          <a:xfrm>
            <a:off x="931276" y="0"/>
            <a:ext cx="10323610" cy="6954679"/>
          </a:xfrm>
          <a:prstGeom prst="rect">
            <a:avLst/>
          </a:prstGeom>
        </p:spPr>
      </p:pic>
    </p:spTree>
    <p:extLst>
      <p:ext uri="{BB962C8B-B14F-4D97-AF65-F5344CB8AC3E}">
        <p14:creationId xmlns:p14="http://schemas.microsoft.com/office/powerpoint/2010/main" val="5283579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6151877"/>
          </a:xfrm>
          <a:prstGeom prst="rect">
            <a:avLst/>
          </a:prstGeom>
        </p:spPr>
        <p:txBody>
          <a:bodyPr wrap="square">
            <a:spAutoFit/>
          </a:bodyPr>
          <a:lstStyle/>
          <a:p>
            <a:pPr algn="ctr" fontAlgn="base">
              <a:lnSpc>
                <a:spcPct val="107000"/>
              </a:lnSpc>
              <a:spcAft>
                <a:spcPts val="0"/>
              </a:spcAft>
            </a:pPr>
            <a:r>
              <a:rPr lang="en-GB" sz="5400" dirty="0" smtClean="0">
                <a:solidFill>
                  <a:srgbClr val="0000FF"/>
                </a:solidFill>
                <a:latin typeface="Candara" panose="020E0502030303020204" pitchFamily="34" charset="0"/>
              </a:rPr>
              <a:t>There are at least 185 songs in the Bible! </a:t>
            </a:r>
          </a:p>
          <a:p>
            <a:pPr algn="ctr" fontAlgn="base">
              <a:lnSpc>
                <a:spcPct val="107000"/>
              </a:lnSpc>
              <a:spcAft>
                <a:spcPts val="0"/>
              </a:spcAft>
            </a:pPr>
            <a:r>
              <a:rPr lang="en-GB" sz="3600" dirty="0" smtClean="0">
                <a:latin typeface="Candara" panose="020E0502030303020204" pitchFamily="34" charset="0"/>
              </a:rPr>
              <a:t>About </a:t>
            </a:r>
            <a:r>
              <a:rPr lang="en-GB" sz="3600" dirty="0">
                <a:latin typeface="Candara" panose="020E0502030303020204" pitchFamily="34" charset="0"/>
              </a:rPr>
              <a:t>150 of these are in the book of Psalms. </a:t>
            </a:r>
            <a:r>
              <a:rPr lang="en-GB" sz="3600" dirty="0" smtClean="0">
                <a:latin typeface="Candara" panose="020E0502030303020204" pitchFamily="34" charset="0"/>
              </a:rPr>
              <a:t>(we </a:t>
            </a:r>
            <a:r>
              <a:rPr lang="en-GB" sz="3600" dirty="0">
                <a:latin typeface="Candara" panose="020E0502030303020204" pitchFamily="34" charset="0"/>
              </a:rPr>
              <a:t>say </a:t>
            </a:r>
            <a:r>
              <a:rPr lang="en-GB" sz="3600" dirty="0" smtClean="0">
                <a:latin typeface="Candara" panose="020E0502030303020204" pitchFamily="34" charset="0"/>
              </a:rPr>
              <a:t>‘about’ </a:t>
            </a:r>
            <a:r>
              <a:rPr lang="en-GB" sz="3600" dirty="0">
                <a:latin typeface="Candara" panose="020E0502030303020204" pitchFamily="34" charset="0"/>
              </a:rPr>
              <a:t>because there’s some debate as to whether a few of the separate Psalms were originally meant to be sung as one.) But throughout both the Old and New Testaments, people will sing songs about God or the events around them</a:t>
            </a:r>
            <a:r>
              <a:rPr lang="en-GB" sz="3600" dirty="0" smtClean="0">
                <a:latin typeface="Candara" panose="020E0502030303020204" pitchFamily="34" charset="0"/>
              </a:rPr>
              <a:t>.</a:t>
            </a:r>
          </a:p>
          <a:p>
            <a:pPr algn="ctr" fontAlgn="base">
              <a:lnSpc>
                <a:spcPct val="107000"/>
              </a:lnSpc>
              <a:spcAft>
                <a:spcPts val="0"/>
              </a:spcAft>
            </a:pPr>
            <a:r>
              <a:rPr lang="en-GB" sz="4400" dirty="0" smtClean="0">
                <a:solidFill>
                  <a:srgbClr val="0000FF"/>
                </a:solidFill>
                <a:latin typeface="Candara" panose="020E0502030303020204" pitchFamily="34" charset="0"/>
              </a:rPr>
              <a:t>And 185 is a bare minimum!</a:t>
            </a:r>
            <a:endParaRPr lang="en-GB" sz="4400" dirty="0">
              <a:solidFill>
                <a:srgbClr val="0000FF"/>
              </a:solidFill>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987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780"/>
          <a:stretch/>
        </p:blipFill>
        <p:spPr bwMode="auto">
          <a:xfrm>
            <a:off x="-5837" y="-32084"/>
            <a:ext cx="12197837" cy="68900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2562" y="259518"/>
            <a:ext cx="11041037" cy="2437206"/>
          </a:xfrm>
          <a:prstGeom prst="rect">
            <a:avLst/>
          </a:prstGeom>
        </p:spPr>
        <p:txBody>
          <a:bodyPr wrap="square">
            <a:spAutoFit/>
          </a:bodyPr>
          <a:lstStyle/>
          <a:p>
            <a:pPr algn="ctr" fontAlgn="base">
              <a:lnSpc>
                <a:spcPct val="107000"/>
              </a:lnSpc>
              <a:spcAft>
                <a:spcPts val="0"/>
              </a:spcAft>
            </a:pPr>
            <a:r>
              <a:rPr lang="en-GB" sz="3600" dirty="0" smtClean="0">
                <a:latin typeface="Candara" panose="020E0502030303020204" pitchFamily="34" charset="0"/>
                <a:ea typeface="Times New Roman" panose="02020603050405020304" pitchFamily="18" charset="0"/>
                <a:cs typeface="Times New Roman" panose="02020603050405020304" pitchFamily="18" charset="0"/>
              </a:rPr>
              <a:t>‘Scripture is at the centre of everything the Church does. The word of God shapes our prayer and worship. The Bible shows us how to understand the world, how we are called to live and relate to each other.</a:t>
            </a:r>
            <a:r>
              <a:rPr lang="en-GB" sz="3600" dirty="0">
                <a:latin typeface="Candara" panose="020E0502030303020204" pitchFamily="34" charset="0"/>
                <a:ea typeface="Times New Roman" panose="02020603050405020304" pitchFamily="18" charset="0"/>
                <a:cs typeface="Times New Roman" panose="02020603050405020304" pitchFamily="18" charset="0"/>
              </a:rPr>
              <a:t> </a:t>
            </a:r>
            <a:r>
              <a:rPr lang="en-GB" sz="3600" dirty="0" smtClean="0">
                <a:latin typeface="Candara" panose="020E0502030303020204" pitchFamily="34" charset="0"/>
                <a:ea typeface="Times New Roman" panose="02020603050405020304" pitchFamily="18" charset="0"/>
                <a:cs typeface="Times New Roman" panose="02020603050405020304" pitchFamily="18" charset="0"/>
              </a:rPr>
              <a: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4" y="2922106"/>
            <a:ext cx="5597525" cy="3644432"/>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60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5822428"/>
          </a:xfrm>
          <a:prstGeom prst="rect">
            <a:avLst/>
          </a:prstGeom>
        </p:spPr>
        <p:txBody>
          <a:bodyPr wrap="square">
            <a:spAutoFit/>
          </a:bodyPr>
          <a:lstStyle/>
          <a:p>
            <a:pPr algn="ctr" fontAlgn="base">
              <a:lnSpc>
                <a:spcPct val="107000"/>
              </a:lnSpc>
              <a:spcAft>
                <a:spcPts val="0"/>
              </a:spcAft>
            </a:pPr>
            <a:r>
              <a:rPr lang="en-GB" sz="5400" dirty="0" smtClean="0">
                <a:solidFill>
                  <a:srgbClr val="0000FF"/>
                </a:solidFill>
                <a:latin typeface="Candara" panose="020E0502030303020204" pitchFamily="34" charset="0"/>
              </a:rPr>
              <a:t>The Bible was written on three continents! </a:t>
            </a:r>
          </a:p>
          <a:p>
            <a:pPr algn="ctr" fontAlgn="base">
              <a:lnSpc>
                <a:spcPct val="107000"/>
              </a:lnSpc>
              <a:spcAft>
                <a:spcPts val="0"/>
              </a:spcAft>
            </a:pPr>
            <a:endParaRPr lang="en-GB" sz="2000" dirty="0" smtClean="0">
              <a:solidFill>
                <a:srgbClr val="0000FF"/>
              </a:solidFill>
              <a:latin typeface="Candara" panose="020E0502030303020204" pitchFamily="34" charset="0"/>
            </a:endParaRPr>
          </a:p>
          <a:p>
            <a:pPr algn="ctr" fontAlgn="base">
              <a:lnSpc>
                <a:spcPct val="107000"/>
              </a:lnSpc>
              <a:spcAft>
                <a:spcPts val="0"/>
              </a:spcAft>
            </a:pPr>
            <a:r>
              <a:rPr lang="en-GB" sz="4400" dirty="0" smtClean="0">
                <a:latin typeface="Candara" panose="020E0502030303020204" pitchFamily="34" charset="0"/>
              </a:rPr>
              <a:t>Most was written in what is modern-day </a:t>
            </a:r>
            <a:r>
              <a:rPr lang="en-GB" sz="4400" dirty="0" smtClean="0">
                <a:solidFill>
                  <a:srgbClr val="0000FF"/>
                </a:solidFill>
                <a:latin typeface="Candara" panose="020E0502030303020204" pitchFamily="34" charset="0"/>
              </a:rPr>
              <a:t>Israel</a:t>
            </a:r>
            <a:r>
              <a:rPr lang="en-GB" sz="4400" dirty="0" smtClean="0">
                <a:latin typeface="Candara" panose="020E0502030303020204" pitchFamily="34" charset="0"/>
              </a:rPr>
              <a:t> </a:t>
            </a:r>
            <a:r>
              <a:rPr lang="en-GB" sz="4400" dirty="0" smtClean="0">
                <a:solidFill>
                  <a:srgbClr val="0000FF"/>
                </a:solidFill>
                <a:latin typeface="Candara" panose="020E0502030303020204" pitchFamily="34" charset="0"/>
              </a:rPr>
              <a:t>(Asia). </a:t>
            </a:r>
            <a:r>
              <a:rPr lang="en-GB" sz="4400" dirty="0" smtClean="0">
                <a:latin typeface="Candara" panose="020E0502030303020204" pitchFamily="34" charset="0"/>
              </a:rPr>
              <a:t>But some passages of Jeremiah were written in </a:t>
            </a:r>
            <a:r>
              <a:rPr lang="en-GB" sz="4400" dirty="0" smtClean="0">
                <a:solidFill>
                  <a:srgbClr val="0000FF"/>
                </a:solidFill>
                <a:latin typeface="Candara" panose="020E0502030303020204" pitchFamily="34" charset="0"/>
              </a:rPr>
              <a:t>Egypt</a:t>
            </a:r>
            <a:r>
              <a:rPr lang="en-GB" sz="4400" dirty="0" smtClean="0">
                <a:latin typeface="Candara" panose="020E0502030303020204" pitchFamily="34" charset="0"/>
              </a:rPr>
              <a:t> </a:t>
            </a:r>
            <a:r>
              <a:rPr lang="en-GB" sz="4400" dirty="0" smtClean="0">
                <a:solidFill>
                  <a:srgbClr val="0000FF"/>
                </a:solidFill>
                <a:latin typeface="Candara" panose="020E0502030303020204" pitchFamily="34" charset="0"/>
              </a:rPr>
              <a:t>(Africa) </a:t>
            </a:r>
            <a:r>
              <a:rPr lang="en-GB" sz="4400" dirty="0" smtClean="0">
                <a:latin typeface="Candara" panose="020E0502030303020204" pitchFamily="34" charset="0"/>
              </a:rPr>
              <a:t>and several New Testament epistles were written from cities in </a:t>
            </a:r>
            <a:r>
              <a:rPr lang="en-GB" sz="4400" dirty="0" smtClean="0">
                <a:solidFill>
                  <a:srgbClr val="0000FF"/>
                </a:solidFill>
                <a:latin typeface="Candara" panose="020E0502030303020204" pitchFamily="34" charset="0"/>
              </a:rPr>
              <a:t>Europe</a:t>
            </a:r>
            <a:r>
              <a:rPr lang="en-GB" sz="4400" dirty="0" smtClean="0">
                <a:latin typeface="Candara" panose="020E0502030303020204" pitchFamily="34" charset="0"/>
              </a:rPr>
              <a:t>.</a:t>
            </a: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1482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3978269"/>
          </a:xfrm>
          <a:prstGeom prst="rect">
            <a:avLst/>
          </a:prstGeom>
        </p:spPr>
        <p:txBody>
          <a:bodyPr wrap="square">
            <a:spAutoFit/>
          </a:bodyPr>
          <a:lstStyle/>
          <a:p>
            <a:pPr algn="ctr" fontAlgn="base">
              <a:lnSpc>
                <a:spcPct val="107000"/>
              </a:lnSpc>
              <a:spcAft>
                <a:spcPts val="0"/>
              </a:spcAft>
            </a:pPr>
            <a:r>
              <a:rPr lang="en-GB" sz="5400" dirty="0">
                <a:solidFill>
                  <a:srgbClr val="0000FF"/>
                </a:solidFill>
                <a:latin typeface="Candara" panose="020E0502030303020204" pitchFamily="34" charset="0"/>
              </a:rPr>
              <a:t>There are 21 dreams recorded in the </a:t>
            </a:r>
            <a:r>
              <a:rPr lang="en-GB" sz="5400" dirty="0" smtClean="0">
                <a:solidFill>
                  <a:srgbClr val="0000FF"/>
                </a:solidFill>
                <a:latin typeface="Candara" panose="020E0502030303020204" pitchFamily="34" charset="0"/>
              </a:rPr>
              <a:t>Bible! </a:t>
            </a:r>
          </a:p>
          <a:p>
            <a:pPr algn="ctr" fontAlgn="base">
              <a:lnSpc>
                <a:spcPct val="107000"/>
              </a:lnSpc>
              <a:spcAft>
                <a:spcPts val="0"/>
              </a:spcAft>
            </a:pPr>
            <a:endParaRPr lang="en-GB" sz="2000" dirty="0" smtClean="0">
              <a:solidFill>
                <a:srgbClr val="0000FF"/>
              </a:solidFill>
              <a:latin typeface="Candara" panose="020E0502030303020204" pitchFamily="34" charset="0"/>
            </a:endParaRPr>
          </a:p>
          <a:p>
            <a:pPr algn="ctr" fontAlgn="base">
              <a:lnSpc>
                <a:spcPct val="107000"/>
              </a:lnSpc>
              <a:spcAft>
                <a:spcPts val="0"/>
              </a:spcAft>
            </a:pPr>
            <a:r>
              <a:rPr lang="en-GB" sz="5400" dirty="0" smtClean="0">
                <a:latin typeface="Candara" panose="020E0502030303020204" pitchFamily="34" charset="0"/>
              </a:rPr>
              <a:t>And </a:t>
            </a:r>
            <a:r>
              <a:rPr lang="en-GB" sz="5400" dirty="0">
                <a:latin typeface="Candara" panose="020E0502030303020204" pitchFamily="34" charset="0"/>
              </a:rPr>
              <a:t>most of them are had by two different men named Joseph!</a:t>
            </a:r>
            <a:endParaRPr lang="en-GB" sz="54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dreams"/>
          <p:cNvPicPr>
            <a:picLocks noChangeAspect="1" noChangeArrowheads="1"/>
          </p:cNvPicPr>
          <p:nvPr/>
        </p:nvPicPr>
        <p:blipFill rotWithShape="1">
          <a:blip r:embed="rId5">
            <a:extLst>
              <a:ext uri="{28A0092B-C50C-407E-A947-70E740481C1C}">
                <a14:useLocalDpi xmlns:a14="http://schemas.microsoft.com/office/drawing/2010/main" val="0"/>
              </a:ext>
            </a:extLst>
          </a:blip>
          <a:srcRect l="-10800" t="34515" r="10800" b="23806"/>
          <a:stretch/>
        </p:blipFill>
        <p:spPr bwMode="auto">
          <a:xfrm>
            <a:off x="2398968" y="4295908"/>
            <a:ext cx="7388225" cy="205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456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698"/>
          <a:stretch/>
        </p:blipFill>
        <p:spPr bwMode="auto">
          <a:xfrm>
            <a:off x="0" y="-38100"/>
            <a:ext cx="12197837" cy="6896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age result for st jerome year of the w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749" y="-38100"/>
            <a:ext cx="6896100" cy="6896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6410" y="168503"/>
            <a:ext cx="5776930" cy="7403502"/>
          </a:xfrm>
          <a:prstGeom prst="rect">
            <a:avLst/>
          </a:prstGeom>
        </p:spPr>
        <p:txBody>
          <a:bodyPr wrap="square">
            <a:spAutoFit/>
          </a:bodyPr>
          <a:lstStyle/>
          <a:p>
            <a:pPr algn="ctr" fontAlgn="base">
              <a:lnSpc>
                <a:spcPct val="107000"/>
              </a:lnSpc>
              <a:spcAft>
                <a:spcPts val="0"/>
              </a:spcAft>
            </a:pPr>
            <a:r>
              <a:rPr lang="en-GB" sz="48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Why St. Jerome?</a:t>
            </a:r>
          </a:p>
          <a:p>
            <a:pPr algn="ctr" fontAlgn="base">
              <a:lnSpc>
                <a:spcPct val="107000"/>
              </a:lnSpc>
              <a:spcAft>
                <a:spcPts val="0"/>
              </a:spcAft>
            </a:pPr>
            <a:r>
              <a:rPr lang="en-GB" sz="3200" dirty="0" smtClean="0">
                <a:solidFill>
                  <a:srgbClr val="0000FF"/>
                </a:solidFill>
                <a:latin typeface="Candara" panose="020E0502030303020204" pitchFamily="34" charset="0"/>
              </a:rPr>
              <a:t>Patron</a:t>
            </a:r>
            <a:r>
              <a:rPr lang="en-GB" sz="3200" dirty="0">
                <a:solidFill>
                  <a:srgbClr val="0000FF"/>
                </a:solidFill>
                <a:latin typeface="Candara" panose="020E0502030303020204" pitchFamily="34" charset="0"/>
              </a:rPr>
              <a:t> of archaeologists, Biblical scholars, librarians, students and translators</a:t>
            </a:r>
            <a:endPar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endParaRPr lang="en-GB" sz="16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GB" sz="3200" dirty="0">
                <a:latin typeface="Candara" panose="020E0502030303020204" pitchFamily="34" charset="0"/>
              </a:rPr>
              <a:t>Of all the things that made Jerome famous, nothing was so legendary as his translation of the </a:t>
            </a:r>
            <a:r>
              <a:rPr lang="en-GB" sz="3200" dirty="0" smtClean="0">
                <a:latin typeface="Candara" panose="020E0502030303020204" pitchFamily="34" charset="0"/>
              </a:rPr>
              <a:t>Bible; he </a:t>
            </a:r>
            <a:r>
              <a:rPr lang="en-GB" sz="3200" dirty="0">
                <a:latin typeface="Candara" panose="020E0502030303020204" pitchFamily="34" charset="0"/>
              </a:rPr>
              <a:t>spent his entire life translating the scriptures from Hebrew and Old Latin.</a:t>
            </a:r>
            <a:endParaRPr lang="en-GB" sz="32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endParaRPr lang="en-GB" sz="2800" dirty="0" smtClean="0">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49204" y="5513109"/>
            <a:ext cx="947684" cy="123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696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698"/>
          <a:stretch/>
        </p:blipFill>
        <p:spPr bwMode="auto">
          <a:xfrm>
            <a:off x="0" y="-38100"/>
            <a:ext cx="12197837" cy="6896100"/>
          </a:xfrm>
          <a:prstGeom prst="rect">
            <a:avLst/>
          </a:prstGeom>
          <a:noFill/>
          <a:extLst>
            <a:ext uri="{909E8E84-426E-40DD-AFC4-6F175D3DCCD1}">
              <a14:hiddenFill xmlns:a14="http://schemas.microsoft.com/office/drawing/2010/main">
                <a:solidFill>
                  <a:srgbClr val="FFFFFF"/>
                </a:solidFill>
              </a14:hiddenFill>
            </a:ext>
          </a:extLst>
        </p:spPr>
      </p:pic>
      <p:pic>
        <p:nvPicPr>
          <p:cNvPr id="2" name="i4rw6jfTRJI"/>
          <p:cNvPicPr>
            <a:picLocks noRot="1" noChangeAspect="1"/>
          </p:cNvPicPr>
          <p:nvPr>
            <a:videoFile r:link="rId1"/>
          </p:nvPr>
        </p:nvPicPr>
        <p:blipFill>
          <a:blip r:embed="rId4"/>
          <a:stretch>
            <a:fillRect/>
          </a:stretch>
        </p:blipFill>
        <p:spPr>
          <a:xfrm>
            <a:off x="1302124" y="954284"/>
            <a:ext cx="9581915" cy="5389827"/>
          </a:xfrm>
          <a:prstGeom prst="rect">
            <a:avLst/>
          </a:prstGeom>
        </p:spPr>
      </p:pic>
      <p:sp>
        <p:nvSpPr>
          <p:cNvPr id="5" name="Rectangle 4"/>
          <p:cNvSpPr/>
          <p:nvPr/>
        </p:nvSpPr>
        <p:spPr>
          <a:xfrm>
            <a:off x="1302123" y="49679"/>
            <a:ext cx="9581916" cy="816827"/>
          </a:xfrm>
          <a:prstGeom prst="rect">
            <a:avLst/>
          </a:prstGeom>
        </p:spPr>
        <p:txBody>
          <a:bodyPr wrap="square">
            <a:spAutoFit/>
          </a:bodyPr>
          <a:lstStyle/>
          <a:p>
            <a:pPr algn="ctr" fontAlgn="base">
              <a:lnSpc>
                <a:spcPct val="107000"/>
              </a:lnSpc>
              <a:spcAft>
                <a:spcPts val="0"/>
              </a:spcAft>
            </a:pPr>
            <a:r>
              <a:rPr lang="en-GB" sz="44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The Life of St. Jerome</a:t>
            </a:r>
            <a:r>
              <a:rPr lang="en-GB" sz="3200" dirty="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226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92059" y="166372"/>
            <a:ext cx="10833042" cy="942053"/>
          </a:xfrm>
          <a:prstGeom prst="rect">
            <a:avLst/>
          </a:prstGeom>
        </p:spPr>
        <p:txBody>
          <a:bodyPr wrap="square">
            <a:spAutoFit/>
          </a:bodyPr>
          <a:lstStyle/>
          <a:p>
            <a:pPr algn="ctr" fontAlgn="base">
              <a:lnSpc>
                <a:spcPct val="107000"/>
              </a:lnSpc>
              <a:spcAft>
                <a:spcPts val="0"/>
              </a:spcAft>
            </a:pPr>
            <a:r>
              <a:rPr lang="en-GB" sz="5400" dirty="0" smtClean="0">
                <a:solidFill>
                  <a:schemeClr val="accent6">
                    <a:lumMod val="50000"/>
                  </a:schemeClr>
                </a:solidFill>
                <a:latin typeface="Candara" panose="020E0502030303020204" pitchFamily="34" charset="0"/>
              </a:rPr>
              <a:t>Matthew the Gospel Writer</a:t>
            </a:r>
          </a:p>
        </p:txBody>
      </p:sp>
      <p:sp>
        <p:nvSpPr>
          <p:cNvPr id="2" name="Rectangle 1"/>
          <p:cNvSpPr/>
          <p:nvPr/>
        </p:nvSpPr>
        <p:spPr>
          <a:xfrm>
            <a:off x="577516" y="1180348"/>
            <a:ext cx="4516998" cy="5016758"/>
          </a:xfrm>
          <a:prstGeom prst="rect">
            <a:avLst/>
          </a:prstGeom>
        </p:spPr>
        <p:txBody>
          <a:bodyPr wrap="square">
            <a:spAutoFit/>
          </a:bodyPr>
          <a:lstStyle/>
          <a:p>
            <a:pPr algn="ctr"/>
            <a:r>
              <a:rPr lang="en-GB" sz="4000" dirty="0" smtClean="0">
                <a:latin typeface="Candara" panose="020E0502030303020204" pitchFamily="34" charset="0"/>
              </a:rPr>
              <a:t>The Year of the Word will focus on the gospel of Matthew which will start to be read at the beginning of Advent on 1</a:t>
            </a:r>
            <a:r>
              <a:rPr lang="en-GB" sz="4000" baseline="30000" dirty="0" smtClean="0">
                <a:latin typeface="Candara" panose="020E0502030303020204" pitchFamily="34" charset="0"/>
              </a:rPr>
              <a:t>st</a:t>
            </a:r>
            <a:r>
              <a:rPr lang="en-GB" sz="4000" dirty="0" smtClean="0">
                <a:latin typeface="Candara" panose="020E0502030303020204" pitchFamily="34" charset="0"/>
              </a:rPr>
              <a:t> December 2019.</a:t>
            </a:r>
            <a:endParaRPr lang="en-GB" sz="4000" dirty="0">
              <a:latin typeface="Candara" panose="020E0502030303020204" pitchFamily="34" charset="0"/>
            </a:endParaRPr>
          </a:p>
        </p:txBody>
      </p:sp>
      <p:pic>
        <p:nvPicPr>
          <p:cNvPr id="9220" name="Picture 4" descr="Image result for st matthe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14" r="7264"/>
          <a:stretch/>
        </p:blipFill>
        <p:spPr bwMode="auto">
          <a:xfrm>
            <a:off x="5371780" y="1274797"/>
            <a:ext cx="5519134" cy="4903153"/>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942714" y="5132188"/>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2422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87594" y="166372"/>
            <a:ext cx="10833042" cy="942053"/>
          </a:xfrm>
          <a:prstGeom prst="rect">
            <a:avLst/>
          </a:prstGeom>
        </p:spPr>
        <p:txBody>
          <a:bodyPr wrap="square">
            <a:spAutoFit/>
          </a:bodyPr>
          <a:lstStyle/>
          <a:p>
            <a:pPr algn="ctr" fontAlgn="base">
              <a:lnSpc>
                <a:spcPct val="107000"/>
              </a:lnSpc>
              <a:spcAft>
                <a:spcPts val="0"/>
              </a:spcAft>
            </a:pPr>
            <a:r>
              <a:rPr lang="en-GB" sz="5400" dirty="0" smtClean="0">
                <a:solidFill>
                  <a:schemeClr val="accent6">
                    <a:lumMod val="50000"/>
                  </a:schemeClr>
                </a:solidFill>
                <a:latin typeface="Candara" panose="020E0502030303020204" pitchFamily="34" charset="0"/>
              </a:rPr>
              <a:t>Matthew the Gospel Writer</a:t>
            </a:r>
          </a:p>
        </p:txBody>
      </p:sp>
      <p:pic>
        <p:nvPicPr>
          <p:cNvPr id="1028" name="Picture 4" descr="Image result for matthew gospel wri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50" t="12749" b="35226"/>
          <a:stretch/>
        </p:blipFill>
        <p:spPr bwMode="auto">
          <a:xfrm>
            <a:off x="2294021" y="4048875"/>
            <a:ext cx="7881839" cy="2456707"/>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77516" y="1180348"/>
            <a:ext cx="11143120" cy="2554545"/>
          </a:xfrm>
          <a:prstGeom prst="rect">
            <a:avLst/>
          </a:prstGeom>
        </p:spPr>
        <p:txBody>
          <a:bodyPr wrap="square">
            <a:spAutoFit/>
          </a:bodyPr>
          <a:lstStyle/>
          <a:p>
            <a:pPr algn="ctr"/>
            <a:r>
              <a:rPr lang="en-GB" sz="4000" dirty="0">
                <a:latin typeface="Candara" panose="020E0502030303020204" pitchFamily="34" charset="0"/>
              </a:rPr>
              <a:t>Little is known about St. Matthew, except that he was the son of </a:t>
            </a:r>
            <a:r>
              <a:rPr lang="en-GB" sz="4000" dirty="0">
                <a:solidFill>
                  <a:srgbClr val="0000FF"/>
                </a:solidFill>
                <a:latin typeface="Candara" panose="020E0502030303020204" pitchFamily="34" charset="0"/>
              </a:rPr>
              <a:t>Alpheus</a:t>
            </a:r>
            <a:r>
              <a:rPr lang="en-GB" sz="4000" dirty="0">
                <a:latin typeface="Candara" panose="020E0502030303020204" pitchFamily="34" charset="0"/>
              </a:rPr>
              <a:t>, and he was likely born in Galilee. He worked as a </a:t>
            </a:r>
            <a:r>
              <a:rPr lang="en-GB" sz="4000" dirty="0">
                <a:solidFill>
                  <a:srgbClr val="0000FF"/>
                </a:solidFill>
                <a:latin typeface="Candara" panose="020E0502030303020204" pitchFamily="34" charset="0"/>
              </a:rPr>
              <a:t>tax collector</a:t>
            </a:r>
            <a:r>
              <a:rPr lang="en-GB" sz="4000" dirty="0">
                <a:latin typeface="Candara" panose="020E0502030303020204" pitchFamily="34" charset="0"/>
              </a:rPr>
              <a:t>, which was a hated profession during the time of </a:t>
            </a:r>
            <a:r>
              <a:rPr lang="en-GB" sz="4000" dirty="0" smtClean="0">
                <a:latin typeface="Candara" panose="020E0502030303020204" pitchFamily="34" charset="0"/>
              </a:rPr>
              <a:t>Christ.</a:t>
            </a:r>
            <a:endParaRPr lang="en-GB" sz="4000" dirty="0">
              <a:latin typeface="Candara" panose="020E0502030303020204" pitchFamily="34" charset="0"/>
            </a:endParaRPr>
          </a:p>
        </p:txBody>
      </p:sp>
      <p:pic>
        <p:nvPicPr>
          <p:cNvPr id="6"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233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4">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4" name="RbPecmTJ-k8"/>
          <p:cNvPicPr>
            <a:picLocks noRot="1" noChangeAspect="1"/>
          </p:cNvPicPr>
          <p:nvPr>
            <a:videoFile r:link="rId1"/>
          </p:nvPr>
        </p:nvPicPr>
        <p:blipFill>
          <a:blip r:embed="rId5"/>
          <a:stretch>
            <a:fillRect/>
          </a:stretch>
        </p:blipFill>
        <p:spPr>
          <a:xfrm>
            <a:off x="1726163" y="1324978"/>
            <a:ext cx="8733835" cy="4912782"/>
          </a:xfrm>
          <a:prstGeom prst="rect">
            <a:avLst/>
          </a:prstGeom>
        </p:spPr>
      </p:pic>
      <p:sp>
        <p:nvSpPr>
          <p:cNvPr id="5" name="Rectangle 4"/>
          <p:cNvSpPr/>
          <p:nvPr/>
        </p:nvSpPr>
        <p:spPr>
          <a:xfrm>
            <a:off x="112295" y="166372"/>
            <a:ext cx="12079705" cy="847604"/>
          </a:xfrm>
          <a:prstGeom prst="rect">
            <a:avLst/>
          </a:prstGeom>
        </p:spPr>
        <p:txBody>
          <a:bodyPr wrap="square">
            <a:spAutoFit/>
          </a:bodyPr>
          <a:lstStyle/>
          <a:p>
            <a:pPr algn="ctr" fontAlgn="base">
              <a:lnSpc>
                <a:spcPct val="107000"/>
              </a:lnSpc>
              <a:spcAft>
                <a:spcPts val="0"/>
              </a:spcAft>
            </a:pPr>
            <a:r>
              <a:rPr lang="en-GB" sz="4800" dirty="0" smtClean="0">
                <a:solidFill>
                  <a:schemeClr val="accent6">
                    <a:lumMod val="50000"/>
                  </a:schemeClr>
                </a:solidFill>
                <a:latin typeface="Candara" panose="020E0502030303020204" pitchFamily="34" charset="0"/>
              </a:rPr>
              <a:t>St Matthew – Saints For Kids</a:t>
            </a:r>
          </a:p>
        </p:txBody>
      </p:sp>
    </p:spTree>
    <p:extLst>
      <p:ext uri="{BB962C8B-B14F-4D97-AF65-F5344CB8AC3E}">
        <p14:creationId xmlns:p14="http://schemas.microsoft.com/office/powerpoint/2010/main" val="32162541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2295" y="166372"/>
            <a:ext cx="12079705" cy="847604"/>
          </a:xfrm>
          <a:prstGeom prst="rect">
            <a:avLst/>
          </a:prstGeom>
        </p:spPr>
        <p:txBody>
          <a:bodyPr wrap="square">
            <a:spAutoFit/>
          </a:bodyPr>
          <a:lstStyle/>
          <a:p>
            <a:pPr algn="ctr" fontAlgn="base">
              <a:lnSpc>
                <a:spcPct val="107000"/>
              </a:lnSpc>
              <a:spcAft>
                <a:spcPts val="0"/>
              </a:spcAft>
            </a:pPr>
            <a:r>
              <a:rPr lang="en-GB" sz="4800" dirty="0" smtClean="0">
                <a:solidFill>
                  <a:schemeClr val="accent6">
                    <a:lumMod val="50000"/>
                  </a:schemeClr>
                </a:solidFill>
                <a:latin typeface="Candara" panose="020E0502030303020204" pitchFamily="34" charset="0"/>
              </a:rPr>
              <a:t>St. Matthew – Catholic On-line</a:t>
            </a:r>
          </a:p>
        </p:txBody>
      </p:sp>
      <p:pic>
        <p:nvPicPr>
          <p:cNvPr id="3" name="2A1bNBUpiKc"/>
          <p:cNvPicPr>
            <a:picLocks noRot="1" noChangeAspect="1"/>
          </p:cNvPicPr>
          <p:nvPr>
            <a:videoFile r:link="rId1"/>
          </p:nvPr>
        </p:nvPicPr>
        <p:blipFill>
          <a:blip r:embed="rId4"/>
          <a:stretch>
            <a:fillRect/>
          </a:stretch>
        </p:blipFill>
        <p:spPr>
          <a:xfrm>
            <a:off x="1586853" y="1180348"/>
            <a:ext cx="9024130" cy="5076073"/>
          </a:xfrm>
          <a:prstGeom prst="rect">
            <a:avLst/>
          </a:prstGeom>
        </p:spPr>
      </p:pic>
    </p:spTree>
    <p:extLst>
      <p:ext uri="{BB962C8B-B14F-4D97-AF65-F5344CB8AC3E}">
        <p14:creationId xmlns:p14="http://schemas.microsoft.com/office/powerpoint/2010/main" val="2626691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5837"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34298" t="14172" r="34825" b="8012"/>
          <a:stretch/>
        </p:blipFill>
        <p:spPr>
          <a:xfrm>
            <a:off x="1299868" y="-69144"/>
            <a:ext cx="4921133" cy="6976264"/>
          </a:xfrm>
          <a:prstGeom prst="rect">
            <a:avLst/>
          </a:prstGeom>
        </p:spPr>
      </p:pic>
      <p:pic>
        <p:nvPicPr>
          <p:cNvPr id="3" name="Picture 2"/>
          <p:cNvPicPr>
            <a:picLocks noChangeAspect="1"/>
          </p:cNvPicPr>
          <p:nvPr/>
        </p:nvPicPr>
        <p:blipFill rotWithShape="1">
          <a:blip r:embed="rId5"/>
          <a:srcRect l="34423" t="12769" r="34738" b="9571"/>
          <a:stretch/>
        </p:blipFill>
        <p:spPr>
          <a:xfrm>
            <a:off x="6221001" y="-50581"/>
            <a:ext cx="4898722" cy="6939138"/>
          </a:xfrm>
          <a:prstGeom prst="rect">
            <a:avLst/>
          </a:prstGeom>
        </p:spPr>
      </p:pic>
    </p:spTree>
    <p:extLst>
      <p:ext uri="{BB962C8B-B14F-4D97-AF65-F5344CB8AC3E}">
        <p14:creationId xmlns:p14="http://schemas.microsoft.com/office/powerpoint/2010/main" val="2823234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19036" t="12651" r="19736" b="3801"/>
          <a:stretch/>
        </p:blipFill>
        <p:spPr>
          <a:xfrm>
            <a:off x="1379621" y="0"/>
            <a:ext cx="9095875" cy="6981572"/>
          </a:xfrm>
          <a:prstGeom prst="rect">
            <a:avLst/>
          </a:prstGeom>
        </p:spPr>
      </p:pic>
    </p:spTree>
    <p:extLst>
      <p:ext uri="{BB962C8B-B14F-4D97-AF65-F5344CB8AC3E}">
        <p14:creationId xmlns:p14="http://schemas.microsoft.com/office/powerpoint/2010/main" val="2206574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8208"/>
          <a:stretch/>
        </p:blipFill>
        <p:spPr bwMode="auto">
          <a:xfrm>
            <a:off x="-5837" y="0"/>
            <a:ext cx="12197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5123" y="104823"/>
            <a:ext cx="11175023" cy="3319627"/>
          </a:xfrm>
          <a:prstGeom prst="rect">
            <a:avLst/>
          </a:prstGeom>
        </p:spPr>
        <p:txBody>
          <a:bodyPr wrap="square">
            <a:spAutoFit/>
          </a:bodyPr>
          <a:lstStyle/>
          <a:p>
            <a:pPr algn="ctr" fontAlgn="base">
              <a:lnSpc>
                <a:spcPct val="107000"/>
              </a:lnSpc>
              <a:spcAft>
                <a:spcPts val="0"/>
              </a:spcAft>
            </a:pPr>
            <a:r>
              <a:rPr lang="en-GB" sz="4400" dirty="0" smtClean="0">
                <a:latin typeface="Candara" panose="020E0502030303020204" pitchFamily="34" charset="0"/>
                <a:ea typeface="Times New Roman" panose="02020603050405020304" pitchFamily="18" charset="0"/>
                <a:cs typeface="Times New Roman" panose="02020603050405020304" pitchFamily="18" charset="0"/>
              </a:rPr>
              <a:t>This year has been designated as </a:t>
            </a:r>
            <a:r>
              <a:rPr lang="en-GB" sz="44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'The God Who Speaks - The Year of the Word’. </a:t>
            </a:r>
          </a:p>
          <a:p>
            <a:pPr algn="ctr" fontAlgn="base">
              <a:lnSpc>
                <a:spcPct val="107000"/>
              </a:lnSpc>
              <a:spcAft>
                <a:spcPts val="0"/>
              </a:spcAft>
            </a:pPr>
            <a:endParaRPr lang="en-GB" sz="2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GB" sz="4400" dirty="0" smtClean="0">
                <a:latin typeface="Candara" panose="020E0502030303020204" pitchFamily="34" charset="0"/>
                <a:ea typeface="Times New Roman" panose="02020603050405020304" pitchFamily="18" charset="0"/>
                <a:cs typeface="Times New Roman" panose="02020603050405020304" pitchFamily="18" charset="0"/>
              </a:rPr>
              <a:t>There will also be a specific focus on </a:t>
            </a:r>
            <a:endParaRPr lang="en-GB" sz="4400" dirty="0" smtClean="0">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GB" sz="4400" dirty="0" smtClean="0">
                <a:latin typeface="Candara" panose="020E0502030303020204" pitchFamily="34" charset="0"/>
                <a:ea typeface="Times New Roman" panose="02020603050405020304" pitchFamily="18" charset="0"/>
                <a:cs typeface="Times New Roman" panose="02020603050405020304" pitchFamily="18" charset="0"/>
              </a:rPr>
              <a:t>St. </a:t>
            </a:r>
            <a:r>
              <a:rPr lang="en-GB" sz="4400" dirty="0" smtClean="0">
                <a:latin typeface="Candara" panose="020E0502030303020204" pitchFamily="34" charset="0"/>
                <a:ea typeface="Times New Roman" panose="02020603050405020304" pitchFamily="18" charset="0"/>
                <a:cs typeface="Times New Roman" panose="02020603050405020304" pitchFamily="18" charset="0"/>
              </a:rPr>
              <a:t>Matthew’s Gospel.</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Image result for the god who spea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261" y="3974861"/>
            <a:ext cx="6830281" cy="2591677"/>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493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god who spea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736" y="-36977"/>
            <a:ext cx="5372101" cy="69891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67795"/>
            <a:ext cx="6825736" cy="6975115"/>
          </a:xfrm>
          <a:prstGeom prst="rect">
            <a:avLst/>
          </a:prstGeom>
        </p:spPr>
        <p:txBody>
          <a:bodyPr wrap="square">
            <a:spAutoFit/>
          </a:bodyPr>
          <a:lstStyle/>
          <a:p>
            <a:pPr algn="ctr" fontAlgn="base">
              <a:lnSpc>
                <a:spcPct val="107000"/>
              </a:lnSpc>
            </a:pPr>
            <a:r>
              <a:rPr lang="en-GB" sz="8000" dirty="0" smtClean="0">
                <a:latin typeface="Candara" panose="020E0502030303020204" pitchFamily="34" charset="0"/>
                <a:ea typeface="Times New Roman" panose="02020603050405020304" pitchFamily="18" charset="0"/>
                <a:cs typeface="Times New Roman" panose="02020603050405020304" pitchFamily="18" charset="0"/>
              </a:rPr>
              <a:t>The God Who Speaks:</a:t>
            </a:r>
          </a:p>
          <a:p>
            <a:pPr algn="ctr" fontAlgn="base">
              <a:lnSpc>
                <a:spcPct val="107000"/>
              </a:lnSpc>
            </a:pPr>
            <a:r>
              <a:rPr lang="en-GB" sz="8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The Year of the Word</a:t>
            </a:r>
            <a:endParaRPr lang="en-GB" sz="8000" dirty="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pP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30</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th</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September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2019 – </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31</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st</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December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2020</a:t>
            </a:r>
            <a:r>
              <a:rPr lang="en-GB" sz="3600" dirty="0">
                <a:latin typeface="Candara" panose="020E0502030303020204" pitchFamily="34" charset="0"/>
                <a:ea typeface="Times New Roman" panose="02020603050405020304" pitchFamily="18" charset="0"/>
                <a:cs typeface="Times New Roman" panose="02020603050405020304" pitchFamily="18" charset="0"/>
              </a:rPr>
              <a:t> </a:t>
            </a:r>
            <a:endParaRPr lang="en-GB" sz="3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07000"/>
              </a:lnSpc>
            </a:pPr>
            <a:r>
              <a:rPr lang="en-GB" dirty="0">
                <a:latin typeface="Candara" panose="020E0502030303020204" pitchFamily="34" charset="0"/>
                <a:ea typeface="Times New Roman" panose="02020603050405020304" pitchFamily="18" charset="0"/>
                <a:cs typeface="Times New Roman" panose="02020603050405020304" pitchFamily="18" charset="0"/>
              </a:rPr>
              <a:t>  </a:t>
            </a:r>
            <a:endParaRPr lang="en-GB"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416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pen bible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21667"/>
          <a:stretch/>
        </p:blipFill>
        <p:spPr bwMode="auto">
          <a:xfrm>
            <a:off x="0" y="-304800"/>
            <a:ext cx="12192000" cy="716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8530" y="0"/>
            <a:ext cx="11276165" cy="3352649"/>
          </a:xfrm>
          <a:prstGeom prst="rect">
            <a:avLst/>
          </a:prstGeom>
        </p:spPr>
        <p:txBody>
          <a:bodyPr wrap="square">
            <a:spAutoFit/>
          </a:bodyPr>
          <a:lstStyle/>
          <a:p>
            <a:pPr algn="ctr" fontAlgn="base">
              <a:lnSpc>
                <a:spcPct val="107000"/>
              </a:lnSpc>
            </a:pPr>
            <a:r>
              <a:rPr lang="en-GB" sz="6600" dirty="0" smtClean="0">
                <a:latin typeface="Candara" panose="020E0502030303020204" pitchFamily="34" charset="0"/>
                <a:ea typeface="Times New Roman" panose="02020603050405020304" pitchFamily="18" charset="0"/>
                <a:cs typeface="Times New Roman" panose="02020603050405020304" pitchFamily="18" charset="0"/>
              </a:rPr>
              <a:t>Celebrating</a:t>
            </a:r>
          </a:p>
          <a:p>
            <a:pPr algn="ctr" fontAlgn="base">
              <a:lnSpc>
                <a:spcPct val="107000"/>
              </a:lnSpc>
            </a:pPr>
            <a:r>
              <a:rPr lang="en-GB" sz="66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Living</a:t>
            </a:r>
          </a:p>
          <a:p>
            <a:pPr algn="ctr" fontAlgn="base">
              <a:lnSpc>
                <a:spcPct val="107000"/>
              </a:lnSpc>
            </a:pPr>
            <a:r>
              <a:rPr lang="en-GB" sz="66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Sharing</a:t>
            </a:r>
            <a:r>
              <a:rPr lang="en-GB" sz="3200" dirty="0">
                <a:latin typeface="Candara" panose="020E0502030303020204" pitchFamily="34" charset="0"/>
                <a:ea typeface="Times New Roman" panose="02020603050405020304" pitchFamily="18" charset="0"/>
                <a:cs typeface="Times New Roman" panose="02020603050405020304" pitchFamily="18" charset="0"/>
              </a:rPr>
              <a:t>  </a:t>
            </a:r>
            <a:endParaRPr lang="en-GB" sz="3200" dirty="0">
              <a:latin typeface="Candara" panose="020E0502030303020204" pitchFamily="34" charset="0"/>
              <a:ea typeface="Calibri" panose="020F0502020204030204" pitchFamily="34" charset="0"/>
              <a:cs typeface="Times New Roman" panose="02020603050405020304" pitchFamily="18" charset="0"/>
            </a:endParaRPr>
          </a:p>
        </p:txBody>
      </p:sp>
      <p:pic>
        <p:nvPicPr>
          <p:cNvPr id="5"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9593179" y="410855"/>
            <a:ext cx="1747171" cy="228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2056" t="8576" r="34050" b="8576"/>
          <a:stretch/>
        </p:blipFill>
        <p:spPr>
          <a:xfrm>
            <a:off x="996597" y="554750"/>
            <a:ext cx="1661236" cy="1997880"/>
          </a:xfrm>
          <a:prstGeom prst="rect">
            <a:avLst/>
          </a:prstGeom>
          <a:ln w="12700">
            <a:solidFill>
              <a:schemeClr val="accent6">
                <a:lumMod val="50000"/>
              </a:schemeClr>
            </a:solidFill>
          </a:ln>
        </p:spPr>
      </p:pic>
    </p:spTree>
    <p:extLst>
      <p:ext uri="{BB962C8B-B14F-4D97-AF65-F5344CB8AC3E}">
        <p14:creationId xmlns:p14="http://schemas.microsoft.com/office/powerpoint/2010/main" val="36077872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698"/>
          <a:stretch/>
        </p:blipFill>
        <p:spPr bwMode="auto">
          <a:xfrm>
            <a:off x="0" y="-38100"/>
            <a:ext cx="12197837" cy="6896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78081" y="137457"/>
            <a:ext cx="11430000" cy="816827"/>
          </a:xfrm>
          <a:prstGeom prst="rect">
            <a:avLst/>
          </a:prstGeom>
        </p:spPr>
        <p:txBody>
          <a:bodyPr wrap="square">
            <a:spAutoFit/>
          </a:bodyPr>
          <a:lstStyle/>
          <a:p>
            <a:pPr algn="ctr" fontAlgn="base">
              <a:lnSpc>
                <a:spcPct val="107000"/>
              </a:lnSpc>
              <a:spcAft>
                <a:spcPts val="0"/>
              </a:spcAft>
            </a:pPr>
            <a:r>
              <a:rPr lang="en-GB" sz="44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The Official Launch</a:t>
            </a:r>
            <a:r>
              <a:rPr lang="en-GB" sz="3200" dirty="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85010" y="794146"/>
            <a:ext cx="11430000" cy="4307846"/>
          </a:xfrm>
          <a:prstGeom prst="rect">
            <a:avLst/>
          </a:prstGeom>
        </p:spPr>
        <p:txBody>
          <a:bodyPr wrap="square">
            <a:spAutoFit/>
          </a:bodyPr>
          <a:lstStyle/>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The</a:t>
            </a:r>
            <a:r>
              <a:rPr lang="en-GB" sz="3200" b="1"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 </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official launch of The God Who Speaks – The Year of the Word is on </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30</a:t>
            </a:r>
            <a:r>
              <a:rPr lang="en-GB" sz="3200" baseline="30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 September </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with Cardinal Nichols video in the National Gallery on the feast of  St. Jerome.</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The </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year</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will officially start on </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Sunday 1</a:t>
            </a:r>
            <a:r>
              <a:rPr lang="en-GB" sz="3200" baseline="30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st</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 December 2019</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the first Sunday of Advent, the beginning of the Church's Liturgical Year.</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6" name="Picture 4" descr="Image result for st jerome year of the word"/>
          <p:cNvPicPr>
            <a:picLocks noChangeAspect="1" noChangeArrowheads="1"/>
          </p:cNvPicPr>
          <p:nvPr/>
        </p:nvPicPr>
        <p:blipFill rotWithShape="1">
          <a:blip r:embed="rId4">
            <a:extLst>
              <a:ext uri="{28A0092B-C50C-407E-A947-70E740481C1C}">
                <a14:useLocalDpi xmlns:a14="http://schemas.microsoft.com/office/drawing/2010/main" val="0"/>
              </a:ext>
            </a:extLst>
          </a:blip>
          <a:srcRect l="3598" r="3927" b="39649"/>
          <a:stretch/>
        </p:blipFill>
        <p:spPr bwMode="auto">
          <a:xfrm>
            <a:off x="2607576" y="4141207"/>
            <a:ext cx="6995524" cy="2536319"/>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52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9562" t="31519" r="29737" b="18305"/>
          <a:stretch/>
        </p:blipFill>
        <p:spPr>
          <a:xfrm>
            <a:off x="914399" y="-15262"/>
            <a:ext cx="9994231" cy="6930412"/>
          </a:xfrm>
          <a:prstGeom prst="rect">
            <a:avLst/>
          </a:prstGeom>
        </p:spPr>
      </p:pic>
    </p:spTree>
    <p:extLst>
      <p:ext uri="{BB962C8B-B14F-4D97-AF65-F5344CB8AC3E}">
        <p14:creationId xmlns:p14="http://schemas.microsoft.com/office/powerpoint/2010/main" val="2218492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9218" y="470527"/>
            <a:ext cx="10439400" cy="3187924"/>
          </a:xfrm>
          <a:prstGeom prst="rect">
            <a:avLst/>
          </a:prstGeom>
        </p:spPr>
        <p:txBody>
          <a:bodyPr wrap="square">
            <a:spAutoFit/>
          </a:bodyPr>
          <a:lstStyle/>
          <a:p>
            <a:pPr algn="ctr" fontAlgn="base">
              <a:lnSpc>
                <a:spcPct val="107000"/>
              </a:lnSpc>
              <a:spcAft>
                <a:spcPts val="0"/>
              </a:spcAft>
            </a:pPr>
            <a:r>
              <a:rPr lang="en-GB" sz="4000" dirty="0">
                <a:latin typeface="Candara" panose="020E0502030303020204" pitchFamily="34" charset="0"/>
              </a:rPr>
              <a:t>The aim of The God Who Speaks - </a:t>
            </a:r>
            <a:r>
              <a:rPr lang="en-GB" sz="4000" dirty="0" smtClean="0">
                <a:latin typeface="Candara" panose="020E0502030303020204" pitchFamily="34" charset="0"/>
              </a:rPr>
              <a:t>The </a:t>
            </a:r>
            <a:r>
              <a:rPr lang="en-GB" sz="4000" dirty="0">
                <a:latin typeface="Candara" panose="020E0502030303020204" pitchFamily="34" charset="0"/>
              </a:rPr>
              <a:t>Year of the Word </a:t>
            </a:r>
            <a:r>
              <a:rPr lang="en-GB" sz="4000" dirty="0" smtClean="0">
                <a:latin typeface="Candara" panose="020E0502030303020204" pitchFamily="34" charset="0"/>
              </a:rPr>
              <a:t>is: </a:t>
            </a:r>
          </a:p>
          <a:p>
            <a:pPr algn="ctr" fontAlgn="base">
              <a:lnSpc>
                <a:spcPct val="107000"/>
              </a:lnSpc>
              <a:spcAft>
                <a:spcPts val="0"/>
              </a:spcAft>
            </a:pPr>
            <a:r>
              <a:rPr lang="en-GB" sz="5400" dirty="0" smtClean="0">
                <a:solidFill>
                  <a:schemeClr val="accent6">
                    <a:lumMod val="50000"/>
                  </a:schemeClr>
                </a:solidFill>
                <a:latin typeface="Candara" panose="020E0502030303020204" pitchFamily="34" charset="0"/>
              </a:rPr>
              <a:t>‘</a:t>
            </a:r>
            <a:r>
              <a:rPr lang="en-GB" sz="5400" dirty="0">
                <a:solidFill>
                  <a:schemeClr val="accent6">
                    <a:lumMod val="50000"/>
                  </a:schemeClr>
                </a:solidFill>
                <a:latin typeface="Candara" panose="020E0502030303020204" pitchFamily="34" charset="0"/>
              </a:rPr>
              <a:t>Celebrating, Living and Sharing </a:t>
            </a:r>
            <a:r>
              <a:rPr lang="en-GB" sz="5400" dirty="0" smtClean="0">
                <a:solidFill>
                  <a:schemeClr val="accent6">
                    <a:lumMod val="50000"/>
                  </a:schemeClr>
                </a:solidFill>
                <a:latin typeface="Candara" panose="020E0502030303020204" pitchFamily="34" charset="0"/>
              </a:rPr>
              <a:t>God’s </a:t>
            </a:r>
            <a:r>
              <a:rPr lang="en-GB" sz="5400" dirty="0">
                <a:solidFill>
                  <a:schemeClr val="accent6">
                    <a:lumMod val="50000"/>
                  </a:schemeClr>
                </a:solidFill>
                <a:latin typeface="Candara" panose="020E0502030303020204" pitchFamily="34" charset="0"/>
              </a:rPr>
              <a:t>Word.’ </a:t>
            </a:r>
            <a:endParaRPr lang="en-GB" sz="7200" dirty="0">
              <a:solidFill>
                <a:schemeClr val="accent6">
                  <a:lumMod val="50000"/>
                </a:schemeClr>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b="13199"/>
          <a:stretch/>
        </p:blipFill>
        <p:spPr bwMode="auto">
          <a:xfrm>
            <a:off x="3673728" y="3716014"/>
            <a:ext cx="4850379" cy="2805053"/>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93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90274" y="5951"/>
            <a:ext cx="9330995" cy="6909199"/>
          </a:xfrm>
          <a:prstGeom prst="rect">
            <a:avLst/>
          </a:prstGeom>
        </p:spPr>
        <p:txBody>
          <a:bodyPr wrap="square">
            <a:spAutoFit/>
          </a:bodyPr>
          <a:lstStyle/>
          <a:p>
            <a:pPr fontAlgn="base">
              <a:lnSpc>
                <a:spcPct val="107000"/>
              </a:lnSpc>
              <a:spcAft>
                <a:spcPts val="0"/>
              </a:spcAft>
            </a:pPr>
            <a:r>
              <a:rPr lang="en-GB" sz="13800" dirty="0" smtClean="0">
                <a:latin typeface="Candara" panose="020E0502030303020204" pitchFamily="34" charset="0"/>
              </a:rPr>
              <a:t>Celebrating</a:t>
            </a:r>
          </a:p>
          <a:p>
            <a:pPr fontAlgn="base">
              <a:lnSpc>
                <a:spcPct val="107000"/>
              </a:lnSpc>
              <a:spcAft>
                <a:spcPts val="0"/>
              </a:spcAft>
            </a:pPr>
            <a:r>
              <a:rPr lang="en-GB" sz="13800" dirty="0" smtClean="0">
                <a:effectLst/>
                <a:latin typeface="Candara" panose="020E0502030303020204" pitchFamily="34" charset="0"/>
                <a:ea typeface="Calibri" panose="020F0502020204030204" pitchFamily="34" charset="0"/>
                <a:cs typeface="Times New Roman" panose="02020603050405020304" pitchFamily="18" charset="0"/>
              </a:rPr>
              <a:t>Living</a:t>
            </a:r>
          </a:p>
          <a:p>
            <a:pPr fontAlgn="base">
              <a:lnSpc>
                <a:spcPct val="107000"/>
              </a:lnSpc>
              <a:spcAft>
                <a:spcPts val="0"/>
              </a:spcAft>
            </a:pPr>
            <a:r>
              <a:rPr lang="en-GB" sz="13800" dirty="0" smtClean="0">
                <a:latin typeface="Candara" panose="020E0502030303020204" pitchFamily="34" charset="0"/>
                <a:ea typeface="Calibri" panose="020F0502020204030204" pitchFamily="34" charset="0"/>
                <a:cs typeface="Times New Roman" panose="02020603050405020304" pitchFamily="18" charset="0"/>
              </a:rPr>
              <a:t>Sharing</a:t>
            </a:r>
            <a:endParaRPr lang="en-GB" sz="41300" dirty="0">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2056" t="8576" r="34050" b="8576"/>
          <a:stretch/>
        </p:blipFill>
        <p:spPr>
          <a:xfrm>
            <a:off x="547419" y="365107"/>
            <a:ext cx="1470694" cy="1768726"/>
          </a:xfrm>
          <a:prstGeom prst="rect">
            <a:avLst/>
          </a:prstGeom>
          <a:ln w="12700">
            <a:solidFill>
              <a:schemeClr val="accent6">
                <a:lumMod val="50000"/>
              </a:schemeClr>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71623" t="21361" r="3571" b="18381"/>
          <a:stretch/>
        </p:blipFill>
        <p:spPr>
          <a:xfrm>
            <a:off x="560147" y="2553665"/>
            <a:ext cx="1457966" cy="1800954"/>
          </a:xfrm>
          <a:prstGeom prst="rect">
            <a:avLst/>
          </a:prstGeom>
          <a:ln w="12700">
            <a:solidFill>
              <a:schemeClr val="accent6">
                <a:lumMod val="50000"/>
              </a:schemeClr>
            </a:solidFill>
          </a:ln>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508" t="21499" r="72838" b="20250"/>
          <a:stretch/>
        </p:blipFill>
        <p:spPr>
          <a:xfrm>
            <a:off x="560147" y="4760003"/>
            <a:ext cx="1458136" cy="1749762"/>
          </a:xfrm>
          <a:prstGeom prst="rect">
            <a:avLst/>
          </a:prstGeom>
          <a:solidFill>
            <a:srgbClr val="002060"/>
          </a:solidFill>
          <a:ln w="12700">
            <a:solidFill>
              <a:schemeClr val="accent6">
                <a:lumMod val="50000"/>
              </a:schemeClr>
            </a:solidFill>
          </a:ln>
        </p:spPr>
      </p:pic>
      <p:pic>
        <p:nvPicPr>
          <p:cNvPr id="11" name="Picture 2"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13199"/>
          <a:stretch/>
        </p:blipFill>
        <p:spPr bwMode="auto">
          <a:xfrm>
            <a:off x="7994248" y="2593769"/>
            <a:ext cx="3727021" cy="2155397"/>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26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0035" y="149667"/>
            <a:ext cx="10439400" cy="2726900"/>
          </a:xfrm>
          <a:prstGeom prst="rect">
            <a:avLst/>
          </a:prstGeom>
        </p:spPr>
        <p:txBody>
          <a:bodyPr wrap="square">
            <a:spAutoFit/>
          </a:bodyPr>
          <a:lstStyle/>
          <a:p>
            <a:pPr algn="ctr" fontAlgn="base">
              <a:lnSpc>
                <a:spcPct val="107000"/>
              </a:lnSpc>
              <a:spcAft>
                <a:spcPts val="0"/>
              </a:spcAft>
            </a:pPr>
            <a:r>
              <a:rPr lang="en-GB" sz="4000" dirty="0" smtClean="0">
                <a:latin typeface="Candara" panose="020E0502030303020204" pitchFamily="34" charset="0"/>
              </a:rPr>
              <a:t>During this very special year we will have the opportunity to celebrate, live and share in the joy of scripture, and in particular the </a:t>
            </a:r>
            <a:r>
              <a:rPr lang="en-GB" sz="4000" dirty="0" smtClean="0">
                <a:latin typeface="Candara" panose="020E0502030303020204" pitchFamily="34" charset="0"/>
              </a:rPr>
              <a:t>good news </a:t>
            </a:r>
            <a:r>
              <a:rPr lang="en-GB" sz="4000" dirty="0" smtClean="0">
                <a:latin typeface="Candara" panose="020E0502030303020204" pitchFamily="34" charset="0"/>
              </a:rPr>
              <a:t>of  Matthew’s gospel. </a:t>
            </a:r>
            <a:endParaRPr lang="en-GB" sz="7200" dirty="0">
              <a:solidFill>
                <a:schemeClr val="accent6">
                  <a:lumMod val="50000"/>
                </a:schemeClr>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matthew's gospel"/>
          <p:cNvPicPr>
            <a:picLocks noChangeAspect="1" noChangeArrowheads="1"/>
          </p:cNvPicPr>
          <p:nvPr/>
        </p:nvPicPr>
        <p:blipFill rotWithShape="1">
          <a:blip r:embed="rId6">
            <a:extLst>
              <a:ext uri="{28A0092B-C50C-407E-A947-70E740481C1C}">
                <a14:useLocalDpi xmlns:a14="http://schemas.microsoft.com/office/drawing/2010/main" val="0"/>
              </a:ext>
            </a:extLst>
          </a:blip>
          <a:srcRect t="6734" b="22343"/>
          <a:stretch/>
        </p:blipFill>
        <p:spPr bwMode="auto">
          <a:xfrm>
            <a:off x="2333014" y="3054146"/>
            <a:ext cx="7531808" cy="3562240"/>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960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TotalTime>
  <Words>900</Words>
  <Application>Microsoft Office PowerPoint</Application>
  <PresentationFormat>Widescreen</PresentationFormat>
  <Paragraphs>102</Paragraphs>
  <Slides>41</Slides>
  <Notes>12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Roman Catholic Diocese of Westminster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Gorton</dc:creator>
  <cp:lastModifiedBy>Tony Gorton</cp:lastModifiedBy>
  <cp:revision>54</cp:revision>
  <cp:lastPrinted>2019-09-23T07:32:16Z</cp:lastPrinted>
  <dcterms:created xsi:type="dcterms:W3CDTF">2019-09-19T11:38:50Z</dcterms:created>
  <dcterms:modified xsi:type="dcterms:W3CDTF">2019-09-25T09:50:11Z</dcterms:modified>
</cp:coreProperties>
</file>