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6"/>
  </p:notesMasterIdLst>
  <p:sldIdLst>
    <p:sldId id="293" r:id="rId2"/>
    <p:sldId id="256" r:id="rId3"/>
    <p:sldId id="296" r:id="rId4"/>
    <p:sldId id="297" r:id="rId5"/>
    <p:sldId id="295" r:id="rId6"/>
    <p:sldId id="266" r:id="rId7"/>
    <p:sldId id="264" r:id="rId8"/>
    <p:sldId id="265" r:id="rId9"/>
    <p:sldId id="267" r:id="rId10"/>
    <p:sldId id="268" r:id="rId11"/>
    <p:sldId id="269" r:id="rId12"/>
    <p:sldId id="270" r:id="rId13"/>
    <p:sldId id="272" r:id="rId14"/>
    <p:sldId id="278" r:id="rId15"/>
    <p:sldId id="280" r:id="rId16"/>
    <p:sldId id="281" r:id="rId17"/>
    <p:sldId id="284" r:id="rId18"/>
    <p:sldId id="288" r:id="rId19"/>
    <p:sldId id="286" r:id="rId20"/>
    <p:sldId id="289" r:id="rId21"/>
    <p:sldId id="290" r:id="rId22"/>
    <p:sldId id="291" r:id="rId23"/>
    <p:sldId id="299" r:id="rId24"/>
    <p:sldId id="298" r:id="rId25"/>
  </p:sldIdLst>
  <p:sldSz cx="14630400" cy="8229600"/>
  <p:notesSz cx="8229600" cy="14630400"/>
  <p:embeddedFontLst>
    <p:embeddedFont>
      <p:font typeface="Instrument Sans Medium" panose="020B0604020202020204" charset="0"/>
      <p:regular r:id="rId27"/>
    </p:embeddedFont>
    <p:embeddedFont>
      <p:font typeface="Instrument Sans Semi Bold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49" autoAdjust="0"/>
    <p:restoredTop sz="94660"/>
  </p:normalViewPr>
  <p:slideViewPr>
    <p:cSldViewPr snapToGrid="0">
      <p:cViewPr varScale="1">
        <p:scale>
          <a:sx n="65" d="100"/>
          <a:sy n="65" d="100"/>
        </p:scale>
        <p:origin x="107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954F7-98CF-4EE8-A308-0A111E5207B9}" type="datetimeFigureOut">
              <a:t>9/25/2025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B2A94-CD5C-438F-985C-788A1AF3F780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398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EC330-8DC9-8C79-1B9A-0FD0E430D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E2E9B3-D2B3-BADD-E23B-1AD1ED5D1D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53D366-A321-52A9-FB43-AF4566E5E4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94C9F0-C6B1-B8D6-8B2D-62AA5C528B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35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D5109-BBA8-3277-10AA-C238B2533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E7C6A1-D5C0-9867-CAF3-6631398A65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774551-69D9-8D3D-B594-A1054E3FE5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99B05D-42EA-CE8B-7CB3-BA245DF34F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803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FF4C3-43B5-6B15-4CB8-AABDFAD1F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2B235E-F1B1-4E00-A53D-D38B043C7A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E838C7-4FE6-AFDE-2DE1-CD218347F9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68EE4E-E49D-CD84-4322-1AA8675771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20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4F5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eroseeducation.com/parent-pupil-resources/maths/free-downloads#download" TargetMode="External"/><Relationship Id="rId2" Type="http://schemas.openxmlformats.org/officeDocument/2006/relationships/hyperlink" Target="https://whiteroseeducation.com/parent-pupil-resources/maths/home-learning?year=year-1-new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523F7-6AC0-117A-27ED-B88C6D83E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662A8E46-4BD0-CFB1-D655-A0CCFE1968B1}"/>
              </a:ext>
            </a:extLst>
          </p:cNvPr>
          <p:cNvSpPr/>
          <p:nvPr/>
        </p:nvSpPr>
        <p:spPr>
          <a:xfrm>
            <a:off x="3418118" y="523015"/>
            <a:ext cx="835021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The White Rose </a:t>
            </a:r>
          </a:p>
          <a:p>
            <a:pPr marL="0" indent="0" algn="ctr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Maths</a:t>
            </a:r>
            <a:r>
              <a:rPr lang="en-US" sz="44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</a:t>
            </a:r>
          </a:p>
          <a:p>
            <a:pPr marL="0" indent="0" algn="ctr">
              <a:lnSpc>
                <a:spcPts val="5550"/>
              </a:lnSpc>
              <a:buNone/>
            </a:pPr>
            <a:r>
              <a:rPr lang="en-US" sz="44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Curriculum </a:t>
            </a:r>
          </a:p>
          <a:p>
            <a:pPr marL="0" indent="0" algn="ctr">
              <a:lnSpc>
                <a:spcPts val="5550"/>
              </a:lnSpc>
              <a:buNone/>
            </a:pPr>
            <a:r>
              <a:rPr lang="en-US" sz="44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at </a:t>
            </a:r>
          </a:p>
          <a:p>
            <a:pPr marL="0" indent="0" algn="ctr">
              <a:lnSpc>
                <a:spcPts val="5550"/>
              </a:lnSpc>
              <a:buNone/>
            </a:pPr>
            <a:r>
              <a:rPr lang="en-US" sz="44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Pope Paul</a:t>
            </a:r>
            <a:endParaRPr lang="en-US" sz="445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2B36A746-664B-66D7-B8A6-BEB1BFC23F31}"/>
              </a:ext>
            </a:extLst>
          </p:cNvPr>
          <p:cNvSpPr/>
          <p:nvPr/>
        </p:nvSpPr>
        <p:spPr>
          <a:xfrm>
            <a:off x="6280190" y="4267795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70CE3F-EB2F-5B01-E110-0B95B7FF4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105" y="4133730"/>
            <a:ext cx="4704235" cy="23117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2B24E0-812A-7C9F-73FC-D1218D5FC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134" y="6103207"/>
            <a:ext cx="1911020" cy="19355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9FF98E-50B7-8C8C-87B4-A1F4DA3D7A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20246" y="6111099"/>
            <a:ext cx="1911020" cy="193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361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460" y="1853489"/>
            <a:ext cx="4186813" cy="62802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80190" y="4267795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E0346E-F0AB-ED2C-811F-3BC1D30187DB}"/>
              </a:ext>
            </a:extLst>
          </p:cNvPr>
          <p:cNvSpPr txBox="1"/>
          <p:nvPr/>
        </p:nvSpPr>
        <p:spPr>
          <a:xfrm>
            <a:off x="7206343" y="26996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A272C-2277-1CF0-CD0F-F5093AC921AE}"/>
              </a:ext>
            </a:extLst>
          </p:cNvPr>
          <p:cNvSpPr txBox="1"/>
          <p:nvPr/>
        </p:nvSpPr>
        <p:spPr>
          <a:xfrm>
            <a:off x="6509223" y="2454443"/>
            <a:ext cx="709835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We believe that we are all God’s work of art.</a:t>
            </a:r>
          </a:p>
          <a:p>
            <a:pPr algn="ctr"/>
            <a:r>
              <a:rPr lang="en-GB" sz="3600" dirty="0"/>
              <a:t>We strive to respect and care for each other and to use our talents to do our best,</a:t>
            </a:r>
          </a:p>
          <a:p>
            <a:pPr algn="ctr"/>
            <a:r>
              <a:rPr lang="en-GB" sz="3600" dirty="0"/>
              <a:t> to build a better world.</a:t>
            </a:r>
          </a:p>
          <a:p>
            <a:pPr algn="ctr"/>
            <a:r>
              <a:rPr lang="en-GB" sz="3600" dirty="0"/>
              <a:t>By doing this we are learning in the light of Christ.</a:t>
            </a:r>
          </a:p>
          <a:p>
            <a:pPr algn="ctr"/>
            <a:r>
              <a:rPr lang="en-GB" sz="3600" dirty="0"/>
              <a:t>Amen.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16F911-563C-F4C9-4644-FD32BCF197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956"/>
            <a:ext cx="14630400" cy="195654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6B26A8-6BD2-57D9-6B1D-1714FC8EC16D}"/>
              </a:ext>
            </a:extLst>
          </p:cNvPr>
          <p:cNvSpPr txBox="1"/>
          <p:nvPr/>
        </p:nvSpPr>
        <p:spPr>
          <a:xfrm>
            <a:off x="1863969" y="1987062"/>
            <a:ext cx="10726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Welcome!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C5E36B-6DF6-3676-358F-8A568216C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2800"/>
            <a:ext cx="14630400" cy="23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996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FDB371-05C5-147D-C58C-C4AAEA526353}"/>
              </a:ext>
            </a:extLst>
          </p:cNvPr>
          <p:cNvSpPr txBox="1"/>
          <p:nvPr/>
        </p:nvSpPr>
        <p:spPr>
          <a:xfrm>
            <a:off x="1055077" y="1740877"/>
            <a:ext cx="1331155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Aims of this workshop: </a:t>
            </a:r>
          </a:p>
          <a:p>
            <a:endParaRPr lang="en-GB" sz="4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/>
              <a:t>Find out about our Maths Scheme (White Rose)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/>
              <a:t>Learn about the resources available to parents/carers that can assist you with your child’s learning.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/>
              <a:t>How the new scheme will look in your child/children’s exercise book. 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907778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74E3F7-83C3-314E-4A80-3C87B335C10F}"/>
              </a:ext>
            </a:extLst>
          </p:cNvPr>
          <p:cNvSpPr txBox="1"/>
          <p:nvPr/>
        </p:nvSpPr>
        <p:spPr>
          <a:xfrm>
            <a:off x="993530" y="3090758"/>
            <a:ext cx="1264333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0" i="0" dirty="0">
                <a:effectLst/>
                <a:latin typeface="Special Elite"/>
              </a:rPr>
              <a:t>Since September 2025, we have been following the White Rose maths scheme.  </a:t>
            </a:r>
          </a:p>
          <a:p>
            <a:endParaRPr lang="en-GB" sz="4400" dirty="0">
              <a:latin typeface="Special Elite"/>
            </a:endParaRPr>
          </a:p>
          <a:p>
            <a:endParaRPr lang="en-GB" sz="4400" dirty="0">
              <a:latin typeface="Special Elite"/>
            </a:endParaRPr>
          </a:p>
        </p:txBody>
      </p:sp>
    </p:spTree>
    <p:extLst>
      <p:ext uri="{BB962C8B-B14F-4D97-AF65-F5344CB8AC3E}">
        <p14:creationId xmlns:p14="http://schemas.microsoft.com/office/powerpoint/2010/main" val="3295995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07E4C-8FF8-058E-2FA0-0F7A90733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A84BD959-D679-CBA6-0D71-2DAB1EEA9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3FEBB6F6-F376-8270-D31A-1BD66729D31F}"/>
              </a:ext>
            </a:extLst>
          </p:cNvPr>
          <p:cNvSpPr/>
          <p:nvPr/>
        </p:nvSpPr>
        <p:spPr>
          <a:xfrm>
            <a:off x="6280190" y="251007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550"/>
              </a:lnSpc>
            </a:pPr>
            <a:r>
              <a:rPr lang="en-US" sz="400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Reasons for moving to White Rose Whole School </a:t>
            </a:r>
            <a:r>
              <a:rPr lang="en-US" sz="4000" dirty="0" err="1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Maths</a:t>
            </a:r>
            <a:r>
              <a:rPr lang="en-US" sz="400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Scheme</a:t>
            </a:r>
            <a:endParaRPr lang="en-US" sz="400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5E39E60D-64D6-E3A0-7DC0-2087ACE0E633}"/>
              </a:ext>
            </a:extLst>
          </p:cNvPr>
          <p:cNvSpPr/>
          <p:nvPr/>
        </p:nvSpPr>
        <p:spPr>
          <a:xfrm>
            <a:off x="6280190" y="4267795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>
              <a:solidFill>
                <a:srgbClr val="5B5F71"/>
              </a:solidFill>
              <a:latin typeface="Instrument Sa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64746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5321" y="522684"/>
            <a:ext cx="4915614" cy="475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1.: Challenge through: Depth, Not Bigger Numbers</a:t>
            </a:r>
            <a:endParaRPr lang="en-US" sz="2950" dirty="0"/>
          </a:p>
        </p:txBody>
      </p:sp>
      <p:sp>
        <p:nvSpPr>
          <p:cNvPr id="3" name="Text 1"/>
          <p:cNvSpPr/>
          <p:nvPr/>
        </p:nvSpPr>
        <p:spPr>
          <a:xfrm>
            <a:off x="665321" y="1378029"/>
            <a:ext cx="13299758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White Rose challenges pupils by:</a:t>
            </a:r>
            <a:endParaRPr lang="en-US" sz="1450"/>
          </a:p>
        </p:txBody>
      </p:sp>
      <p:sp>
        <p:nvSpPr>
          <p:cNvPr id="4" name="Text 2"/>
          <p:cNvSpPr/>
          <p:nvPr/>
        </p:nvSpPr>
        <p:spPr>
          <a:xfrm>
            <a:off x="665321" y="1896070"/>
            <a:ext cx="13299758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Asking them to explain why something works, not just "get the answer."</a:t>
            </a:r>
            <a:endParaRPr lang="en-US" sz="1450"/>
          </a:p>
        </p:txBody>
      </p:sp>
      <p:sp>
        <p:nvSpPr>
          <p:cNvPr id="5" name="Text 3"/>
          <p:cNvSpPr/>
          <p:nvPr/>
        </p:nvSpPr>
        <p:spPr>
          <a:xfrm>
            <a:off x="665321" y="2266712"/>
            <a:ext cx="13299758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Using small numbers at first to expose the structure (e.g., 12 ÷ 4 with counters → then extending to 120 ÷ 4).</a:t>
            </a:r>
            <a:endParaRPr lang="en-US" sz="1450"/>
          </a:p>
        </p:txBody>
      </p:sp>
      <p:sp>
        <p:nvSpPr>
          <p:cNvPr id="6" name="Text 4"/>
          <p:cNvSpPr/>
          <p:nvPr/>
        </p:nvSpPr>
        <p:spPr>
          <a:xfrm>
            <a:off x="665321" y="2637353"/>
            <a:ext cx="13299758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Using reasoning questions (true/false, "spot the mistake", odd one out) to deepen understanding.</a:t>
            </a:r>
            <a:endParaRPr lang="en-US" sz="1450"/>
          </a:p>
        </p:txBody>
      </p:sp>
      <p:sp>
        <p:nvSpPr>
          <p:cNvPr id="7" name="Text 5"/>
          <p:cNvSpPr/>
          <p:nvPr/>
        </p:nvSpPr>
        <p:spPr>
          <a:xfrm>
            <a:off x="665321" y="3155394"/>
            <a:ext cx="13299758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So the challenge is thinking harder, not just handling larger numbers.</a:t>
            </a:r>
            <a:endParaRPr lang="en-US" sz="1450"/>
          </a:p>
        </p:txBody>
      </p:sp>
      <p:sp>
        <p:nvSpPr>
          <p:cNvPr id="8" name="Text 6"/>
          <p:cNvSpPr/>
          <p:nvPr/>
        </p:nvSpPr>
        <p:spPr>
          <a:xfrm>
            <a:off x="665321" y="3744635"/>
            <a:ext cx="5113973" cy="475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2.: Use of CPA approach</a:t>
            </a:r>
            <a:endParaRPr lang="en-US" sz="29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321" y="4504849"/>
            <a:ext cx="4433173" cy="760333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55345" y="5455206"/>
            <a:ext cx="2376130" cy="297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Year 1 – Addition</a:t>
            </a:r>
            <a:endParaRPr lang="en-US" sz="1850"/>
          </a:p>
        </p:txBody>
      </p:sp>
      <p:sp>
        <p:nvSpPr>
          <p:cNvPr id="11" name="Text 8"/>
          <p:cNvSpPr/>
          <p:nvPr/>
        </p:nvSpPr>
        <p:spPr>
          <a:xfrm>
            <a:off x="855345" y="5866209"/>
            <a:ext cx="4053126" cy="608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Concrete: Children use cubes or counters to add 8 + 5.</a:t>
            </a:r>
            <a:endParaRPr lang="en-US" sz="1450"/>
          </a:p>
        </p:txBody>
      </p:sp>
      <p:sp>
        <p:nvSpPr>
          <p:cNvPr id="12" name="Text 9"/>
          <p:cNvSpPr/>
          <p:nvPr/>
        </p:nvSpPr>
        <p:spPr>
          <a:xfrm>
            <a:off x="855345" y="6541056"/>
            <a:ext cx="4053126" cy="608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Pictorial: They then draw circles or a ten frame to show the same addition.</a:t>
            </a:r>
            <a:endParaRPr lang="en-US" sz="1450"/>
          </a:p>
        </p:txBody>
      </p:sp>
      <p:sp>
        <p:nvSpPr>
          <p:cNvPr id="13" name="Text 10"/>
          <p:cNvSpPr/>
          <p:nvPr/>
        </p:nvSpPr>
        <p:spPr>
          <a:xfrm>
            <a:off x="855345" y="7215902"/>
            <a:ext cx="4053126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Abstract: Finally, they write 8 + 5 = 13.</a:t>
            </a:r>
            <a:endParaRPr lang="en-US" sz="145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8494" y="4504849"/>
            <a:ext cx="4433292" cy="760333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288518" y="5455206"/>
            <a:ext cx="2376130" cy="297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Year 2 – Fractions</a:t>
            </a:r>
            <a:endParaRPr lang="en-US" sz="1850"/>
          </a:p>
        </p:txBody>
      </p:sp>
      <p:sp>
        <p:nvSpPr>
          <p:cNvPr id="16" name="Text 12"/>
          <p:cNvSpPr/>
          <p:nvPr/>
        </p:nvSpPr>
        <p:spPr>
          <a:xfrm>
            <a:off x="5288518" y="5866209"/>
            <a:ext cx="4053245" cy="608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Concrete: Folding paper to show halves/quarters.</a:t>
            </a:r>
            <a:endParaRPr lang="en-US" sz="1450"/>
          </a:p>
        </p:txBody>
      </p:sp>
      <p:sp>
        <p:nvSpPr>
          <p:cNvPr id="17" name="Text 13"/>
          <p:cNvSpPr/>
          <p:nvPr/>
        </p:nvSpPr>
        <p:spPr>
          <a:xfrm>
            <a:off x="5288518" y="6541056"/>
            <a:ext cx="4053245" cy="608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Pictorial: Colouring parts of a shape or bar model.</a:t>
            </a:r>
            <a:endParaRPr lang="en-US" sz="1450"/>
          </a:p>
        </p:txBody>
      </p:sp>
      <p:sp>
        <p:nvSpPr>
          <p:cNvPr id="18" name="Text 14"/>
          <p:cNvSpPr/>
          <p:nvPr/>
        </p:nvSpPr>
        <p:spPr>
          <a:xfrm>
            <a:off x="5288518" y="7215902"/>
            <a:ext cx="4053245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Abstract: Writing ½ = 2/4.</a:t>
            </a:r>
            <a:endParaRPr lang="en-US" sz="1450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1787" y="4504849"/>
            <a:ext cx="4433292" cy="760333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9721810" y="5455206"/>
            <a:ext cx="2463046" cy="297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Year 3 – Multiplication</a:t>
            </a:r>
            <a:endParaRPr lang="en-US" sz="1850"/>
          </a:p>
        </p:txBody>
      </p:sp>
      <p:sp>
        <p:nvSpPr>
          <p:cNvPr id="21" name="Text 16"/>
          <p:cNvSpPr/>
          <p:nvPr/>
        </p:nvSpPr>
        <p:spPr>
          <a:xfrm>
            <a:off x="9721810" y="5866209"/>
            <a:ext cx="4053245" cy="608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Concrete: Repeated addition with counters in equal groups.</a:t>
            </a:r>
            <a:endParaRPr lang="en-US" sz="1450"/>
          </a:p>
        </p:txBody>
      </p:sp>
      <p:sp>
        <p:nvSpPr>
          <p:cNvPr id="22" name="Text 17"/>
          <p:cNvSpPr/>
          <p:nvPr/>
        </p:nvSpPr>
        <p:spPr>
          <a:xfrm>
            <a:off x="9721810" y="6541056"/>
            <a:ext cx="4053245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Pictorial: Arrays and bar models.</a:t>
            </a:r>
            <a:endParaRPr lang="en-US" sz="1450"/>
          </a:p>
        </p:txBody>
      </p:sp>
      <p:sp>
        <p:nvSpPr>
          <p:cNvPr id="23" name="Text 18"/>
          <p:cNvSpPr/>
          <p:nvPr/>
        </p:nvSpPr>
        <p:spPr>
          <a:xfrm>
            <a:off x="9721810" y="6911697"/>
            <a:ext cx="4053245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Abstract: 4 × 6 = 24.</a:t>
            </a:r>
            <a:endParaRPr lang="en-US" sz="145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DA67A3D-756F-EC00-059A-EE69FBB9CB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7690" y="3055500"/>
            <a:ext cx="6056965" cy="13481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546378"/>
            <a:ext cx="6619875" cy="79462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3921" y="1539597"/>
            <a:ext cx="3684270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Year 5 – Fractions and Decimals</a:t>
            </a:r>
            <a:endParaRPr lang="en-US" sz="1950"/>
          </a:p>
        </p:txBody>
      </p:sp>
      <p:sp>
        <p:nvSpPr>
          <p:cNvPr id="4" name="Text 1"/>
          <p:cNvSpPr/>
          <p:nvPr/>
        </p:nvSpPr>
        <p:spPr>
          <a:xfrm>
            <a:off x="893921" y="1969175"/>
            <a:ext cx="6222683" cy="6357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Concrete: Base 10 and fraction strips to show tenths/hundredths.</a:t>
            </a:r>
            <a:endParaRPr lang="en-US" sz="1550"/>
          </a:p>
        </p:txBody>
      </p:sp>
      <p:sp>
        <p:nvSpPr>
          <p:cNvPr id="5" name="Text 2"/>
          <p:cNvSpPr/>
          <p:nvPr/>
        </p:nvSpPr>
        <p:spPr>
          <a:xfrm>
            <a:off x="893921" y="2674501"/>
            <a:ext cx="6222683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Pictorial: Bar models showing equivalence (e.g., 0.4 = ⅖).</a:t>
            </a:r>
            <a:endParaRPr lang="en-US" sz="1550"/>
          </a:p>
        </p:txBody>
      </p:sp>
      <p:sp>
        <p:nvSpPr>
          <p:cNvPr id="6" name="Text 3"/>
          <p:cNvSpPr/>
          <p:nvPr/>
        </p:nvSpPr>
        <p:spPr>
          <a:xfrm>
            <a:off x="893921" y="3061930"/>
            <a:ext cx="6222683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Abstract: 2/5 + 0.4 = 0.8.</a:t>
            </a:r>
            <a:endParaRPr lang="en-US" sz="155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546378"/>
            <a:ext cx="6619875" cy="79462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513796" y="1539597"/>
            <a:ext cx="2890361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Year 6 – Problem Solving</a:t>
            </a:r>
            <a:endParaRPr lang="en-US" sz="1950"/>
          </a:p>
        </p:txBody>
      </p:sp>
      <p:sp>
        <p:nvSpPr>
          <p:cNvPr id="9" name="Text 5"/>
          <p:cNvSpPr/>
          <p:nvPr/>
        </p:nvSpPr>
        <p:spPr>
          <a:xfrm>
            <a:off x="7513796" y="1969175"/>
            <a:ext cx="6222683" cy="6357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Children are taught to draw first (bar model, diagram, or sketch of a shape).</a:t>
            </a:r>
            <a:endParaRPr lang="en-US" sz="1550"/>
          </a:p>
        </p:txBody>
      </p:sp>
      <p:sp>
        <p:nvSpPr>
          <p:cNvPr id="10" name="Text 6"/>
          <p:cNvSpPr/>
          <p:nvPr/>
        </p:nvSpPr>
        <p:spPr>
          <a:xfrm>
            <a:off x="7513796" y="2674501"/>
            <a:ext cx="6222683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Example: A ribbon is 2.4m. ⅔ is cut off. How much remains?</a:t>
            </a:r>
            <a:endParaRPr lang="en-US" sz="1550"/>
          </a:p>
        </p:txBody>
      </p:sp>
      <p:sp>
        <p:nvSpPr>
          <p:cNvPr id="11" name="Text 7"/>
          <p:cNvSpPr/>
          <p:nvPr/>
        </p:nvSpPr>
        <p:spPr>
          <a:xfrm>
            <a:off x="7513796" y="3061930"/>
            <a:ext cx="6222683" cy="6357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Draw a bar → split into 3 parts → shade 2 parts → reason before calculating.</a:t>
            </a:r>
            <a:endParaRPr lang="en-US" sz="1550"/>
          </a:p>
        </p:txBody>
      </p:sp>
      <p:sp>
        <p:nvSpPr>
          <p:cNvPr id="12" name="Text 8"/>
          <p:cNvSpPr/>
          <p:nvPr/>
        </p:nvSpPr>
        <p:spPr>
          <a:xfrm>
            <a:off x="7513796" y="3767257"/>
            <a:ext cx="6222683" cy="9536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By this point, mark making is automatic — children know how to represent a problem visually before tackling the abstract arithmetic.</a:t>
            </a:r>
            <a:endParaRPr lang="en-US" sz="1550"/>
          </a:p>
        </p:txBody>
      </p:sp>
      <p:sp>
        <p:nvSpPr>
          <p:cNvPr id="13" name="Text 9"/>
          <p:cNvSpPr/>
          <p:nvPr/>
        </p:nvSpPr>
        <p:spPr>
          <a:xfrm>
            <a:off x="695325" y="5217557"/>
            <a:ext cx="5804535" cy="3724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Why we value this approach:</a:t>
            </a:r>
            <a:endParaRPr lang="en-US" sz="2300" dirty="0"/>
          </a:p>
        </p:txBody>
      </p:sp>
      <p:sp>
        <p:nvSpPr>
          <p:cNvPr id="14" name="Text 10"/>
          <p:cNvSpPr/>
          <p:nvPr/>
        </p:nvSpPr>
        <p:spPr>
          <a:xfrm>
            <a:off x="695325" y="5887998"/>
            <a:ext cx="13239750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Gives structure and consistency in every year and topic.</a:t>
            </a:r>
            <a:endParaRPr lang="en-US" sz="1550" dirty="0"/>
          </a:p>
        </p:txBody>
      </p:sp>
      <p:sp>
        <p:nvSpPr>
          <p:cNvPr id="15" name="Text 11"/>
          <p:cNvSpPr/>
          <p:nvPr/>
        </p:nvSpPr>
        <p:spPr>
          <a:xfrm>
            <a:off x="695325" y="6275427"/>
            <a:ext cx="13239750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Children build confidence from hands-on experience, moving gradually to abstract maths.</a:t>
            </a:r>
            <a:endParaRPr lang="en-US" sz="1550"/>
          </a:p>
        </p:txBody>
      </p:sp>
      <p:sp>
        <p:nvSpPr>
          <p:cNvPr id="16" name="Text 12"/>
          <p:cNvSpPr/>
          <p:nvPr/>
        </p:nvSpPr>
        <p:spPr>
          <a:xfrm>
            <a:off x="695325" y="6662857"/>
            <a:ext cx="13239750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They are trained to think and represent problems, not just perform calculations.</a:t>
            </a:r>
            <a:endParaRPr lang="en-US" sz="1550"/>
          </a:p>
        </p:txBody>
      </p:sp>
      <p:sp>
        <p:nvSpPr>
          <p:cNvPr id="17" name="Text 13"/>
          <p:cNvSpPr/>
          <p:nvPr/>
        </p:nvSpPr>
        <p:spPr>
          <a:xfrm>
            <a:off x="695325" y="7050286"/>
            <a:ext cx="13239750" cy="6357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By Year 6, they are independent problem solvers, able to choose and draw representations that help them tackle SATs questions and prepare for secondary maths.</a:t>
            </a:r>
            <a:endParaRPr lang="en-US" sz="155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F81E133-6324-A107-9688-66FE13ED0A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697" y="3806974"/>
            <a:ext cx="5315692" cy="35247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400D3A7-631A-DC26-F302-4532ABF478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697" y="4319187"/>
            <a:ext cx="7049484" cy="30484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06703" y="515507"/>
            <a:ext cx="12650068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3.: Mathematical talk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06703" y="3423796"/>
            <a:ext cx="11811866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Speaking Frames and Vocabulary :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In every step, children are given specific mathematical vocabulary (e.g. denominator, greater than, partition, equivalent). </a:t>
            </a:r>
          </a:p>
          <a:p>
            <a:pPr marL="0" indent="0" algn="l">
              <a:lnSpc>
                <a:spcPts val="2850"/>
              </a:lnSpc>
              <a:buNone/>
            </a:pPr>
            <a:endParaRPr lang="en-US" sz="2000" dirty="0">
              <a:solidFill>
                <a:srgbClr val="5B5F71"/>
              </a:solidFill>
              <a:latin typeface="Instrument Sans Medium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The schemes provide possible sentence stems such as: 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"There are _______equal parts." 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"I know the shape has been split into equal parts because …“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￼ _________is greater than ___________ because …" ￼ </a:t>
            </a:r>
          </a:p>
          <a:p>
            <a:pPr marL="0" indent="0" algn="l">
              <a:lnSpc>
                <a:spcPts val="2850"/>
              </a:lnSpc>
              <a:buNone/>
            </a:pPr>
            <a:endParaRPr lang="en-US" sz="2000" dirty="0">
              <a:solidFill>
                <a:srgbClr val="5B5F71"/>
              </a:solidFill>
              <a:latin typeface="Instrument Sans Medium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• </a:t>
            </a:r>
            <a:r>
              <a:rPr lang="en-US" sz="3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These act as speaking frames that support children to use accurate language, even when the ideas are new.</a:t>
            </a:r>
            <a:endParaRPr lang="en-US" sz="3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3153CE-5B93-5650-46B7-11DD110D6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0147" y="330484"/>
            <a:ext cx="4273550" cy="320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267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6078"/>
            <a:ext cx="5817632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Built-in Talk and Discussion</a:t>
            </a:r>
            <a:endParaRPr lang="en-US" sz="3550"/>
          </a:p>
        </p:txBody>
      </p:sp>
      <p:sp>
        <p:nvSpPr>
          <p:cNvPr id="3" name="Text 1"/>
          <p:cNvSpPr/>
          <p:nvPr/>
        </p:nvSpPr>
        <p:spPr>
          <a:xfrm>
            <a:off x="793790" y="2032278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• Every small step in White Rose includes a task where children must discuss their reasoning with a partner.</a:t>
            </a:r>
            <a:endParaRPr lang="en-US" sz="1750"/>
          </a:p>
        </p:txBody>
      </p:sp>
      <p:sp>
        <p:nvSpPr>
          <p:cNvPr id="4" name="Text 2"/>
          <p:cNvSpPr/>
          <p:nvPr/>
        </p:nvSpPr>
        <p:spPr>
          <a:xfrm>
            <a:off x="793790" y="2962156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• Example (Year 2 Fractions) ￼: "Which shape shows one half? Explain your answer to your partner."</a:t>
            </a:r>
            <a:endParaRPr lang="en-US" sz="1750"/>
          </a:p>
        </p:txBody>
      </p:sp>
      <p:sp>
        <p:nvSpPr>
          <p:cNvPr id="5" name="Text 3"/>
          <p:cNvSpPr/>
          <p:nvPr/>
        </p:nvSpPr>
        <p:spPr>
          <a:xfrm>
            <a:off x="793790" y="3892034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• Example (Year 2 Place Value) ￼: "What mistake has Tiny made? Talk about it with a partner."</a:t>
            </a:r>
            <a:endParaRPr lang="en-US" sz="1750"/>
          </a:p>
        </p:txBody>
      </p:sp>
      <p:sp>
        <p:nvSpPr>
          <p:cNvPr id="6" name="Text 4"/>
          <p:cNvSpPr/>
          <p:nvPr/>
        </p:nvSpPr>
        <p:spPr>
          <a:xfrm>
            <a:off x="793790" y="4821912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• </a:t>
            </a:r>
            <a:r>
              <a:rPr lang="en-US" sz="2400" dirty="0">
                <a:solidFill>
                  <a:srgbClr val="5B5F71"/>
                </a:solidFill>
                <a:highlight>
                  <a:srgbClr val="FFFF00"/>
                </a:highlight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These are not optional extras — the expectation is that verbal reasoning comes before recording.</a:t>
            </a:r>
            <a:endParaRPr lang="en-US" sz="2400" dirty="0">
              <a:highlight>
                <a:srgbClr val="FFFF00"/>
              </a:highlight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9096" y="2083356"/>
            <a:ext cx="4885015" cy="488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01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0761" y="532277"/>
            <a:ext cx="8008977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From Talk to Proof and </a:t>
            </a:r>
            <a:r>
              <a:rPr lang="en-US" sz="3550" dirty="0" err="1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Generalisation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93790" y="3087767"/>
            <a:ext cx="4196358" cy="2093714"/>
          </a:xfrm>
          <a:prstGeom prst="roundRect">
            <a:avLst>
              <a:gd name="adj" fmla="val 4550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C8C9C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087767"/>
            <a:ext cx="121920" cy="209371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73004" y="334506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Discussion First</a:t>
            </a:r>
            <a:endParaRPr lang="en-US" sz="2200"/>
          </a:p>
        </p:txBody>
      </p:sp>
      <p:sp>
        <p:nvSpPr>
          <p:cNvPr id="6" name="Text 3"/>
          <p:cNvSpPr/>
          <p:nvPr/>
        </p:nvSpPr>
        <p:spPr>
          <a:xfrm>
            <a:off x="1173004" y="3835479"/>
            <a:ext cx="355985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After discussion, children are asked to prove, explain, or generalise:</a:t>
            </a:r>
            <a:endParaRPr lang="en-US" sz="1750"/>
          </a:p>
        </p:txBody>
      </p:sp>
      <p:sp>
        <p:nvSpPr>
          <p:cNvPr id="7" name="Shape 4"/>
          <p:cNvSpPr/>
          <p:nvPr/>
        </p:nvSpPr>
        <p:spPr>
          <a:xfrm>
            <a:off x="5216962" y="3087767"/>
            <a:ext cx="4196358" cy="2093714"/>
          </a:xfrm>
          <a:prstGeom prst="roundRect">
            <a:avLst>
              <a:gd name="adj" fmla="val 4550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C8C9C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962" y="3087767"/>
            <a:ext cx="121920" cy="209371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596176" y="334506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Critical Thinking</a:t>
            </a:r>
            <a:endParaRPr lang="en-US" sz="2200"/>
          </a:p>
        </p:txBody>
      </p:sp>
      <p:sp>
        <p:nvSpPr>
          <p:cNvPr id="10" name="Text 6"/>
          <p:cNvSpPr/>
          <p:nvPr/>
        </p:nvSpPr>
        <p:spPr>
          <a:xfrm>
            <a:off x="5596176" y="3835479"/>
            <a:ext cx="355985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"This is always true, sometimes true, or never true. Explain why." ￼</a:t>
            </a:r>
            <a:endParaRPr lang="en-US" sz="1750"/>
          </a:p>
        </p:txBody>
      </p:sp>
      <p:sp>
        <p:nvSpPr>
          <p:cNvPr id="11" name="Shape 7"/>
          <p:cNvSpPr/>
          <p:nvPr/>
        </p:nvSpPr>
        <p:spPr>
          <a:xfrm>
            <a:off x="9640133" y="3087767"/>
            <a:ext cx="4196358" cy="2093714"/>
          </a:xfrm>
          <a:prstGeom prst="roundRect">
            <a:avLst>
              <a:gd name="adj" fmla="val 4550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C8C9C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0133" y="3087767"/>
            <a:ext cx="121920" cy="209371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019348" y="334506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Pattern Recognition</a:t>
            </a:r>
            <a:endParaRPr lang="en-US" sz="2200"/>
          </a:p>
        </p:txBody>
      </p:sp>
      <p:sp>
        <p:nvSpPr>
          <p:cNvPr id="14" name="Text 9"/>
          <p:cNvSpPr/>
          <p:nvPr/>
        </p:nvSpPr>
        <p:spPr>
          <a:xfrm>
            <a:off x="10019348" y="3835479"/>
            <a:ext cx="355985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"What do you notice? Can you prove it will always happen?" ￼</a:t>
            </a:r>
            <a:endParaRPr lang="en-US" sz="1750"/>
          </a:p>
        </p:txBody>
      </p:sp>
      <p:sp>
        <p:nvSpPr>
          <p:cNvPr id="15" name="Text 10"/>
          <p:cNvSpPr/>
          <p:nvPr/>
        </p:nvSpPr>
        <p:spPr>
          <a:xfrm>
            <a:off x="793790" y="5929193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32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This routine means children learn that </a:t>
            </a:r>
            <a:r>
              <a:rPr lang="en-US" sz="320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maths</a:t>
            </a:r>
            <a:r>
              <a:rPr lang="en-US" sz="32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is not just about getting an answer, but about convincing others and spotting patterns.</a:t>
            </a:r>
            <a:endParaRPr lang="en-US" sz="32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B60FB54-B470-117D-997C-39E67D6BC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7687" y="304934"/>
            <a:ext cx="4423172" cy="248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015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8090" y="558760"/>
            <a:ext cx="6887051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Consistency Across KS1 and KS2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93790" y="3631406"/>
            <a:ext cx="4196358" cy="226814"/>
          </a:xfrm>
          <a:prstGeom prst="roundRect">
            <a:avLst>
              <a:gd name="adj" fmla="val 42003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1020604" y="408503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KS1</a:t>
            </a:r>
            <a:endParaRPr lang="en-US" sz="2200"/>
          </a:p>
        </p:txBody>
      </p:sp>
      <p:sp>
        <p:nvSpPr>
          <p:cNvPr id="5" name="Text 3"/>
          <p:cNvSpPr/>
          <p:nvPr/>
        </p:nvSpPr>
        <p:spPr>
          <a:xfrm>
            <a:off x="793790" y="4575453"/>
            <a:ext cx="419635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Sentence stems are simple (e.g., "There are _______tens and________ ones."). </a:t>
            </a:r>
          </a:p>
          <a:p>
            <a:pPr marL="0" indent="0" algn="l">
              <a:lnSpc>
                <a:spcPts val="2850"/>
              </a:lnSpc>
              <a:buNone/>
            </a:pPr>
            <a:endParaRPr lang="en-US" sz="1750" dirty="0">
              <a:solidFill>
                <a:srgbClr val="5B5F71"/>
              </a:solidFill>
              <a:latin typeface="Instrument Sans Medium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Talk focuses on </a:t>
            </a:r>
            <a:r>
              <a:rPr lang="en-US" sz="1750" b="1" u="sng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describing and noticing</a:t>
            </a: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5216962" y="3291126"/>
            <a:ext cx="4196358" cy="226814"/>
          </a:xfrm>
          <a:prstGeom prst="roundRect">
            <a:avLst>
              <a:gd name="adj" fmla="val 42003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5443776" y="374475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Lower KS2</a:t>
            </a:r>
            <a:endParaRPr lang="en-US" sz="2200"/>
          </a:p>
        </p:txBody>
      </p:sp>
      <p:sp>
        <p:nvSpPr>
          <p:cNvPr id="8" name="Text 6"/>
          <p:cNvSpPr/>
          <p:nvPr/>
        </p:nvSpPr>
        <p:spPr>
          <a:xfrm>
            <a:off x="5443776" y="4235172"/>
            <a:ext cx="374273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Stems become more comparative (e.g., ___________ is greater than _______________because…"). </a:t>
            </a:r>
          </a:p>
          <a:p>
            <a:pPr marL="0" indent="0" algn="l">
              <a:lnSpc>
                <a:spcPts val="2850"/>
              </a:lnSpc>
              <a:buNone/>
            </a:pPr>
            <a:endParaRPr lang="en-US" sz="1750" dirty="0">
              <a:solidFill>
                <a:srgbClr val="5B5F71"/>
              </a:solidFill>
              <a:latin typeface="Instrument Sans Medium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Talk emphasises </a:t>
            </a:r>
            <a:r>
              <a:rPr lang="en-US" sz="1750" b="1" u="sng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reasoning and linking representations.</a:t>
            </a:r>
            <a:endParaRPr lang="en-US" sz="1750" b="1" u="sng" dirty="0"/>
          </a:p>
        </p:txBody>
      </p:sp>
      <p:sp>
        <p:nvSpPr>
          <p:cNvPr id="9" name="Shape 7"/>
          <p:cNvSpPr/>
          <p:nvPr/>
        </p:nvSpPr>
        <p:spPr>
          <a:xfrm>
            <a:off x="9640133" y="2950964"/>
            <a:ext cx="4196358" cy="226814"/>
          </a:xfrm>
          <a:prstGeom prst="roundRect">
            <a:avLst>
              <a:gd name="adj" fmla="val 42003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9866948" y="34045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Upper KS2</a:t>
            </a:r>
            <a:endParaRPr lang="en-US" sz="2200"/>
          </a:p>
        </p:txBody>
      </p:sp>
      <p:sp>
        <p:nvSpPr>
          <p:cNvPr id="11" name="Text 9"/>
          <p:cNvSpPr/>
          <p:nvPr/>
        </p:nvSpPr>
        <p:spPr>
          <a:xfrm>
            <a:off x="9866948" y="3895011"/>
            <a:ext cx="3742730" cy="2647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Speaking frames support proof and </a:t>
            </a:r>
            <a:r>
              <a:rPr lang="en-US" sz="175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generalisation</a:t>
            </a: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(e.g., "If___________ is true, then must also be true."). </a:t>
            </a:r>
          </a:p>
          <a:p>
            <a:pPr marL="0" indent="0" algn="l">
              <a:lnSpc>
                <a:spcPts val="2850"/>
              </a:lnSpc>
              <a:buNone/>
            </a:pPr>
            <a:endParaRPr lang="en-US" sz="1750" dirty="0">
              <a:solidFill>
                <a:srgbClr val="5B5F71"/>
              </a:solidFill>
              <a:latin typeface="Instrument Sans Medium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Talk moves towards formal </a:t>
            </a:r>
            <a:r>
              <a:rPr lang="en-US" sz="1750" b="1" u="sng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justification,</a:t>
            </a: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mirroring secondary school expectations.</a:t>
            </a:r>
            <a:endParaRPr lang="en-US" sz="17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9FEBDE-8DE0-40A5-A7D8-FB10F475C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4109" y="321173"/>
            <a:ext cx="5040912" cy="236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90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0331" y="581739"/>
            <a:ext cx="5955863" cy="528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Why This Matters for Children</a:t>
            </a:r>
            <a:endParaRPr lang="en-US" sz="330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0124" y="1557278"/>
            <a:ext cx="317302" cy="39659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268176" y="1586389"/>
            <a:ext cx="5629513" cy="338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Children gain confidence with mathematical vocabulary.</a:t>
            </a:r>
            <a:endParaRPr lang="en-US" sz="165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0124" y="2625388"/>
            <a:ext cx="317302" cy="396597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8268176" y="2654498"/>
            <a:ext cx="5629513" cy="676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They practise thinking out loud, which strengthens memory and understanding.</a:t>
            </a:r>
            <a:endParaRPr lang="en-US" sz="165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0124" y="3725406"/>
            <a:ext cx="317302" cy="39659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268176" y="3754517"/>
            <a:ext cx="5629513" cy="676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They learn to listen, challenge, and justify, not just calculate.</a:t>
            </a:r>
            <a:endParaRPr lang="en-US" sz="165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0124" y="4825425"/>
            <a:ext cx="317302" cy="39659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268176" y="4854535"/>
            <a:ext cx="5629513" cy="676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By Year 6, children can explain their reasoning clearly — a key skill for SATs and secondary maths.</a:t>
            </a:r>
            <a:endParaRPr lang="en-US" sz="165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0048B70-E621-DFE9-D074-DECFAF82A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205" y="1267613"/>
            <a:ext cx="6786191" cy="508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502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99345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4.: Link to Our School's Oracy Target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2751177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White Rose directly supports our school development plan priority on oracy:</a:t>
            </a:r>
            <a:endParaRPr lang="en-US" sz="1750"/>
          </a:p>
        </p:txBody>
      </p:sp>
      <p:sp>
        <p:nvSpPr>
          <p:cNvPr id="5" name="Text 2"/>
          <p:cNvSpPr/>
          <p:nvPr/>
        </p:nvSpPr>
        <p:spPr>
          <a:xfrm>
            <a:off x="6280190" y="3732133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Children are expected to talk, reason, and justify at every stage of learning.</a:t>
            </a:r>
            <a:endParaRPr lang="en-US" sz="1750"/>
          </a:p>
        </p:txBody>
      </p:sp>
      <p:sp>
        <p:nvSpPr>
          <p:cNvPr id="6" name="Text 3"/>
          <p:cNvSpPr/>
          <p:nvPr/>
        </p:nvSpPr>
        <p:spPr>
          <a:xfrm>
            <a:off x="6280190" y="4537234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Sentence stems scaffold high-quality responses, so all pupils have a "way in" to discussion.</a:t>
            </a:r>
            <a:endParaRPr lang="en-US" sz="1750"/>
          </a:p>
        </p:txBody>
      </p:sp>
      <p:sp>
        <p:nvSpPr>
          <p:cNvPr id="7" name="Text 4"/>
          <p:cNvSpPr/>
          <p:nvPr/>
        </p:nvSpPr>
        <p:spPr>
          <a:xfrm>
            <a:off x="6280190" y="5342334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Regular peer talk develops listening, turn-taking, and confidence in speaking — core oracy skills valued across the curriculum.</a:t>
            </a:r>
            <a:endParaRPr lang="en-US" sz="1750"/>
          </a:p>
        </p:txBody>
      </p:sp>
      <p:sp>
        <p:nvSpPr>
          <p:cNvPr id="8" name="Text 5"/>
          <p:cNvSpPr/>
          <p:nvPr/>
        </p:nvSpPr>
        <p:spPr>
          <a:xfrm>
            <a:off x="6280190" y="6147435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By Year 6, children can explain, draw, and justify their solutions clearly, preparing them for both SATs and secondary school discussions.</a:t>
            </a:r>
            <a:endParaRPr lang="en-US" sz="1750"/>
          </a:p>
        </p:txBody>
      </p:sp>
    </p:spTree>
    <p:extLst>
      <p:ext uri="{BB962C8B-B14F-4D97-AF65-F5344CB8AC3E}">
        <p14:creationId xmlns:p14="http://schemas.microsoft.com/office/powerpoint/2010/main" val="3262600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03434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5.: Opportunities for consolidation, connection making and challenge: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561153"/>
            <a:ext cx="5372814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Progression Step by Step</a:t>
            </a:r>
            <a:endParaRPr lang="en-US" sz="3550"/>
          </a:p>
        </p:txBody>
      </p:sp>
      <p:sp>
        <p:nvSpPr>
          <p:cNvPr id="4" name="Shape 2"/>
          <p:cNvSpPr/>
          <p:nvPr/>
        </p:nvSpPr>
        <p:spPr>
          <a:xfrm>
            <a:off x="793790" y="4148733"/>
            <a:ext cx="4196358" cy="226814"/>
          </a:xfrm>
          <a:prstGeom prst="roundRect">
            <a:avLst>
              <a:gd name="adj" fmla="val 42003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020604" y="4602361"/>
            <a:ext cx="3742730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Every block is broken down into small, carefully sequenced steps.</a:t>
            </a:r>
            <a:endParaRPr lang="en-US" sz="2200"/>
          </a:p>
        </p:txBody>
      </p:sp>
      <p:sp>
        <p:nvSpPr>
          <p:cNvPr id="6" name="Shape 4"/>
          <p:cNvSpPr/>
          <p:nvPr/>
        </p:nvSpPr>
        <p:spPr>
          <a:xfrm>
            <a:off x="5216962" y="3808452"/>
            <a:ext cx="4196358" cy="226814"/>
          </a:xfrm>
          <a:prstGeom prst="roundRect">
            <a:avLst>
              <a:gd name="adj" fmla="val 42003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5443776" y="4262080"/>
            <a:ext cx="374273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Each step revisits prior knowledge (retrieval), introduces a new idea in manageable chunks, and then extends it.</a:t>
            </a:r>
            <a:endParaRPr lang="en-US" sz="2200"/>
          </a:p>
        </p:txBody>
      </p:sp>
      <p:sp>
        <p:nvSpPr>
          <p:cNvPr id="8" name="Shape 6"/>
          <p:cNvSpPr/>
          <p:nvPr/>
        </p:nvSpPr>
        <p:spPr>
          <a:xfrm>
            <a:off x="9640133" y="3468291"/>
            <a:ext cx="4196358" cy="226814"/>
          </a:xfrm>
          <a:prstGeom prst="roundRect">
            <a:avLst>
              <a:gd name="adj" fmla="val 42003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9866948" y="3921919"/>
            <a:ext cx="374273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Example from Year 2 Fractions:</a:t>
            </a:r>
            <a:endParaRPr lang="en-US" sz="2200"/>
          </a:p>
        </p:txBody>
      </p:sp>
      <p:sp>
        <p:nvSpPr>
          <p:cNvPr id="10" name="Text 8"/>
          <p:cNvSpPr/>
          <p:nvPr/>
        </p:nvSpPr>
        <p:spPr>
          <a:xfrm>
            <a:off x="9866948" y="4766667"/>
            <a:ext cx="374273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First children learn to recognise halves → then find halves → then extend to quarters, thirds, and three-quarters → finally compare and count in fractions.</a:t>
            </a:r>
            <a:endParaRPr lang="en-US" sz="1750"/>
          </a:p>
        </p:txBody>
      </p:sp>
      <p:sp>
        <p:nvSpPr>
          <p:cNvPr id="11" name="Text 9"/>
          <p:cNvSpPr/>
          <p:nvPr/>
        </p:nvSpPr>
        <p:spPr>
          <a:xfrm>
            <a:off x="793790" y="706314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This shows clear progression within the block, making sure all children can build on what they already know.</a:t>
            </a:r>
            <a:endParaRPr lang="en-US" sz="1750"/>
          </a:p>
        </p:txBody>
      </p:sp>
    </p:spTree>
    <p:extLst>
      <p:ext uri="{BB962C8B-B14F-4D97-AF65-F5344CB8AC3E}">
        <p14:creationId xmlns:p14="http://schemas.microsoft.com/office/powerpoint/2010/main" val="2985903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2612"/>
            <a:ext cx="703337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Challenge for Every Ability</a:t>
            </a:r>
            <a:endParaRPr lang="en-US" sz="4450"/>
          </a:p>
        </p:txBody>
      </p:sp>
      <p:sp>
        <p:nvSpPr>
          <p:cNvPr id="3" name="Text 1"/>
          <p:cNvSpPr/>
          <p:nvPr/>
        </p:nvSpPr>
        <p:spPr>
          <a:xfrm>
            <a:off x="793790" y="2145625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All children work on the same concept together, but at different levels of depth.</a:t>
            </a:r>
            <a:endParaRPr lang="en-US" sz="1750"/>
          </a:p>
        </p:txBody>
      </p:sp>
      <p:sp>
        <p:nvSpPr>
          <p:cNvPr id="4" name="Text 2"/>
          <p:cNvSpPr/>
          <p:nvPr/>
        </p:nvSpPr>
        <p:spPr>
          <a:xfrm>
            <a:off x="793790" y="3075503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Tasks are designed so that:</a:t>
            </a:r>
            <a:endParaRPr lang="en-US" sz="1750"/>
          </a:p>
        </p:txBody>
      </p:sp>
      <p:sp>
        <p:nvSpPr>
          <p:cNvPr id="5" name="Text 3"/>
          <p:cNvSpPr/>
          <p:nvPr/>
        </p:nvSpPr>
        <p:spPr>
          <a:xfrm>
            <a:off x="793790" y="3642479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Children who need practice have structured questions that reinforce core skills.</a:t>
            </a:r>
            <a:endParaRPr lang="en-US" sz="1750"/>
          </a:p>
        </p:txBody>
      </p:sp>
      <p:sp>
        <p:nvSpPr>
          <p:cNvPr id="6" name="Text 4"/>
          <p:cNvSpPr/>
          <p:nvPr/>
        </p:nvSpPr>
        <p:spPr>
          <a:xfrm>
            <a:off x="793790" y="4447580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Children working at greater depth are stretched through reasoning and problem-solving challenges.</a:t>
            </a:r>
            <a:endParaRPr lang="en-US" sz="1750"/>
          </a:p>
        </p:txBody>
      </p:sp>
      <p:sp>
        <p:nvSpPr>
          <p:cNvPr id="7" name="Text 5"/>
          <p:cNvSpPr/>
          <p:nvPr/>
        </p:nvSpPr>
        <p:spPr>
          <a:xfrm>
            <a:off x="793790" y="5377458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Examples include: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944433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"Is this always true, sometimes true, or never true? Explain your reasoning."</a:t>
            </a:r>
            <a:endParaRPr lang="en-US" sz="1750"/>
          </a:p>
        </p:txBody>
      </p:sp>
      <p:sp>
        <p:nvSpPr>
          <p:cNvPr id="9" name="Text 7"/>
          <p:cNvSpPr/>
          <p:nvPr/>
        </p:nvSpPr>
        <p:spPr>
          <a:xfrm>
            <a:off x="793790" y="6749534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"Tiny has made a mistake. Can you prove what went wrong?"</a:t>
            </a:r>
            <a:endParaRPr lang="en-US" sz="175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9096" y="2196703"/>
            <a:ext cx="4885015" cy="488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62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40036"/>
            <a:ext cx="1104304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Why Parents Should Value This Approach</a:t>
            </a:r>
            <a:endParaRPr lang="en-US" sz="445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402443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325290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No Child Left Behind</a:t>
            </a:r>
            <a:endParaRPr lang="en-US" sz="2200"/>
          </a:p>
        </p:txBody>
      </p:sp>
      <p:sp>
        <p:nvSpPr>
          <p:cNvPr id="5" name="Text 2"/>
          <p:cNvSpPr/>
          <p:nvPr/>
        </p:nvSpPr>
        <p:spPr>
          <a:xfrm>
            <a:off x="793790" y="3743325"/>
            <a:ext cx="63796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Ensures no child is left behind – small steps mean concepts are secure before moving on.</a:t>
            </a:r>
            <a:endParaRPr lang="en-US" sz="175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6884" y="2402443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56884" y="3252907"/>
            <a:ext cx="331493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Stretch for Every Learner</a:t>
            </a:r>
            <a:endParaRPr lang="en-US" sz="2200"/>
          </a:p>
        </p:txBody>
      </p:sp>
      <p:sp>
        <p:nvSpPr>
          <p:cNvPr id="8" name="Text 4"/>
          <p:cNvSpPr/>
          <p:nvPr/>
        </p:nvSpPr>
        <p:spPr>
          <a:xfrm>
            <a:off x="7456884" y="3743325"/>
            <a:ext cx="63797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Provides stretch for every learner – higher-order reasoning challenges keep more able pupils engaged.</a:t>
            </a:r>
            <a:endParaRPr lang="en-US" sz="175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4922758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93790" y="5773222"/>
            <a:ext cx="364533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Support and Independence</a:t>
            </a:r>
            <a:endParaRPr lang="en-US" sz="2200"/>
          </a:p>
        </p:txBody>
      </p:sp>
      <p:sp>
        <p:nvSpPr>
          <p:cNvPr id="11" name="Text 6"/>
          <p:cNvSpPr/>
          <p:nvPr/>
        </p:nvSpPr>
        <p:spPr>
          <a:xfrm>
            <a:off x="793790" y="6263640"/>
            <a:ext cx="63796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Balances support and independence – Infinity resources help children who need consolidation to catch up and thrive.</a:t>
            </a:r>
            <a:endParaRPr lang="en-US" sz="175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6884" y="4922758"/>
            <a:ext cx="566976" cy="56697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56884" y="577322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Clear Progression</a:t>
            </a:r>
            <a:endParaRPr lang="en-US" sz="2200"/>
          </a:p>
        </p:txBody>
      </p:sp>
      <p:sp>
        <p:nvSpPr>
          <p:cNvPr id="14" name="Text 8"/>
          <p:cNvSpPr/>
          <p:nvPr/>
        </p:nvSpPr>
        <p:spPr>
          <a:xfrm>
            <a:off x="7456884" y="6263640"/>
            <a:ext cx="63797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Progression is clear, consistent, and built into every step, from Year 1 through to Year 6.</a:t>
            </a:r>
            <a:endParaRPr lang="en-US" sz="1750"/>
          </a:p>
        </p:txBody>
      </p:sp>
    </p:spTree>
    <p:extLst>
      <p:ext uri="{BB962C8B-B14F-4D97-AF65-F5344CB8AC3E}">
        <p14:creationId xmlns:p14="http://schemas.microsoft.com/office/powerpoint/2010/main" val="3481148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58BCC-79D4-3D2B-D5F8-2E59D6CA9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7B21B313-E4ED-91E9-BEFC-6EFEB1CC3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4D6A4048-DAF8-3649-8460-D69C0C59A0BC}"/>
              </a:ext>
            </a:extLst>
          </p:cNvPr>
          <p:cNvSpPr/>
          <p:nvPr/>
        </p:nvSpPr>
        <p:spPr>
          <a:xfrm>
            <a:off x="6280190" y="251007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550"/>
              </a:lnSpc>
            </a:pPr>
            <a:r>
              <a:rPr lang="en-US" sz="6200" dirty="0">
                <a:solidFill>
                  <a:srgbClr val="505468"/>
                </a:solidFill>
                <a:latin typeface="Instrument Sans Semi Bold"/>
                <a:ea typeface="Instrument Sans Semi Bold" pitchFamily="34" charset="-122"/>
                <a:cs typeface="Instrument Sans Semi Bold" pitchFamily="34" charset="-120"/>
              </a:rPr>
              <a:t>What will my child’s </a:t>
            </a:r>
            <a:r>
              <a:rPr lang="en-US" sz="6200" dirty="0" err="1">
                <a:solidFill>
                  <a:srgbClr val="505468"/>
                </a:solidFill>
                <a:latin typeface="Instrument Sans Semi Bold"/>
                <a:ea typeface="Instrument Sans Semi Bold" pitchFamily="34" charset="-122"/>
                <a:cs typeface="Instrument Sans Semi Bold" pitchFamily="34" charset="-120"/>
              </a:rPr>
              <a:t>maths</a:t>
            </a:r>
            <a:r>
              <a:rPr lang="en-US" sz="6200" dirty="0">
                <a:solidFill>
                  <a:srgbClr val="505468"/>
                </a:solidFill>
                <a:latin typeface="Instrument Sans Semi Bold"/>
                <a:ea typeface="Instrument Sans Semi Bold" pitchFamily="34" charset="-122"/>
                <a:cs typeface="Instrument Sans Semi Bold" pitchFamily="34" charset="-120"/>
              </a:rPr>
              <a:t> book look like at Parent Consultations?</a:t>
            </a:r>
            <a:endParaRPr lang="en-US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F68E959C-E2AC-E4B5-0BBF-FF93FDA0D689}"/>
              </a:ext>
            </a:extLst>
          </p:cNvPr>
          <p:cNvSpPr/>
          <p:nvPr/>
        </p:nvSpPr>
        <p:spPr>
          <a:xfrm>
            <a:off x="6280190" y="4267795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>
              <a:solidFill>
                <a:srgbClr val="5B5F71"/>
              </a:solidFill>
              <a:latin typeface="Instrument Sa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9936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6150" y="491966"/>
            <a:ext cx="6485811" cy="558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Consistency Across the School</a:t>
            </a:r>
            <a:endParaRPr lang="en-US" sz="3500"/>
          </a:p>
        </p:txBody>
      </p:sp>
      <p:sp>
        <p:nvSpPr>
          <p:cNvPr id="3" name="Shape 1"/>
          <p:cNvSpPr/>
          <p:nvPr/>
        </p:nvSpPr>
        <p:spPr>
          <a:xfrm>
            <a:off x="626150" y="1408748"/>
            <a:ext cx="6599634" cy="962263"/>
          </a:xfrm>
          <a:prstGeom prst="roundRect">
            <a:avLst>
              <a:gd name="adj" fmla="val 7809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9C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827842" y="1610439"/>
            <a:ext cx="6196251" cy="558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All children from Year 1 to Year 6 use yellow squared maths exercise books.</a:t>
            </a:r>
            <a:endParaRPr lang="en-US" sz="1750"/>
          </a:p>
        </p:txBody>
      </p:sp>
      <p:sp>
        <p:nvSpPr>
          <p:cNvPr id="5" name="Shape 3"/>
          <p:cNvSpPr/>
          <p:nvPr/>
        </p:nvSpPr>
        <p:spPr>
          <a:xfrm>
            <a:off x="7404616" y="1408748"/>
            <a:ext cx="6599634" cy="962263"/>
          </a:xfrm>
          <a:prstGeom prst="roundRect">
            <a:avLst>
              <a:gd name="adj" fmla="val 7809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8C9C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7606308" y="1610439"/>
            <a:ext cx="6196251" cy="558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Each lesson is headed with the date and the learning objective so you can see what the focus has been.</a:t>
            </a:r>
            <a:endParaRPr lang="en-US" sz="1750"/>
          </a:p>
        </p:txBody>
      </p:sp>
      <p:sp>
        <p:nvSpPr>
          <p:cNvPr id="7" name="Text 5"/>
          <p:cNvSpPr/>
          <p:nvPr/>
        </p:nvSpPr>
        <p:spPr>
          <a:xfrm>
            <a:off x="626150" y="2639258"/>
            <a:ext cx="3577947" cy="447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Daily Maths Routine</a:t>
            </a:r>
            <a:endParaRPr lang="en-US" sz="2800"/>
          </a:p>
        </p:txBody>
      </p:sp>
      <p:sp>
        <p:nvSpPr>
          <p:cNvPr id="8" name="Text 6"/>
          <p:cNvSpPr/>
          <p:nvPr/>
        </p:nvSpPr>
        <p:spPr>
          <a:xfrm>
            <a:off x="626150" y="3354705"/>
            <a:ext cx="13378101" cy="286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8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Lessons begin with a Fluency activity called Flash 4: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626150" y="4003119"/>
            <a:ext cx="9233654" cy="286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20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Four short questions that revisit key facts.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26150" y="4351853"/>
            <a:ext cx="9233654" cy="286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2000" dirty="0">
                <a:solidFill>
                  <a:srgbClr val="5B5F71"/>
                </a:solidFill>
                <a:latin typeface="Instrument Sans Medium" pitchFamily="34" charset="0"/>
              </a:rPr>
              <a:t>Strengthens fast recall.</a:t>
            </a:r>
          </a:p>
        </p:txBody>
      </p:sp>
      <p:sp>
        <p:nvSpPr>
          <p:cNvPr id="11" name="Text 9"/>
          <p:cNvSpPr/>
          <p:nvPr/>
        </p:nvSpPr>
        <p:spPr>
          <a:xfrm>
            <a:off x="626150" y="4700588"/>
            <a:ext cx="9233654" cy="286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2000" dirty="0">
                <a:solidFill>
                  <a:srgbClr val="5B5F71"/>
                </a:solidFill>
                <a:latin typeface="Instrument Sans Medium" pitchFamily="34" charset="0"/>
              </a:rPr>
              <a:t>Helps children retrieve earlier learning and keep skills fresh.</a:t>
            </a:r>
          </a:p>
        </p:txBody>
      </p:sp>
      <p:sp>
        <p:nvSpPr>
          <p:cNvPr id="12" name="Text 10"/>
          <p:cNvSpPr/>
          <p:nvPr/>
        </p:nvSpPr>
        <p:spPr>
          <a:xfrm>
            <a:off x="626150" y="5049322"/>
            <a:ext cx="9233654" cy="286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2000" dirty="0">
                <a:solidFill>
                  <a:srgbClr val="5B5F71"/>
                </a:solidFill>
                <a:latin typeface="Instrument Sans Medium" pitchFamily="34" charset="0"/>
              </a:rPr>
              <a:t>These are completed daily as a class and answers are recorded in the </a:t>
            </a:r>
            <a:r>
              <a:rPr lang="en-US" sz="2000" dirty="0" err="1">
                <a:solidFill>
                  <a:srgbClr val="5B5F71"/>
                </a:solidFill>
                <a:latin typeface="Instrument Sans Medium" pitchFamily="34" charset="0"/>
              </a:rPr>
              <a:t>maths</a:t>
            </a:r>
            <a:r>
              <a:rPr lang="en-US" sz="2000" dirty="0">
                <a:solidFill>
                  <a:srgbClr val="5B5F71"/>
                </a:solidFill>
                <a:latin typeface="Instrument Sans Medium" pitchFamily="34" charset="0"/>
              </a:rPr>
              <a:t> books.</a:t>
            </a:r>
          </a:p>
        </p:txBody>
      </p:sp>
    </p:spTree>
    <p:extLst>
      <p:ext uri="{BB962C8B-B14F-4D97-AF65-F5344CB8AC3E}">
        <p14:creationId xmlns:p14="http://schemas.microsoft.com/office/powerpoint/2010/main" val="387890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0133" y="362035"/>
            <a:ext cx="1253073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Mathematics Recording and Workbook System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586633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Years 2, 3 and 4</a:t>
            </a:r>
            <a:endParaRPr lang="en-US" sz="3550"/>
          </a:p>
        </p:txBody>
      </p:sp>
      <p:sp>
        <p:nvSpPr>
          <p:cNvPr id="4" name="Text 2"/>
          <p:cNvSpPr/>
          <p:nvPr/>
        </p:nvSpPr>
        <p:spPr>
          <a:xfrm>
            <a:off x="793790" y="349377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• Children record most independent work in the White Rose printed workbooks, purchased for all children.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11182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• Workbooks contain structured practice and reasoning tasks.</a:t>
            </a:r>
            <a:endParaRPr lang="en-US" sz="1750"/>
          </a:p>
        </p:txBody>
      </p:sp>
      <p:sp>
        <p:nvSpPr>
          <p:cNvPr id="6" name="Text 4"/>
          <p:cNvSpPr/>
          <p:nvPr/>
        </p:nvSpPr>
        <p:spPr>
          <a:xfrm>
            <a:off x="793790" y="472987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• Some children complete all questions and then move onto challenge tasks.</a:t>
            </a:r>
            <a:endParaRPr lang="en-US" sz="1750"/>
          </a:p>
        </p:txBody>
      </p:sp>
      <p:sp>
        <p:nvSpPr>
          <p:cNvPr id="7" name="Text 5"/>
          <p:cNvSpPr/>
          <p:nvPr/>
        </p:nvSpPr>
        <p:spPr>
          <a:xfrm>
            <a:off x="793790" y="534793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• Others may complete a selection and then consolidate using White Rose Infinity resources for extra practice.</a:t>
            </a:r>
            <a:endParaRPr lang="en-US" sz="1750"/>
          </a:p>
        </p:txBody>
      </p:sp>
      <p:sp>
        <p:nvSpPr>
          <p:cNvPr id="8" name="Text 6"/>
          <p:cNvSpPr/>
          <p:nvPr/>
        </p:nvSpPr>
        <p:spPr>
          <a:xfrm>
            <a:off x="793790" y="5965984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• After workbook tasks, children return to their yellow squared books to complete further challenge or consolidation activities.</a:t>
            </a:r>
            <a:endParaRPr lang="en-US" sz="1750" dirty="0"/>
          </a:p>
        </p:txBody>
      </p:sp>
      <p:pic>
        <p:nvPicPr>
          <p:cNvPr id="2050" name="Picture 2" descr="What is the point of a maths exercise book? – Geomaths">
            <a:extLst>
              <a:ext uri="{FF2B5EF4-FFF2-40B4-BE49-F238E27FC236}">
                <a16:creationId xmlns:a16="http://schemas.microsoft.com/office/drawing/2014/main" id="{785912D1-A251-AE00-EE89-4831EB08E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6224">
            <a:off x="11049409" y="1246997"/>
            <a:ext cx="3132343" cy="234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5204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6078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Years 5 and 6</a:t>
            </a:r>
            <a:endParaRPr lang="en-US" sz="3550"/>
          </a:p>
        </p:txBody>
      </p:sp>
      <p:sp>
        <p:nvSpPr>
          <p:cNvPr id="3" name="Text 1"/>
          <p:cNvSpPr/>
          <p:nvPr/>
        </p:nvSpPr>
        <p:spPr>
          <a:xfrm>
            <a:off x="793790" y="2032278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• </a:t>
            </a:r>
            <a:r>
              <a:rPr lang="en-US" sz="3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Children work directly in their yellow squared </a:t>
            </a:r>
            <a:r>
              <a:rPr lang="en-US" sz="3600" dirty="0" err="1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maths</a:t>
            </a:r>
            <a:r>
              <a:rPr lang="en-US" sz="3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books for all lessons.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793790" y="3340834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• </a:t>
            </a:r>
            <a:r>
              <a:rPr lang="en-US" sz="3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The content still follows White Rose, but instead of using workbooks, the questions and tasks are transferred straight into the exercise book.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93790" y="5471518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360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• This helps children prepare for the expectations of secondary school recording.</a:t>
            </a:r>
            <a:endParaRPr lang="en-US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FDA64F-B78F-48D4-194A-51592CED0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41542">
            <a:off x="8584253" y="1801997"/>
            <a:ext cx="5705216" cy="380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499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03045"/>
            <a:ext cx="4848582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Feedback and Marking</a:t>
            </a:r>
            <a:endParaRPr lang="en-US" sz="3550"/>
          </a:p>
        </p:txBody>
      </p:sp>
      <p:sp>
        <p:nvSpPr>
          <p:cNvPr id="3" name="Shape 1"/>
          <p:cNvSpPr/>
          <p:nvPr/>
        </p:nvSpPr>
        <p:spPr>
          <a:xfrm>
            <a:off x="793790" y="2523649"/>
            <a:ext cx="4196358" cy="4202906"/>
          </a:xfrm>
          <a:prstGeom prst="roundRect">
            <a:avLst>
              <a:gd name="adj" fmla="val 2270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50546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793790" y="2523649"/>
            <a:ext cx="121920" cy="4202906"/>
          </a:xfrm>
          <a:prstGeom prst="roundRect">
            <a:avLst>
              <a:gd name="adj" fmla="val 78139"/>
            </a:avLst>
          </a:prstGeom>
          <a:solidFill>
            <a:srgbClr val="50546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173004" y="27809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Regular Review</a:t>
            </a:r>
            <a:endParaRPr lang="en-US" sz="2200"/>
          </a:p>
        </p:txBody>
      </p:sp>
      <p:sp>
        <p:nvSpPr>
          <p:cNvPr id="6" name="Text 4"/>
          <p:cNvSpPr/>
          <p:nvPr/>
        </p:nvSpPr>
        <p:spPr>
          <a:xfrm>
            <a:off x="1173004" y="3271361"/>
            <a:ext cx="355985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• Teachers regularly review both exercise books and workbooks.</a:t>
            </a:r>
            <a:endParaRPr lang="en-US" sz="1750"/>
          </a:p>
        </p:txBody>
      </p:sp>
      <p:sp>
        <p:nvSpPr>
          <p:cNvPr id="7" name="Shape 5"/>
          <p:cNvSpPr/>
          <p:nvPr/>
        </p:nvSpPr>
        <p:spPr>
          <a:xfrm>
            <a:off x="5216962" y="2523649"/>
            <a:ext cx="4196358" cy="4202906"/>
          </a:xfrm>
          <a:prstGeom prst="roundRect">
            <a:avLst>
              <a:gd name="adj" fmla="val 2270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50546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5216962" y="2523649"/>
            <a:ext cx="121920" cy="4202906"/>
          </a:xfrm>
          <a:prstGeom prst="roundRect">
            <a:avLst>
              <a:gd name="adj" fmla="val 78139"/>
            </a:avLst>
          </a:prstGeom>
          <a:solidFill>
            <a:srgbClr val="50546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5596176" y="27809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Feedback Methods</a:t>
            </a:r>
            <a:endParaRPr lang="en-US" sz="2200"/>
          </a:p>
        </p:txBody>
      </p:sp>
      <p:sp>
        <p:nvSpPr>
          <p:cNvPr id="10" name="Text 8"/>
          <p:cNvSpPr/>
          <p:nvPr/>
        </p:nvSpPr>
        <p:spPr>
          <a:xfrm>
            <a:off x="5596176" y="3271361"/>
            <a:ext cx="355985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• Feedback may be given in different ways:</a:t>
            </a:r>
            <a:endParaRPr lang="en-US" sz="1750"/>
          </a:p>
        </p:txBody>
      </p:sp>
      <p:sp>
        <p:nvSpPr>
          <p:cNvPr id="11" name="Text 9"/>
          <p:cNvSpPr/>
          <p:nvPr/>
        </p:nvSpPr>
        <p:spPr>
          <a:xfrm>
            <a:off x="5596176" y="4133255"/>
            <a:ext cx="355985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Verbal feedback noted in books.</a:t>
            </a:r>
            <a:endParaRPr lang="en-US" sz="1750"/>
          </a:p>
        </p:txBody>
      </p:sp>
      <p:sp>
        <p:nvSpPr>
          <p:cNvPr id="12" name="Text 10"/>
          <p:cNvSpPr/>
          <p:nvPr/>
        </p:nvSpPr>
        <p:spPr>
          <a:xfrm>
            <a:off x="5596176" y="4938355"/>
            <a:ext cx="355985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Self-marking or peer marking built into lessons.</a:t>
            </a:r>
            <a:endParaRPr lang="en-US" sz="1750"/>
          </a:p>
        </p:txBody>
      </p:sp>
      <p:sp>
        <p:nvSpPr>
          <p:cNvPr id="13" name="Text 11"/>
          <p:cNvSpPr/>
          <p:nvPr/>
        </p:nvSpPr>
        <p:spPr>
          <a:xfrm>
            <a:off x="5596176" y="5743456"/>
            <a:ext cx="355985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Teacher guidance to highlight next steps.</a:t>
            </a:r>
            <a:endParaRPr lang="en-US" sz="1750"/>
          </a:p>
        </p:txBody>
      </p:sp>
      <p:sp>
        <p:nvSpPr>
          <p:cNvPr id="14" name="Shape 12"/>
          <p:cNvSpPr/>
          <p:nvPr/>
        </p:nvSpPr>
        <p:spPr>
          <a:xfrm>
            <a:off x="9640133" y="2523649"/>
            <a:ext cx="4196358" cy="4202906"/>
          </a:xfrm>
          <a:prstGeom prst="roundRect">
            <a:avLst>
              <a:gd name="adj" fmla="val 2270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50546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9640133" y="2523649"/>
            <a:ext cx="121920" cy="4202906"/>
          </a:xfrm>
          <a:prstGeom prst="roundRect">
            <a:avLst>
              <a:gd name="adj" fmla="val 78139"/>
            </a:avLst>
          </a:prstGeom>
          <a:solidFill>
            <a:srgbClr val="50546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10019348" y="27809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Progress Awareness</a:t>
            </a:r>
            <a:endParaRPr lang="en-US" sz="2200"/>
          </a:p>
        </p:txBody>
      </p:sp>
      <p:sp>
        <p:nvSpPr>
          <p:cNvPr id="17" name="Text 15"/>
          <p:cNvSpPr/>
          <p:nvPr/>
        </p:nvSpPr>
        <p:spPr>
          <a:xfrm>
            <a:off x="10019348" y="3271361"/>
            <a:ext cx="355985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• This means children are constantly aware of how they are progressing.</a:t>
            </a:r>
            <a:endParaRPr lang="en-US" sz="1750"/>
          </a:p>
        </p:txBody>
      </p:sp>
    </p:spTree>
    <p:extLst>
      <p:ext uri="{BB962C8B-B14F-4D97-AF65-F5344CB8AC3E}">
        <p14:creationId xmlns:p14="http://schemas.microsoft.com/office/powerpoint/2010/main" val="1599250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6CB4164-845C-7CB2-D589-E379D8DD57AC}"/>
              </a:ext>
            </a:extLst>
          </p:cNvPr>
          <p:cNvSpPr txBox="1"/>
          <p:nvPr/>
        </p:nvSpPr>
        <p:spPr>
          <a:xfrm>
            <a:off x="1099457" y="1200835"/>
            <a:ext cx="1121228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0" i="0" dirty="0">
                <a:effectLst/>
                <a:latin typeface="Special Elite"/>
              </a:rPr>
              <a:t>You can support </a:t>
            </a:r>
            <a:r>
              <a:rPr lang="en-GB" sz="4400" dirty="0">
                <a:latin typeface="Special Elite"/>
              </a:rPr>
              <a:t>your</a:t>
            </a:r>
            <a:r>
              <a:rPr lang="en-GB" sz="4400" b="0" i="0" dirty="0">
                <a:effectLst/>
                <a:latin typeface="Special Elite"/>
              </a:rPr>
              <a:t> children by using the</a:t>
            </a:r>
            <a:r>
              <a:rPr lang="en-GB" sz="4400" b="0" i="0" u="none" strike="noStrike" dirty="0">
                <a:effectLst/>
                <a:latin typeface="Special Elit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  <a:r>
              <a:rPr lang="en-GB" sz="4400" b="0" i="0" u="sng" strike="noStrike" dirty="0">
                <a:effectLst/>
                <a:latin typeface="Special Elit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 Learning videos</a:t>
            </a:r>
            <a:r>
              <a:rPr lang="en-GB" sz="4400" b="0" i="0" dirty="0">
                <a:effectLst/>
                <a:latin typeface="Special Elite"/>
              </a:rPr>
              <a:t> and also the</a:t>
            </a:r>
            <a:r>
              <a:rPr lang="en-GB" sz="4400" b="0" i="0" u="none" strike="noStrike" dirty="0">
                <a:effectLst/>
                <a:latin typeface="Special Elit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  <a:r>
              <a:rPr lang="en-GB" sz="4400" b="0" i="0" u="sng" strike="noStrike" dirty="0">
                <a:effectLst/>
                <a:latin typeface="Special Elit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workbooks</a:t>
            </a:r>
            <a:r>
              <a:rPr lang="en-GB" sz="4400" b="0" i="0" dirty="0">
                <a:effectLst/>
                <a:latin typeface="Special Elite"/>
              </a:rPr>
              <a:t> which will mirror </a:t>
            </a:r>
            <a:r>
              <a:rPr lang="en-GB" sz="4400" dirty="0">
                <a:latin typeface="Special Elite"/>
              </a:rPr>
              <a:t>the learning in school. </a:t>
            </a:r>
          </a:p>
          <a:p>
            <a:endParaRPr lang="en-GB" sz="4400" dirty="0">
              <a:latin typeface="Special Elite"/>
            </a:endParaRPr>
          </a:p>
          <a:p>
            <a:endParaRPr lang="en-GB" sz="4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A947D9-7900-5C15-0A71-4FC23B96A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0020" y="3774501"/>
            <a:ext cx="4704235" cy="231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368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C14912-1B22-0C01-FB78-9C49E6F2B8E4}"/>
              </a:ext>
            </a:extLst>
          </p:cNvPr>
          <p:cNvSpPr txBox="1"/>
          <p:nvPr/>
        </p:nvSpPr>
        <p:spPr>
          <a:xfrm>
            <a:off x="1785257" y="2373086"/>
            <a:ext cx="975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54649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B0629A3-F82B-4FD7-B79C-29B019D83D5F}">
  <we:reference id="wa200007130" version="1.0.0.1" store="en-US" storeType="omex"/>
  <we:alternateReferences>
    <we:reference id="wa200007130" version="1.0.0.1" store="omex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1677</Words>
  <Application>Microsoft Office PowerPoint</Application>
  <PresentationFormat>Custom</PresentationFormat>
  <Paragraphs>174</Paragraphs>
  <Slides>24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Instrument Sans Medium</vt:lpstr>
      <vt:lpstr>Calibri</vt:lpstr>
      <vt:lpstr>Arial</vt:lpstr>
      <vt:lpstr>Instrument Sans Semi Bold</vt:lpstr>
      <vt:lpstr>Special Elite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Rita Varga</dc:creator>
  <cp:lastModifiedBy>Elizabeth Heymoz</cp:lastModifiedBy>
  <cp:revision>10</cp:revision>
  <dcterms:created xsi:type="dcterms:W3CDTF">2025-09-07T17:48:24Z</dcterms:created>
  <dcterms:modified xsi:type="dcterms:W3CDTF">2025-09-25T13:33:01Z</dcterms:modified>
</cp:coreProperties>
</file>