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5" r:id="rId5"/>
    <p:sldId id="273" r:id="rId6"/>
    <p:sldId id="261" r:id="rId7"/>
    <p:sldId id="262" r:id="rId8"/>
    <p:sldId id="263" r:id="rId9"/>
    <p:sldId id="264" r:id="rId10"/>
    <p:sldId id="267" r:id="rId11"/>
    <p:sldId id="272" r:id="rId12"/>
    <p:sldId id="274" r:id="rId13"/>
    <p:sldId id="266" r:id="rId14"/>
    <p:sldId id="271" r:id="rId15"/>
    <p:sldId id="269" r:id="rId16"/>
    <p:sldId id="270" r:id="rId17"/>
    <p:sldId id="268" r:id="rId18"/>
    <p:sldId id="260"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6" d="100"/>
          <a:sy n="66" d="100"/>
        </p:scale>
        <p:origin x="668" y="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EFFC93-9DBF-6DF2-FC8D-3B6EEE08DDF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B42A49A9-EA06-EA2E-6281-D2F93148D04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25AA664-B2BA-2D9E-83AD-C8F1E6A4447A}"/>
              </a:ext>
            </a:extLst>
          </p:cNvPr>
          <p:cNvSpPr>
            <a:spLocks noGrp="1"/>
          </p:cNvSpPr>
          <p:nvPr>
            <p:ph type="dt" sz="half" idx="10"/>
          </p:nvPr>
        </p:nvSpPr>
        <p:spPr/>
        <p:txBody>
          <a:bodyPr/>
          <a:lstStyle/>
          <a:p>
            <a:fld id="{F7F30F98-FB92-49A6-B886-1528ECB72134}" type="datetimeFigureOut">
              <a:rPr lang="en-GB" smtClean="0"/>
              <a:t>23/09/2024</a:t>
            </a:fld>
            <a:endParaRPr lang="en-GB"/>
          </a:p>
        </p:txBody>
      </p:sp>
      <p:sp>
        <p:nvSpPr>
          <p:cNvPr id="5" name="Footer Placeholder 4">
            <a:extLst>
              <a:ext uri="{FF2B5EF4-FFF2-40B4-BE49-F238E27FC236}">
                <a16:creationId xmlns:a16="http://schemas.microsoft.com/office/drawing/2014/main" id="{C55E02C1-8D47-A20F-D7AD-81B137C1821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CE3B5A6-3AF2-E2F9-D49E-777AD290E97E}"/>
              </a:ext>
            </a:extLst>
          </p:cNvPr>
          <p:cNvSpPr>
            <a:spLocks noGrp="1"/>
          </p:cNvSpPr>
          <p:nvPr>
            <p:ph type="sldNum" sz="quarter" idx="12"/>
          </p:nvPr>
        </p:nvSpPr>
        <p:spPr/>
        <p:txBody>
          <a:bodyPr/>
          <a:lstStyle/>
          <a:p>
            <a:fld id="{C5CC6FE0-DE30-466D-944A-1B7F1E6DEFB4}" type="slidenum">
              <a:rPr lang="en-GB" smtClean="0"/>
              <a:t>‹#›</a:t>
            </a:fld>
            <a:endParaRPr lang="en-GB"/>
          </a:p>
        </p:txBody>
      </p:sp>
    </p:spTree>
    <p:extLst>
      <p:ext uri="{BB962C8B-B14F-4D97-AF65-F5344CB8AC3E}">
        <p14:creationId xmlns:p14="http://schemas.microsoft.com/office/powerpoint/2010/main" val="13415346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1AED8-02CA-0CBC-74EF-F3F394AAA51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37C88BD-B650-8916-BE70-23A43A4934A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860D868-AE14-C3F0-88F6-2B6366F45B55}"/>
              </a:ext>
            </a:extLst>
          </p:cNvPr>
          <p:cNvSpPr>
            <a:spLocks noGrp="1"/>
          </p:cNvSpPr>
          <p:nvPr>
            <p:ph type="dt" sz="half" idx="10"/>
          </p:nvPr>
        </p:nvSpPr>
        <p:spPr/>
        <p:txBody>
          <a:bodyPr/>
          <a:lstStyle/>
          <a:p>
            <a:fld id="{F7F30F98-FB92-49A6-B886-1528ECB72134}" type="datetimeFigureOut">
              <a:rPr lang="en-GB" smtClean="0"/>
              <a:t>23/09/2024</a:t>
            </a:fld>
            <a:endParaRPr lang="en-GB"/>
          </a:p>
        </p:txBody>
      </p:sp>
      <p:sp>
        <p:nvSpPr>
          <p:cNvPr id="5" name="Footer Placeholder 4">
            <a:extLst>
              <a:ext uri="{FF2B5EF4-FFF2-40B4-BE49-F238E27FC236}">
                <a16:creationId xmlns:a16="http://schemas.microsoft.com/office/drawing/2014/main" id="{CED02BBB-36EC-EE58-F650-EB31D912CB6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F6BD7D4-83D1-233D-C9A7-AE647BFB30C1}"/>
              </a:ext>
            </a:extLst>
          </p:cNvPr>
          <p:cNvSpPr>
            <a:spLocks noGrp="1"/>
          </p:cNvSpPr>
          <p:nvPr>
            <p:ph type="sldNum" sz="quarter" idx="12"/>
          </p:nvPr>
        </p:nvSpPr>
        <p:spPr/>
        <p:txBody>
          <a:bodyPr/>
          <a:lstStyle/>
          <a:p>
            <a:fld id="{C5CC6FE0-DE30-466D-944A-1B7F1E6DEFB4}" type="slidenum">
              <a:rPr lang="en-GB" smtClean="0"/>
              <a:t>‹#›</a:t>
            </a:fld>
            <a:endParaRPr lang="en-GB"/>
          </a:p>
        </p:txBody>
      </p:sp>
    </p:spTree>
    <p:extLst>
      <p:ext uri="{BB962C8B-B14F-4D97-AF65-F5344CB8AC3E}">
        <p14:creationId xmlns:p14="http://schemas.microsoft.com/office/powerpoint/2010/main" val="18489699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E6726C-7462-F86B-439D-20B996BB2A9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59AD776F-9215-050D-098B-B68D330CD21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553FBC4-D0A4-2F85-F40E-9CA0850FC211}"/>
              </a:ext>
            </a:extLst>
          </p:cNvPr>
          <p:cNvSpPr>
            <a:spLocks noGrp="1"/>
          </p:cNvSpPr>
          <p:nvPr>
            <p:ph type="dt" sz="half" idx="10"/>
          </p:nvPr>
        </p:nvSpPr>
        <p:spPr/>
        <p:txBody>
          <a:bodyPr/>
          <a:lstStyle/>
          <a:p>
            <a:fld id="{F7F30F98-FB92-49A6-B886-1528ECB72134}" type="datetimeFigureOut">
              <a:rPr lang="en-GB" smtClean="0"/>
              <a:t>23/09/2024</a:t>
            </a:fld>
            <a:endParaRPr lang="en-GB"/>
          </a:p>
        </p:txBody>
      </p:sp>
      <p:sp>
        <p:nvSpPr>
          <p:cNvPr id="5" name="Footer Placeholder 4">
            <a:extLst>
              <a:ext uri="{FF2B5EF4-FFF2-40B4-BE49-F238E27FC236}">
                <a16:creationId xmlns:a16="http://schemas.microsoft.com/office/drawing/2014/main" id="{C90A8371-C200-4F11-E8CF-014B01317E8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11C54D2-7D26-2E13-E427-29D871291E18}"/>
              </a:ext>
            </a:extLst>
          </p:cNvPr>
          <p:cNvSpPr>
            <a:spLocks noGrp="1"/>
          </p:cNvSpPr>
          <p:nvPr>
            <p:ph type="sldNum" sz="quarter" idx="12"/>
          </p:nvPr>
        </p:nvSpPr>
        <p:spPr/>
        <p:txBody>
          <a:bodyPr/>
          <a:lstStyle/>
          <a:p>
            <a:fld id="{C5CC6FE0-DE30-466D-944A-1B7F1E6DEFB4}" type="slidenum">
              <a:rPr lang="en-GB" smtClean="0"/>
              <a:t>‹#›</a:t>
            </a:fld>
            <a:endParaRPr lang="en-GB"/>
          </a:p>
        </p:txBody>
      </p:sp>
    </p:spTree>
    <p:extLst>
      <p:ext uri="{BB962C8B-B14F-4D97-AF65-F5344CB8AC3E}">
        <p14:creationId xmlns:p14="http://schemas.microsoft.com/office/powerpoint/2010/main" val="5700872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85043-AC0F-81E4-93F9-9364AEAA7CB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F744B9A-6EBD-AFA5-F593-B8A2D4E1F60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FCEF1F2-1E8D-C985-37E9-CB1CFBEB51B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F008B519-788A-2C99-9F8D-6260F3FB6DDB}"/>
              </a:ext>
            </a:extLst>
          </p:cNvPr>
          <p:cNvSpPr>
            <a:spLocks noGrp="1"/>
          </p:cNvSpPr>
          <p:nvPr>
            <p:ph type="dt" sz="half" idx="10"/>
          </p:nvPr>
        </p:nvSpPr>
        <p:spPr/>
        <p:txBody>
          <a:bodyPr/>
          <a:lstStyle/>
          <a:p>
            <a:fld id="{F7F30F98-FB92-49A6-B886-1528ECB72134}" type="datetimeFigureOut">
              <a:rPr lang="en-GB" smtClean="0"/>
              <a:t>23/09/2024</a:t>
            </a:fld>
            <a:endParaRPr lang="en-GB"/>
          </a:p>
        </p:txBody>
      </p:sp>
      <p:sp>
        <p:nvSpPr>
          <p:cNvPr id="6" name="Footer Placeholder 5">
            <a:extLst>
              <a:ext uri="{FF2B5EF4-FFF2-40B4-BE49-F238E27FC236}">
                <a16:creationId xmlns:a16="http://schemas.microsoft.com/office/drawing/2014/main" id="{9937999E-2F92-CEB2-4088-B56FF330FD2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133BFB9-D78C-AA9B-5424-79C986A2214A}"/>
              </a:ext>
            </a:extLst>
          </p:cNvPr>
          <p:cNvSpPr>
            <a:spLocks noGrp="1"/>
          </p:cNvSpPr>
          <p:nvPr>
            <p:ph type="sldNum" sz="quarter" idx="12"/>
          </p:nvPr>
        </p:nvSpPr>
        <p:spPr/>
        <p:txBody>
          <a:bodyPr/>
          <a:lstStyle/>
          <a:p>
            <a:fld id="{C5CC6FE0-DE30-466D-944A-1B7F1E6DEFB4}" type="slidenum">
              <a:rPr lang="en-GB" smtClean="0"/>
              <a:t>‹#›</a:t>
            </a:fld>
            <a:endParaRPr lang="en-GB"/>
          </a:p>
        </p:txBody>
      </p:sp>
    </p:spTree>
    <p:extLst>
      <p:ext uri="{BB962C8B-B14F-4D97-AF65-F5344CB8AC3E}">
        <p14:creationId xmlns:p14="http://schemas.microsoft.com/office/powerpoint/2010/main" val="36449762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C8BEA-60B8-0B79-55FC-622457A18362}"/>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56C5548-2F04-ABA5-B73A-B9170ADD7D6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7449CE8-1A01-99AF-79F6-ACE2A5D8F3A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72688DA5-BE9A-FCFE-DE6A-3009279D1EE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C84FC92-2A9B-D49E-0497-74A5613E199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FC9B8D49-083C-78FA-D1C7-8E36EA1C577A}"/>
              </a:ext>
            </a:extLst>
          </p:cNvPr>
          <p:cNvSpPr>
            <a:spLocks noGrp="1"/>
          </p:cNvSpPr>
          <p:nvPr>
            <p:ph type="dt" sz="half" idx="10"/>
          </p:nvPr>
        </p:nvSpPr>
        <p:spPr/>
        <p:txBody>
          <a:bodyPr/>
          <a:lstStyle/>
          <a:p>
            <a:fld id="{F7F30F98-FB92-49A6-B886-1528ECB72134}" type="datetimeFigureOut">
              <a:rPr lang="en-GB" smtClean="0"/>
              <a:t>23/09/2024</a:t>
            </a:fld>
            <a:endParaRPr lang="en-GB"/>
          </a:p>
        </p:txBody>
      </p:sp>
      <p:sp>
        <p:nvSpPr>
          <p:cNvPr id="8" name="Footer Placeholder 7">
            <a:extLst>
              <a:ext uri="{FF2B5EF4-FFF2-40B4-BE49-F238E27FC236}">
                <a16:creationId xmlns:a16="http://schemas.microsoft.com/office/drawing/2014/main" id="{D77E10E6-9BEA-F61D-058F-2BDA56DFEFC8}"/>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6EB05135-E75F-63CA-4857-2DDCD5C588C3}"/>
              </a:ext>
            </a:extLst>
          </p:cNvPr>
          <p:cNvSpPr>
            <a:spLocks noGrp="1"/>
          </p:cNvSpPr>
          <p:nvPr>
            <p:ph type="sldNum" sz="quarter" idx="12"/>
          </p:nvPr>
        </p:nvSpPr>
        <p:spPr/>
        <p:txBody>
          <a:bodyPr/>
          <a:lstStyle/>
          <a:p>
            <a:fld id="{C5CC6FE0-DE30-466D-944A-1B7F1E6DEFB4}" type="slidenum">
              <a:rPr lang="en-GB" smtClean="0"/>
              <a:t>‹#›</a:t>
            </a:fld>
            <a:endParaRPr lang="en-GB"/>
          </a:p>
        </p:txBody>
      </p:sp>
    </p:spTree>
    <p:extLst>
      <p:ext uri="{BB962C8B-B14F-4D97-AF65-F5344CB8AC3E}">
        <p14:creationId xmlns:p14="http://schemas.microsoft.com/office/powerpoint/2010/main" val="27680097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8B402-5ABD-634F-905B-FF18180718AF}"/>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C98DE7F0-B756-BD4D-004A-E551D68F6D85}"/>
              </a:ext>
            </a:extLst>
          </p:cNvPr>
          <p:cNvSpPr>
            <a:spLocks noGrp="1"/>
          </p:cNvSpPr>
          <p:nvPr>
            <p:ph type="dt" sz="half" idx="10"/>
          </p:nvPr>
        </p:nvSpPr>
        <p:spPr/>
        <p:txBody>
          <a:bodyPr/>
          <a:lstStyle/>
          <a:p>
            <a:fld id="{F7F30F98-FB92-49A6-B886-1528ECB72134}" type="datetimeFigureOut">
              <a:rPr lang="en-GB" smtClean="0"/>
              <a:t>23/09/2024</a:t>
            </a:fld>
            <a:endParaRPr lang="en-GB"/>
          </a:p>
        </p:txBody>
      </p:sp>
      <p:sp>
        <p:nvSpPr>
          <p:cNvPr id="4" name="Footer Placeholder 3">
            <a:extLst>
              <a:ext uri="{FF2B5EF4-FFF2-40B4-BE49-F238E27FC236}">
                <a16:creationId xmlns:a16="http://schemas.microsoft.com/office/drawing/2014/main" id="{29004E71-2D46-4523-0BC9-863797CD4B4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D4CF4BBD-1B3B-2AD8-7542-952B12AEB536}"/>
              </a:ext>
            </a:extLst>
          </p:cNvPr>
          <p:cNvSpPr>
            <a:spLocks noGrp="1"/>
          </p:cNvSpPr>
          <p:nvPr>
            <p:ph type="sldNum" sz="quarter" idx="12"/>
          </p:nvPr>
        </p:nvSpPr>
        <p:spPr/>
        <p:txBody>
          <a:bodyPr/>
          <a:lstStyle/>
          <a:p>
            <a:fld id="{C5CC6FE0-DE30-466D-944A-1B7F1E6DEFB4}" type="slidenum">
              <a:rPr lang="en-GB" smtClean="0"/>
              <a:t>‹#›</a:t>
            </a:fld>
            <a:endParaRPr lang="en-GB"/>
          </a:p>
        </p:txBody>
      </p:sp>
    </p:spTree>
    <p:extLst>
      <p:ext uri="{BB962C8B-B14F-4D97-AF65-F5344CB8AC3E}">
        <p14:creationId xmlns:p14="http://schemas.microsoft.com/office/powerpoint/2010/main" val="33443975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7639B3C-45D6-04AC-67FE-32502D7F1541}"/>
              </a:ext>
            </a:extLst>
          </p:cNvPr>
          <p:cNvSpPr>
            <a:spLocks noGrp="1"/>
          </p:cNvSpPr>
          <p:nvPr>
            <p:ph type="dt" sz="half" idx="10"/>
          </p:nvPr>
        </p:nvSpPr>
        <p:spPr/>
        <p:txBody>
          <a:bodyPr/>
          <a:lstStyle/>
          <a:p>
            <a:fld id="{F7F30F98-FB92-49A6-B886-1528ECB72134}" type="datetimeFigureOut">
              <a:rPr lang="en-GB" smtClean="0"/>
              <a:t>23/09/2024</a:t>
            </a:fld>
            <a:endParaRPr lang="en-GB"/>
          </a:p>
        </p:txBody>
      </p:sp>
      <p:sp>
        <p:nvSpPr>
          <p:cNvPr id="3" name="Footer Placeholder 2">
            <a:extLst>
              <a:ext uri="{FF2B5EF4-FFF2-40B4-BE49-F238E27FC236}">
                <a16:creationId xmlns:a16="http://schemas.microsoft.com/office/drawing/2014/main" id="{90CC3618-D431-5DCB-7231-A8318CDED98F}"/>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5E76D2F7-BD5B-50CD-C00D-5F332611611D}"/>
              </a:ext>
            </a:extLst>
          </p:cNvPr>
          <p:cNvSpPr>
            <a:spLocks noGrp="1"/>
          </p:cNvSpPr>
          <p:nvPr>
            <p:ph type="sldNum" sz="quarter" idx="12"/>
          </p:nvPr>
        </p:nvSpPr>
        <p:spPr/>
        <p:txBody>
          <a:bodyPr/>
          <a:lstStyle/>
          <a:p>
            <a:fld id="{C5CC6FE0-DE30-466D-944A-1B7F1E6DEFB4}" type="slidenum">
              <a:rPr lang="en-GB" smtClean="0"/>
              <a:t>‹#›</a:t>
            </a:fld>
            <a:endParaRPr lang="en-GB"/>
          </a:p>
        </p:txBody>
      </p:sp>
    </p:spTree>
    <p:extLst>
      <p:ext uri="{BB962C8B-B14F-4D97-AF65-F5344CB8AC3E}">
        <p14:creationId xmlns:p14="http://schemas.microsoft.com/office/powerpoint/2010/main" val="23477874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2F9E9-064C-5DB8-D200-303515B2906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EB07550C-33DF-3C1E-00A9-BF6162F0EC1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22DED716-3F2E-4A7E-27FE-3AB06ADCBC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971F4A5-1A08-EE32-072D-4FDF84CC44FC}"/>
              </a:ext>
            </a:extLst>
          </p:cNvPr>
          <p:cNvSpPr>
            <a:spLocks noGrp="1"/>
          </p:cNvSpPr>
          <p:nvPr>
            <p:ph type="dt" sz="half" idx="10"/>
          </p:nvPr>
        </p:nvSpPr>
        <p:spPr/>
        <p:txBody>
          <a:bodyPr/>
          <a:lstStyle/>
          <a:p>
            <a:fld id="{F7F30F98-FB92-49A6-B886-1528ECB72134}" type="datetimeFigureOut">
              <a:rPr lang="en-GB" smtClean="0"/>
              <a:t>23/09/2024</a:t>
            </a:fld>
            <a:endParaRPr lang="en-GB"/>
          </a:p>
        </p:txBody>
      </p:sp>
      <p:sp>
        <p:nvSpPr>
          <p:cNvPr id="6" name="Footer Placeholder 5">
            <a:extLst>
              <a:ext uri="{FF2B5EF4-FFF2-40B4-BE49-F238E27FC236}">
                <a16:creationId xmlns:a16="http://schemas.microsoft.com/office/drawing/2014/main" id="{B1417F63-E86F-AE40-4DBD-661AAF8882E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75DD2BB-C68C-1CF4-2424-4890E714B614}"/>
              </a:ext>
            </a:extLst>
          </p:cNvPr>
          <p:cNvSpPr>
            <a:spLocks noGrp="1"/>
          </p:cNvSpPr>
          <p:nvPr>
            <p:ph type="sldNum" sz="quarter" idx="12"/>
          </p:nvPr>
        </p:nvSpPr>
        <p:spPr/>
        <p:txBody>
          <a:bodyPr/>
          <a:lstStyle/>
          <a:p>
            <a:fld id="{C5CC6FE0-DE30-466D-944A-1B7F1E6DEFB4}" type="slidenum">
              <a:rPr lang="en-GB" smtClean="0"/>
              <a:t>‹#›</a:t>
            </a:fld>
            <a:endParaRPr lang="en-GB"/>
          </a:p>
        </p:txBody>
      </p:sp>
    </p:spTree>
    <p:extLst>
      <p:ext uri="{BB962C8B-B14F-4D97-AF65-F5344CB8AC3E}">
        <p14:creationId xmlns:p14="http://schemas.microsoft.com/office/powerpoint/2010/main" val="18438201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98E964-C0FE-BECC-6FA4-08F9D67E683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5E048591-0DBA-43A3-9350-7BB4C5A1B3D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44A1E2CD-5FE6-12B0-45D5-D2E0E0484A1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E4FA9DC-9881-5287-7ECD-1800B90C3F7A}"/>
              </a:ext>
            </a:extLst>
          </p:cNvPr>
          <p:cNvSpPr>
            <a:spLocks noGrp="1"/>
          </p:cNvSpPr>
          <p:nvPr>
            <p:ph type="dt" sz="half" idx="10"/>
          </p:nvPr>
        </p:nvSpPr>
        <p:spPr/>
        <p:txBody>
          <a:bodyPr/>
          <a:lstStyle/>
          <a:p>
            <a:fld id="{F7F30F98-FB92-49A6-B886-1528ECB72134}" type="datetimeFigureOut">
              <a:rPr lang="en-GB" smtClean="0"/>
              <a:t>23/09/2024</a:t>
            </a:fld>
            <a:endParaRPr lang="en-GB"/>
          </a:p>
        </p:txBody>
      </p:sp>
      <p:sp>
        <p:nvSpPr>
          <p:cNvPr id="6" name="Footer Placeholder 5">
            <a:extLst>
              <a:ext uri="{FF2B5EF4-FFF2-40B4-BE49-F238E27FC236}">
                <a16:creationId xmlns:a16="http://schemas.microsoft.com/office/drawing/2014/main" id="{B11C3288-DF2D-731F-B519-F593E75A850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D9F11AE-D220-5E6A-100B-8027CDAE03F2}"/>
              </a:ext>
            </a:extLst>
          </p:cNvPr>
          <p:cNvSpPr>
            <a:spLocks noGrp="1"/>
          </p:cNvSpPr>
          <p:nvPr>
            <p:ph type="sldNum" sz="quarter" idx="12"/>
          </p:nvPr>
        </p:nvSpPr>
        <p:spPr/>
        <p:txBody>
          <a:bodyPr/>
          <a:lstStyle/>
          <a:p>
            <a:fld id="{C5CC6FE0-DE30-466D-944A-1B7F1E6DEFB4}" type="slidenum">
              <a:rPr lang="en-GB" smtClean="0"/>
              <a:t>‹#›</a:t>
            </a:fld>
            <a:endParaRPr lang="en-GB"/>
          </a:p>
        </p:txBody>
      </p:sp>
    </p:spTree>
    <p:extLst>
      <p:ext uri="{BB962C8B-B14F-4D97-AF65-F5344CB8AC3E}">
        <p14:creationId xmlns:p14="http://schemas.microsoft.com/office/powerpoint/2010/main" val="6648471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63C262-B7EE-347E-1D67-A135AEC922A3}"/>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5CE6A29-CAD9-801C-9AF5-E9899BD08FE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646A12-9C5D-7590-1483-1F506B7DDEEA}"/>
              </a:ext>
            </a:extLst>
          </p:cNvPr>
          <p:cNvSpPr>
            <a:spLocks noGrp="1"/>
          </p:cNvSpPr>
          <p:nvPr>
            <p:ph type="dt" sz="half" idx="10"/>
          </p:nvPr>
        </p:nvSpPr>
        <p:spPr/>
        <p:txBody>
          <a:bodyPr/>
          <a:lstStyle/>
          <a:p>
            <a:fld id="{F7F30F98-FB92-49A6-B886-1528ECB72134}" type="datetimeFigureOut">
              <a:rPr lang="en-GB" smtClean="0"/>
              <a:t>23/09/2024</a:t>
            </a:fld>
            <a:endParaRPr lang="en-GB"/>
          </a:p>
        </p:txBody>
      </p:sp>
      <p:sp>
        <p:nvSpPr>
          <p:cNvPr id="5" name="Footer Placeholder 4">
            <a:extLst>
              <a:ext uri="{FF2B5EF4-FFF2-40B4-BE49-F238E27FC236}">
                <a16:creationId xmlns:a16="http://schemas.microsoft.com/office/drawing/2014/main" id="{5620C015-6039-918E-DF15-C93C2AF1648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27816DE-F231-F096-AD36-420EF0F9B171}"/>
              </a:ext>
            </a:extLst>
          </p:cNvPr>
          <p:cNvSpPr>
            <a:spLocks noGrp="1"/>
          </p:cNvSpPr>
          <p:nvPr>
            <p:ph type="sldNum" sz="quarter" idx="12"/>
          </p:nvPr>
        </p:nvSpPr>
        <p:spPr/>
        <p:txBody>
          <a:bodyPr/>
          <a:lstStyle/>
          <a:p>
            <a:fld id="{C5CC6FE0-DE30-466D-944A-1B7F1E6DEFB4}" type="slidenum">
              <a:rPr lang="en-GB" smtClean="0"/>
              <a:t>‹#›</a:t>
            </a:fld>
            <a:endParaRPr lang="en-GB"/>
          </a:p>
        </p:txBody>
      </p:sp>
    </p:spTree>
    <p:extLst>
      <p:ext uri="{BB962C8B-B14F-4D97-AF65-F5344CB8AC3E}">
        <p14:creationId xmlns:p14="http://schemas.microsoft.com/office/powerpoint/2010/main" val="41161596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FBE6C92-97D3-70C0-A97C-280008651FB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A9EAFA0-875A-B4CF-98FF-A9600773063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CCAEA28-4097-5221-2B51-72C51C01635D}"/>
              </a:ext>
            </a:extLst>
          </p:cNvPr>
          <p:cNvSpPr>
            <a:spLocks noGrp="1"/>
          </p:cNvSpPr>
          <p:nvPr>
            <p:ph type="dt" sz="half" idx="10"/>
          </p:nvPr>
        </p:nvSpPr>
        <p:spPr/>
        <p:txBody>
          <a:bodyPr/>
          <a:lstStyle/>
          <a:p>
            <a:fld id="{F7F30F98-FB92-49A6-B886-1528ECB72134}" type="datetimeFigureOut">
              <a:rPr lang="en-GB" smtClean="0"/>
              <a:t>23/09/2024</a:t>
            </a:fld>
            <a:endParaRPr lang="en-GB"/>
          </a:p>
        </p:txBody>
      </p:sp>
      <p:sp>
        <p:nvSpPr>
          <p:cNvPr id="5" name="Footer Placeholder 4">
            <a:extLst>
              <a:ext uri="{FF2B5EF4-FFF2-40B4-BE49-F238E27FC236}">
                <a16:creationId xmlns:a16="http://schemas.microsoft.com/office/drawing/2014/main" id="{C5C42827-0861-68C0-F3DF-907EA9F3A9C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97F9E55-A133-EC5C-508A-60DE241A0B20}"/>
              </a:ext>
            </a:extLst>
          </p:cNvPr>
          <p:cNvSpPr>
            <a:spLocks noGrp="1"/>
          </p:cNvSpPr>
          <p:nvPr>
            <p:ph type="sldNum" sz="quarter" idx="12"/>
          </p:nvPr>
        </p:nvSpPr>
        <p:spPr/>
        <p:txBody>
          <a:bodyPr/>
          <a:lstStyle/>
          <a:p>
            <a:fld id="{C5CC6FE0-DE30-466D-944A-1B7F1E6DEFB4}" type="slidenum">
              <a:rPr lang="en-GB" smtClean="0"/>
              <a:t>‹#›</a:t>
            </a:fld>
            <a:endParaRPr lang="en-GB"/>
          </a:p>
        </p:txBody>
      </p:sp>
    </p:spTree>
    <p:extLst>
      <p:ext uri="{BB962C8B-B14F-4D97-AF65-F5344CB8AC3E}">
        <p14:creationId xmlns:p14="http://schemas.microsoft.com/office/powerpoint/2010/main" val="8379432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EAD0A6D-4FE8-07AC-0C65-CBF400B18EF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5444634-4E49-3DC6-2747-449E42E13CD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775A163-F7A1-8CA3-69C5-64C4B376BDE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7F30F98-FB92-49A6-B886-1528ECB72134}" type="datetimeFigureOut">
              <a:rPr lang="en-GB" smtClean="0"/>
              <a:t>23/09/2024</a:t>
            </a:fld>
            <a:endParaRPr lang="en-GB"/>
          </a:p>
        </p:txBody>
      </p:sp>
      <p:sp>
        <p:nvSpPr>
          <p:cNvPr id="5" name="Footer Placeholder 4">
            <a:extLst>
              <a:ext uri="{FF2B5EF4-FFF2-40B4-BE49-F238E27FC236}">
                <a16:creationId xmlns:a16="http://schemas.microsoft.com/office/drawing/2014/main" id="{7CD62A1F-9E7F-5F78-2080-FA8EEF93B60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417564BB-04F5-FC3F-8C32-EC159F8371B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5CC6FE0-DE30-466D-944A-1B7F1E6DEFB4}" type="slidenum">
              <a:rPr lang="en-GB" smtClean="0"/>
              <a:t>‹#›</a:t>
            </a:fld>
            <a:endParaRPr lang="en-GB"/>
          </a:p>
        </p:txBody>
      </p:sp>
    </p:spTree>
    <p:extLst>
      <p:ext uri="{BB962C8B-B14F-4D97-AF65-F5344CB8AC3E}">
        <p14:creationId xmlns:p14="http://schemas.microsoft.com/office/powerpoint/2010/main" val="1431131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4.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4.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4.xml"/><Relationship Id="rId6" Type="http://schemas.microsoft.com/office/2007/relationships/hdphoto" Target="../media/hdphoto3.wdp"/><Relationship Id="rId5" Type="http://schemas.openxmlformats.org/officeDocument/2006/relationships/image" Target="../media/image13.png"/><Relationship Id="rId4" Type="http://schemas.microsoft.com/office/2007/relationships/hdphoto" Target="../media/hdphoto2.wdp"/></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png"/><Relationship Id="rId1" Type="http://schemas.openxmlformats.org/officeDocument/2006/relationships/slideLayout" Target="../slideLayouts/slideLayout4.xml"/><Relationship Id="rId4" Type="http://schemas.microsoft.com/office/2007/relationships/hdphoto" Target="../media/hdphoto4.wdp"/></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png"/><Relationship Id="rId1" Type="http://schemas.openxmlformats.org/officeDocument/2006/relationships/slideLayout" Target="../slideLayouts/slideLayout4.xml"/><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8DB9CD9-59B1-4D73-BC4C-98796A48EF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35153"/>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8874A6A9-41FF-4E33-AFA8-F9F81436A5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835152"/>
            <a:ext cx="12191695" cy="6858000"/>
          </a:xfrm>
          <a:prstGeom prst="rect">
            <a:avLst/>
          </a:pr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721D730E-1F97-4071-B143-B05E6D2599B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03402" y="839137"/>
            <a:ext cx="9772765" cy="6858000"/>
            <a:chOff x="1303402" y="3985"/>
            <a:chExt cx="9772765" cy="6858000"/>
          </a:xfrm>
        </p:grpSpPr>
        <p:sp>
          <p:nvSpPr>
            <p:cNvPr id="14" name="Freeform: Shape 13">
              <a:extLst>
                <a:ext uri="{FF2B5EF4-FFF2-40B4-BE49-F238E27FC236}">
                  <a16:creationId xmlns:a16="http://schemas.microsoft.com/office/drawing/2014/main" id="{B3849C6A-9EE5-4604-8EAE-DD4796B79D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0551" y="3985"/>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5" name="Freeform: Shape 14">
              <a:extLst>
                <a:ext uri="{FF2B5EF4-FFF2-40B4-BE49-F238E27FC236}">
                  <a16:creationId xmlns:a16="http://schemas.microsoft.com/office/drawing/2014/main" id="{308677BE-069B-4A4D-8732-E26B6EF567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59468" y="3985"/>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Shape 15">
              <a:extLst>
                <a:ext uri="{FF2B5EF4-FFF2-40B4-BE49-F238E27FC236}">
                  <a16:creationId xmlns:a16="http://schemas.microsoft.com/office/drawing/2014/main" id="{9A9A575B-DD07-4388-963B-0AF3FDDCF3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48217" y="3985"/>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Freeform: Shape 16">
              <a:extLst>
                <a:ext uri="{FF2B5EF4-FFF2-40B4-BE49-F238E27FC236}">
                  <a16:creationId xmlns:a16="http://schemas.microsoft.com/office/drawing/2014/main" id="{D55285E4-21EB-4EC1-AB8E-36E881E899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29061" y="3985"/>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Freeform: Shape 17">
              <a:extLst>
                <a:ext uri="{FF2B5EF4-FFF2-40B4-BE49-F238E27FC236}">
                  <a16:creationId xmlns:a16="http://schemas.microsoft.com/office/drawing/2014/main" id="{6A0C77B5-3FAA-4D4F-9555-89D7516088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3402" y="3985"/>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sp>
          <p:nvSpPr>
            <p:cNvPr id="19" name="Freeform: Shape 18">
              <a:extLst>
                <a:ext uri="{FF2B5EF4-FFF2-40B4-BE49-F238E27FC236}">
                  <a16:creationId xmlns:a16="http://schemas.microsoft.com/office/drawing/2014/main" id="{5F0C96D1-A8B7-4C8E-9997-D823FD1591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8434" y="3985"/>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Freeform: Shape 19">
              <a:extLst>
                <a:ext uri="{FF2B5EF4-FFF2-40B4-BE49-F238E27FC236}">
                  <a16:creationId xmlns:a16="http://schemas.microsoft.com/office/drawing/2014/main" id="{DA46556D-445B-4CD0-87A0-02A30BD1B1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8320" y="3985"/>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 name="Title 1">
            <a:extLst>
              <a:ext uri="{FF2B5EF4-FFF2-40B4-BE49-F238E27FC236}">
                <a16:creationId xmlns:a16="http://schemas.microsoft.com/office/drawing/2014/main" id="{6D4A7E5C-AAC2-25B9-98E9-FD1CAB4ADC51}"/>
              </a:ext>
            </a:extLst>
          </p:cNvPr>
          <p:cNvSpPr>
            <a:spLocks noGrp="1"/>
          </p:cNvSpPr>
          <p:nvPr>
            <p:ph type="ctrTitle"/>
          </p:nvPr>
        </p:nvSpPr>
        <p:spPr>
          <a:xfrm>
            <a:off x="3215424" y="1857696"/>
            <a:ext cx="5760846" cy="2310312"/>
          </a:xfrm>
        </p:spPr>
        <p:txBody>
          <a:bodyPr>
            <a:normAutofit/>
          </a:bodyPr>
          <a:lstStyle/>
          <a:p>
            <a:r>
              <a:rPr lang="en-GB" sz="8000" dirty="0">
                <a:latin typeface="Arial" panose="020B0604020202020204" pitchFamily="34" charset="0"/>
                <a:cs typeface="Arial" panose="020B0604020202020204" pitchFamily="34" charset="0"/>
              </a:rPr>
              <a:t>Coffee Morning</a:t>
            </a:r>
          </a:p>
        </p:txBody>
      </p:sp>
      <p:sp>
        <p:nvSpPr>
          <p:cNvPr id="3" name="Subtitle 2">
            <a:extLst>
              <a:ext uri="{FF2B5EF4-FFF2-40B4-BE49-F238E27FC236}">
                <a16:creationId xmlns:a16="http://schemas.microsoft.com/office/drawing/2014/main" id="{136F7454-00FF-32E7-209F-5290B5236EB6}"/>
              </a:ext>
            </a:extLst>
          </p:cNvPr>
          <p:cNvSpPr>
            <a:spLocks noGrp="1"/>
          </p:cNvSpPr>
          <p:nvPr>
            <p:ph type="subTitle" idx="1"/>
          </p:nvPr>
        </p:nvSpPr>
        <p:spPr>
          <a:xfrm>
            <a:off x="3215424" y="4576095"/>
            <a:ext cx="5760846" cy="682079"/>
          </a:xfrm>
        </p:spPr>
        <p:txBody>
          <a:bodyPr>
            <a:normAutofit lnSpcReduction="10000"/>
          </a:bodyPr>
          <a:lstStyle/>
          <a:p>
            <a:r>
              <a:rPr lang="en-GB" sz="4800" i="1" dirty="0">
                <a:latin typeface="Arial" panose="020B0604020202020204" pitchFamily="34" charset="0"/>
                <a:cs typeface="Arial" panose="020B0604020202020204" pitchFamily="34" charset="0"/>
              </a:rPr>
              <a:t>Growth Mindset</a:t>
            </a:r>
          </a:p>
        </p:txBody>
      </p:sp>
      <p:pic>
        <p:nvPicPr>
          <p:cNvPr id="4" name="Picture 3">
            <a:extLst>
              <a:ext uri="{FF2B5EF4-FFF2-40B4-BE49-F238E27FC236}">
                <a16:creationId xmlns:a16="http://schemas.microsoft.com/office/drawing/2014/main" id="{EAE82FFC-7F3C-4772-0CFD-8D030116B027}"/>
              </a:ext>
            </a:extLst>
          </p:cNvPr>
          <p:cNvPicPr>
            <a:picLocks noChangeAspect="1"/>
          </p:cNvPicPr>
          <p:nvPr/>
        </p:nvPicPr>
        <p:blipFill>
          <a:blip r:embed="rId2"/>
          <a:stretch>
            <a:fillRect/>
          </a:stretch>
        </p:blipFill>
        <p:spPr>
          <a:xfrm>
            <a:off x="0" y="0"/>
            <a:ext cx="12192000" cy="835152"/>
          </a:xfrm>
          <a:prstGeom prst="rect">
            <a:avLst/>
          </a:prstGeom>
        </p:spPr>
      </p:pic>
      <p:sp>
        <p:nvSpPr>
          <p:cNvPr id="5" name="Rectangle 2">
            <a:extLst>
              <a:ext uri="{FF2B5EF4-FFF2-40B4-BE49-F238E27FC236}">
                <a16:creationId xmlns:a16="http://schemas.microsoft.com/office/drawing/2014/main" id="{C7C26566-8104-EAA0-AAD8-3786158A1B40}"/>
              </a:ext>
            </a:extLst>
          </p:cNvPr>
          <p:cNvSpPr txBox="1">
            <a:spLocks noChangeArrowheads="1"/>
          </p:cNvSpPr>
          <p:nvPr/>
        </p:nvSpPr>
        <p:spPr bwMode="auto">
          <a:xfrm>
            <a:off x="59694" y="5418698"/>
            <a:ext cx="7709416"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eaLnBrk="0" fontAlgn="base" hangingPunct="0">
              <a:lnSpc>
                <a:spcPct val="100000"/>
              </a:lnSpc>
              <a:spcBef>
                <a:spcPct val="0"/>
              </a:spcBef>
              <a:spcAft>
                <a:spcPct val="0"/>
              </a:spcAft>
              <a:buFontTx/>
              <a:buNone/>
            </a:pPr>
            <a:r>
              <a:rPr lang="en-GB" altLang="en-US" b="1" dirty="0">
                <a:latin typeface="Arial" panose="020B0604020202020204" pitchFamily="34" charset="0"/>
                <a:ea typeface="Calibri" panose="020F0502020204030204" pitchFamily="34" charset="0"/>
                <a:cs typeface="Arial" panose="020B0604020202020204" pitchFamily="34" charset="0"/>
              </a:rPr>
              <a:t>Beth Cullen</a:t>
            </a:r>
          </a:p>
          <a:p>
            <a:pPr algn="l" eaLnBrk="0" fontAlgn="base" hangingPunct="0">
              <a:lnSpc>
                <a:spcPct val="100000"/>
              </a:lnSpc>
              <a:spcBef>
                <a:spcPct val="0"/>
              </a:spcBef>
              <a:spcAft>
                <a:spcPct val="0"/>
              </a:spcAft>
              <a:buFontTx/>
              <a:buNone/>
            </a:pPr>
            <a:r>
              <a:rPr lang="en-GB" altLang="en-US" b="1" dirty="0">
                <a:latin typeface="Arial" panose="020B0604020202020204" pitchFamily="34" charset="0"/>
                <a:ea typeface="Calibri" panose="020F0502020204030204" pitchFamily="34" charset="0"/>
                <a:cs typeface="Arial" panose="020B0604020202020204" pitchFamily="34" charset="0"/>
              </a:rPr>
              <a:t>Education Mental Health Practitioner</a:t>
            </a:r>
          </a:p>
          <a:p>
            <a:pPr algn="l" eaLnBrk="0" fontAlgn="base" hangingPunct="0">
              <a:lnSpc>
                <a:spcPct val="100000"/>
              </a:lnSpc>
              <a:spcBef>
                <a:spcPct val="0"/>
              </a:spcBef>
              <a:spcAft>
                <a:spcPct val="0"/>
              </a:spcAft>
              <a:buFontTx/>
              <a:buNone/>
            </a:pPr>
            <a:r>
              <a:rPr lang="en-GB" altLang="en-US" b="1" dirty="0">
                <a:solidFill>
                  <a:srgbClr val="FF0000"/>
                </a:solidFill>
                <a:latin typeface="Arial" panose="020B0604020202020204" pitchFamily="34" charset="0"/>
                <a:ea typeface="Calibri" panose="020F0502020204030204" pitchFamily="34" charset="0"/>
                <a:cs typeface="Arial" panose="020B0604020202020204" pitchFamily="34" charset="0"/>
              </a:rPr>
              <a:t>Hertsmere</a:t>
            </a:r>
            <a:r>
              <a:rPr lang="en-GB" altLang="en-US" b="1" dirty="0">
                <a:solidFill>
                  <a:srgbClr val="0070C0"/>
                </a:solidFill>
                <a:latin typeface="Arial" panose="020B0604020202020204" pitchFamily="34" charset="0"/>
                <a:ea typeface="Calibri" panose="020F0502020204030204" pitchFamily="34" charset="0"/>
                <a:cs typeface="Arial" panose="020B0604020202020204" pitchFamily="34" charset="0"/>
              </a:rPr>
              <a:t> </a:t>
            </a:r>
            <a:r>
              <a:rPr lang="en-GB" altLang="en-US" b="1" dirty="0">
                <a:solidFill>
                  <a:srgbClr val="F79646"/>
                </a:solidFill>
                <a:latin typeface="Arial" panose="020B0604020202020204" pitchFamily="34" charset="0"/>
                <a:ea typeface="Calibri" panose="020F0502020204030204" pitchFamily="34" charset="0"/>
                <a:cs typeface="Arial" panose="020B0604020202020204" pitchFamily="34" charset="0"/>
              </a:rPr>
              <a:t>Mental</a:t>
            </a:r>
            <a:r>
              <a:rPr lang="en-GB" altLang="en-US" b="1" dirty="0">
                <a:solidFill>
                  <a:srgbClr val="0070C0"/>
                </a:solidFill>
                <a:latin typeface="Arial" panose="020B0604020202020204" pitchFamily="34" charset="0"/>
                <a:ea typeface="Calibri" panose="020F0502020204030204" pitchFamily="34" charset="0"/>
                <a:cs typeface="Arial" panose="020B0604020202020204" pitchFamily="34" charset="0"/>
              </a:rPr>
              <a:t> </a:t>
            </a:r>
            <a:r>
              <a:rPr lang="en-GB" altLang="en-US" b="1" dirty="0">
                <a:solidFill>
                  <a:srgbClr val="00B050"/>
                </a:solidFill>
                <a:latin typeface="Arial" panose="020B0604020202020204" pitchFamily="34" charset="0"/>
                <a:ea typeface="Calibri" panose="020F0502020204030204" pitchFamily="34" charset="0"/>
                <a:cs typeface="Arial" panose="020B0604020202020204" pitchFamily="34" charset="0"/>
              </a:rPr>
              <a:t>Health</a:t>
            </a:r>
            <a:r>
              <a:rPr lang="en-GB" altLang="en-US" b="1" dirty="0">
                <a:solidFill>
                  <a:srgbClr val="0070C0"/>
                </a:solidFill>
                <a:latin typeface="Arial" panose="020B0604020202020204" pitchFamily="34" charset="0"/>
                <a:ea typeface="Calibri" panose="020F0502020204030204" pitchFamily="34" charset="0"/>
                <a:cs typeface="Arial" panose="020B0604020202020204" pitchFamily="34" charset="0"/>
              </a:rPr>
              <a:t> </a:t>
            </a:r>
            <a:r>
              <a:rPr lang="en-GB" altLang="en-US" b="1" dirty="0">
                <a:solidFill>
                  <a:srgbClr val="00B0F0"/>
                </a:solidFill>
                <a:latin typeface="Arial" panose="020B0604020202020204" pitchFamily="34" charset="0"/>
                <a:ea typeface="Calibri" panose="020F0502020204030204" pitchFamily="34" charset="0"/>
                <a:cs typeface="Arial" panose="020B0604020202020204" pitchFamily="34" charset="0"/>
              </a:rPr>
              <a:t>Support</a:t>
            </a:r>
            <a:r>
              <a:rPr lang="en-GB" altLang="en-US" b="1" dirty="0">
                <a:solidFill>
                  <a:srgbClr val="0070C0"/>
                </a:solidFill>
                <a:latin typeface="Arial" panose="020B0604020202020204" pitchFamily="34" charset="0"/>
                <a:ea typeface="Calibri" panose="020F0502020204030204" pitchFamily="34" charset="0"/>
                <a:cs typeface="Arial" panose="020B0604020202020204" pitchFamily="34" charset="0"/>
              </a:rPr>
              <a:t> </a:t>
            </a:r>
            <a:r>
              <a:rPr lang="en-GB" altLang="en-US" b="1" dirty="0">
                <a:solidFill>
                  <a:srgbClr val="7030A0"/>
                </a:solidFill>
                <a:latin typeface="Arial" panose="020B0604020202020204" pitchFamily="34" charset="0"/>
                <a:ea typeface="Calibri" panose="020F0502020204030204" pitchFamily="34" charset="0"/>
                <a:cs typeface="Arial" panose="020B0604020202020204" pitchFamily="34" charset="0"/>
              </a:rPr>
              <a:t>Team</a:t>
            </a:r>
            <a:endParaRPr lang="en-GB" altLang="en-US" sz="3200" b="1" dirty="0">
              <a:latin typeface="Arial" panose="020B0604020202020204" pitchFamily="34" charset="0"/>
            </a:endParaRPr>
          </a:p>
        </p:txBody>
      </p:sp>
    </p:spTree>
    <p:extLst>
      <p:ext uri="{BB962C8B-B14F-4D97-AF65-F5344CB8AC3E}">
        <p14:creationId xmlns:p14="http://schemas.microsoft.com/office/powerpoint/2010/main" val="2950007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6" name="Title 7">
            <a:extLst>
              <a:ext uri="{FF2B5EF4-FFF2-40B4-BE49-F238E27FC236}">
                <a16:creationId xmlns:a16="http://schemas.microsoft.com/office/drawing/2014/main" id="{D3609958-C78A-D37F-EEE2-34DA5D3EC736}"/>
              </a:ext>
            </a:extLst>
          </p:cNvPr>
          <p:cNvSpPr txBox="1">
            <a:spLocks/>
          </p:cNvSpPr>
          <p:nvPr/>
        </p:nvSpPr>
        <p:spPr>
          <a:xfrm>
            <a:off x="665480" y="706565"/>
            <a:ext cx="10586720" cy="126193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Aft>
                <a:spcPts val="600"/>
              </a:spcAft>
            </a:pPr>
            <a:r>
              <a:rPr lang="en-US" sz="3600" b="1" kern="1200" dirty="0">
                <a:latin typeface="Arial" panose="020B0604020202020204" pitchFamily="34" charset="0"/>
                <a:cs typeface="Arial" panose="020B0604020202020204" pitchFamily="34" charset="0"/>
              </a:rPr>
              <a:t>What is the Mental Health Support Team?</a:t>
            </a:r>
          </a:p>
        </p:txBody>
      </p:sp>
      <p:sp>
        <p:nvSpPr>
          <p:cNvPr id="7" name="TextBox 6">
            <a:extLst>
              <a:ext uri="{FF2B5EF4-FFF2-40B4-BE49-F238E27FC236}">
                <a16:creationId xmlns:a16="http://schemas.microsoft.com/office/drawing/2014/main" id="{8741FFB9-2028-9CE1-5FC6-53C4255FC55C}"/>
              </a:ext>
            </a:extLst>
          </p:cNvPr>
          <p:cNvSpPr txBox="1"/>
          <p:nvPr/>
        </p:nvSpPr>
        <p:spPr>
          <a:xfrm>
            <a:off x="591819" y="1897317"/>
            <a:ext cx="11600181" cy="4799140"/>
          </a:xfrm>
          <a:prstGeom prst="rect">
            <a:avLst/>
          </a:prstGeom>
        </p:spPr>
        <p:txBody>
          <a:bodyPr vert="horz" lIns="91440" tIns="45720" rIns="91440" bIns="45720" rtlCol="0" anchor="ctr">
            <a:normAutofit lnSpcReduction="10000"/>
          </a:bodyPr>
          <a:lstStyle/>
          <a:p>
            <a:pPr>
              <a:lnSpc>
                <a:spcPct val="160000"/>
              </a:lnSpc>
              <a:spcAft>
                <a:spcPts val="600"/>
              </a:spcAft>
            </a:pPr>
            <a:r>
              <a:rPr lang="en-US" sz="1900" b="1" dirty="0">
                <a:latin typeface="Arial" panose="020B0604020202020204" pitchFamily="34" charset="0"/>
                <a:cs typeface="Arial" panose="020B0604020202020204" pitchFamily="34" charset="0"/>
              </a:rPr>
              <a:t>Mental Health Support Teams serve as a bridge between the NHS and education services in response to increasing numbers of children &amp; young people with anxiety or low mood. </a:t>
            </a:r>
          </a:p>
          <a:p>
            <a:pPr indent="-228600">
              <a:lnSpc>
                <a:spcPct val="90000"/>
              </a:lnSpc>
              <a:spcAft>
                <a:spcPts val="600"/>
              </a:spcAft>
              <a:buFont typeface="Arial" panose="020B0604020202020204" pitchFamily="34" charset="0"/>
              <a:buChar char="•"/>
            </a:pPr>
            <a:endParaRPr lang="en-US" sz="1900" dirty="0">
              <a:latin typeface="Arial" panose="020B0604020202020204" pitchFamily="34" charset="0"/>
              <a:cs typeface="Arial" panose="020B0604020202020204" pitchFamily="34" charset="0"/>
            </a:endParaRPr>
          </a:p>
          <a:p>
            <a:pPr>
              <a:lnSpc>
                <a:spcPct val="90000"/>
              </a:lnSpc>
              <a:spcAft>
                <a:spcPts val="600"/>
              </a:spcAft>
            </a:pPr>
            <a:r>
              <a:rPr lang="en-US" sz="1900" dirty="0">
                <a:latin typeface="Arial" panose="020B0604020202020204" pitchFamily="34" charset="0"/>
                <a:cs typeface="Arial" panose="020B0604020202020204" pitchFamily="34" charset="0"/>
              </a:rPr>
              <a:t>We offer:</a:t>
            </a:r>
          </a:p>
          <a:p>
            <a:pPr indent="-228600">
              <a:lnSpc>
                <a:spcPct val="150000"/>
              </a:lnSpc>
              <a:spcAft>
                <a:spcPts val="600"/>
              </a:spcAft>
              <a:buFont typeface="Arial" panose="020B0604020202020204" pitchFamily="34" charset="0"/>
              <a:buChar char="•"/>
            </a:pPr>
            <a:endParaRPr lang="en-US" sz="1900" dirty="0">
              <a:latin typeface="Arial" panose="020B0604020202020204" pitchFamily="34" charset="0"/>
              <a:cs typeface="Arial" panose="020B0604020202020204" pitchFamily="34" charset="0"/>
            </a:endParaRPr>
          </a:p>
          <a:p>
            <a:pPr marL="285750" indent="-228600">
              <a:lnSpc>
                <a:spcPct val="150000"/>
              </a:lnSpc>
              <a:spcAft>
                <a:spcPts val="600"/>
              </a:spcAft>
              <a:buFont typeface="Arial" panose="020B0604020202020204" pitchFamily="34" charset="0"/>
              <a:buChar char="•"/>
            </a:pPr>
            <a:r>
              <a:rPr lang="en-US" sz="1900" dirty="0">
                <a:latin typeface="Arial" panose="020B0604020202020204" pitchFamily="34" charset="0"/>
                <a:cs typeface="Arial" panose="020B0604020202020204" pitchFamily="34" charset="0"/>
              </a:rPr>
              <a:t>1:1/group interventions to support individuals with anxiety, low mood or </a:t>
            </a:r>
            <a:r>
              <a:rPr lang="en-US" sz="1900" dirty="0" err="1">
                <a:latin typeface="Arial" panose="020B0604020202020204" pitchFamily="34" charset="0"/>
                <a:cs typeface="Arial" panose="020B0604020202020204" pitchFamily="34" charset="0"/>
              </a:rPr>
              <a:t>behavioural</a:t>
            </a:r>
            <a:r>
              <a:rPr lang="en-US" sz="1900" dirty="0">
                <a:latin typeface="Arial" panose="020B0604020202020204" pitchFamily="34" charset="0"/>
                <a:cs typeface="Arial" panose="020B0604020202020204" pitchFamily="34" charset="0"/>
              </a:rPr>
              <a:t> difficulties (in Primary schools we work with parents, in Secondary schools we work with students). </a:t>
            </a:r>
          </a:p>
          <a:p>
            <a:pPr marL="285750" indent="-228600">
              <a:lnSpc>
                <a:spcPct val="150000"/>
              </a:lnSpc>
              <a:spcAft>
                <a:spcPts val="600"/>
              </a:spcAft>
              <a:buFont typeface="Arial" panose="020B0604020202020204" pitchFamily="34" charset="0"/>
              <a:buChar char="•"/>
            </a:pPr>
            <a:r>
              <a:rPr lang="en-US" sz="1900" dirty="0">
                <a:latin typeface="Arial" panose="020B0604020202020204" pitchFamily="34" charset="0"/>
                <a:cs typeface="Arial" panose="020B0604020202020204" pitchFamily="34" charset="0"/>
              </a:rPr>
              <a:t>Whole School Approach – working to support the school community in building a shared understanding of mental health and emotional wellbeing and to reduce stigma around accessing support for mental health. </a:t>
            </a:r>
          </a:p>
          <a:p>
            <a:pPr marL="285750" indent="-228600">
              <a:lnSpc>
                <a:spcPct val="150000"/>
              </a:lnSpc>
              <a:spcAft>
                <a:spcPts val="600"/>
              </a:spcAft>
              <a:buFont typeface="Arial" panose="020B0604020202020204" pitchFamily="34" charset="0"/>
              <a:buChar char="•"/>
            </a:pPr>
            <a:r>
              <a:rPr lang="en-US" sz="1900" dirty="0">
                <a:latin typeface="Arial" panose="020B0604020202020204" pitchFamily="34" charset="0"/>
                <a:cs typeface="Arial" panose="020B0604020202020204" pitchFamily="34" charset="0"/>
              </a:rPr>
              <a:t>Signposting – working to ensure each child access support appropriate to their needs.</a:t>
            </a:r>
          </a:p>
          <a:p>
            <a:pPr indent="-228600">
              <a:lnSpc>
                <a:spcPct val="90000"/>
              </a:lnSpc>
              <a:spcAft>
                <a:spcPts val="600"/>
              </a:spcAft>
              <a:buFont typeface="Arial" panose="020B0604020202020204" pitchFamily="34" charset="0"/>
              <a:buChar char="•"/>
            </a:pPr>
            <a:endParaRPr lang="en-US" dirty="0">
              <a:solidFill>
                <a:schemeClr val="tx2"/>
              </a:solidFill>
            </a:endParaRPr>
          </a:p>
        </p:txBody>
      </p:sp>
      <p:pic>
        <p:nvPicPr>
          <p:cNvPr id="5" name="Picture 4">
            <a:extLst>
              <a:ext uri="{FF2B5EF4-FFF2-40B4-BE49-F238E27FC236}">
                <a16:creationId xmlns:a16="http://schemas.microsoft.com/office/drawing/2014/main" id="{2ED0FB5C-8C9E-5A43-7831-3F8BEDA5A4F0}"/>
              </a:ext>
            </a:extLst>
          </p:cNvPr>
          <p:cNvPicPr>
            <a:picLocks noChangeAspect="1"/>
          </p:cNvPicPr>
          <p:nvPr/>
        </p:nvPicPr>
        <p:blipFill>
          <a:blip r:embed="rId2"/>
          <a:stretch>
            <a:fillRect/>
          </a:stretch>
        </p:blipFill>
        <p:spPr>
          <a:xfrm>
            <a:off x="0" y="0"/>
            <a:ext cx="12192000" cy="835152"/>
          </a:xfrm>
          <a:prstGeom prst="rect">
            <a:avLst/>
          </a:prstGeom>
        </p:spPr>
      </p:pic>
    </p:spTree>
    <p:extLst>
      <p:ext uri="{BB962C8B-B14F-4D97-AF65-F5344CB8AC3E}">
        <p14:creationId xmlns:p14="http://schemas.microsoft.com/office/powerpoint/2010/main" val="37794670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3" name="Rectangle 1032">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835152"/>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BYU researchers: How a switch to a 'growth mindset' is helping empower  entrepreneurs in developing nations - BYU News">
            <a:extLst>
              <a:ext uri="{FF2B5EF4-FFF2-40B4-BE49-F238E27FC236}">
                <a16:creationId xmlns:a16="http://schemas.microsoft.com/office/drawing/2014/main" id="{322C9E78-F9F1-47E5-4B47-96B7E1038F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0982" r="8649"/>
          <a:stretch/>
        </p:blipFill>
        <p:spPr bwMode="auto">
          <a:xfrm>
            <a:off x="1" y="835152"/>
            <a:ext cx="8470899" cy="6007816"/>
          </a:xfrm>
          <a:prstGeom prst="rect">
            <a:avLst/>
          </a:prstGeom>
          <a:noFill/>
          <a:extLst>
            <a:ext uri="{909E8E84-426E-40DD-AFC4-6F175D3DCCD1}">
              <a14:hiddenFill xmlns:a14="http://schemas.microsoft.com/office/drawing/2010/main">
                <a:solidFill>
                  <a:srgbClr val="FFFFFF"/>
                </a:solidFill>
              </a14:hiddenFill>
            </a:ext>
          </a:extLst>
        </p:spPr>
      </p:pic>
      <p:sp>
        <p:nvSpPr>
          <p:cNvPr id="1035" name="Rectangle 1034">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835152"/>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F2430EE-8F48-2B43-5930-8760D92AD856}"/>
              </a:ext>
            </a:extLst>
          </p:cNvPr>
          <p:cNvSpPr>
            <a:spLocks noGrp="1"/>
          </p:cNvSpPr>
          <p:nvPr>
            <p:ph type="title"/>
          </p:nvPr>
        </p:nvSpPr>
        <p:spPr>
          <a:xfrm>
            <a:off x="8107201" y="2545970"/>
            <a:ext cx="3822189" cy="1899912"/>
          </a:xfrm>
        </p:spPr>
        <p:txBody>
          <a:bodyPr vert="horz" lIns="91440" tIns="45720" rIns="91440" bIns="45720" rtlCol="0" anchor="ctr">
            <a:normAutofit/>
          </a:bodyPr>
          <a:lstStyle/>
          <a:p>
            <a:pPr algn="ctr"/>
            <a:r>
              <a:rPr lang="en-US" sz="4000" b="1" dirty="0">
                <a:latin typeface="Arial" panose="020B0604020202020204" pitchFamily="34" charset="0"/>
                <a:cs typeface="Arial" panose="020B0604020202020204" pitchFamily="34" charset="0"/>
              </a:rPr>
              <a:t>Growth Mindset</a:t>
            </a:r>
          </a:p>
        </p:txBody>
      </p:sp>
      <p:sp>
        <p:nvSpPr>
          <p:cNvPr id="1030" name="Content Placeholder 1029">
            <a:extLst>
              <a:ext uri="{FF2B5EF4-FFF2-40B4-BE49-F238E27FC236}">
                <a16:creationId xmlns:a16="http://schemas.microsoft.com/office/drawing/2014/main" id="{E6334E30-2C97-3A16-8D00-8C8AD4D0319C}"/>
              </a:ext>
            </a:extLst>
          </p:cNvPr>
          <p:cNvSpPr>
            <a:spLocks noGrp="1"/>
          </p:cNvSpPr>
          <p:nvPr>
            <p:ph sz="half" idx="1"/>
          </p:nvPr>
        </p:nvSpPr>
        <p:spPr>
          <a:xfrm>
            <a:off x="8184913" y="4603051"/>
            <a:ext cx="3822189" cy="1041373"/>
          </a:xfrm>
        </p:spPr>
        <p:txBody>
          <a:bodyPr vert="horz" lIns="91440" tIns="45720" rIns="91440" bIns="45720" rtlCol="0">
            <a:normAutofit/>
          </a:bodyPr>
          <a:lstStyle/>
          <a:p>
            <a:pPr marL="0" indent="0" algn="ctr">
              <a:buNone/>
            </a:pPr>
            <a:r>
              <a:rPr lang="en-US" i="1" dirty="0">
                <a:latin typeface="Arial" panose="020B0604020202020204" pitchFamily="34" charset="0"/>
                <a:cs typeface="Arial" panose="020B0604020202020204" pitchFamily="34" charset="0"/>
              </a:rPr>
              <a:t>What does this mean to you?</a:t>
            </a:r>
          </a:p>
        </p:txBody>
      </p:sp>
      <p:pic>
        <p:nvPicPr>
          <p:cNvPr id="5" name="Picture 4">
            <a:extLst>
              <a:ext uri="{FF2B5EF4-FFF2-40B4-BE49-F238E27FC236}">
                <a16:creationId xmlns:a16="http://schemas.microsoft.com/office/drawing/2014/main" id="{A2CC5B96-36E8-70E6-C087-206BDF992FED}"/>
              </a:ext>
            </a:extLst>
          </p:cNvPr>
          <p:cNvPicPr>
            <a:picLocks noChangeAspect="1"/>
          </p:cNvPicPr>
          <p:nvPr/>
        </p:nvPicPr>
        <p:blipFill>
          <a:blip r:embed="rId3"/>
          <a:stretch>
            <a:fillRect/>
          </a:stretch>
        </p:blipFill>
        <p:spPr>
          <a:xfrm>
            <a:off x="0" y="0"/>
            <a:ext cx="12192000" cy="835152"/>
          </a:xfrm>
          <a:prstGeom prst="rect">
            <a:avLst/>
          </a:prstGeom>
        </p:spPr>
      </p:pic>
    </p:spTree>
    <p:extLst>
      <p:ext uri="{BB962C8B-B14F-4D97-AF65-F5344CB8AC3E}">
        <p14:creationId xmlns:p14="http://schemas.microsoft.com/office/powerpoint/2010/main" val="27506537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E9A37F-0E70-7022-3A97-EE66BC0A51B0}"/>
              </a:ext>
            </a:extLst>
          </p:cNvPr>
          <p:cNvSpPr>
            <a:spLocks noGrp="1"/>
          </p:cNvSpPr>
          <p:nvPr>
            <p:ph type="title"/>
          </p:nvPr>
        </p:nvSpPr>
        <p:spPr>
          <a:xfrm>
            <a:off x="546100" y="1110455"/>
            <a:ext cx="10515600" cy="1325563"/>
          </a:xfrm>
        </p:spPr>
        <p:txBody>
          <a:bodyPr/>
          <a:lstStyle/>
          <a:p>
            <a:r>
              <a:rPr lang="en-GB" b="1" dirty="0">
                <a:latin typeface="Arial" panose="020B0604020202020204" pitchFamily="34" charset="0"/>
                <a:cs typeface="Arial" panose="020B0604020202020204" pitchFamily="34" charset="0"/>
              </a:rPr>
              <a:t>Background </a:t>
            </a:r>
          </a:p>
        </p:txBody>
      </p:sp>
      <p:pic>
        <p:nvPicPr>
          <p:cNvPr id="5" name="Picture 4">
            <a:extLst>
              <a:ext uri="{FF2B5EF4-FFF2-40B4-BE49-F238E27FC236}">
                <a16:creationId xmlns:a16="http://schemas.microsoft.com/office/drawing/2014/main" id="{BFDC65EA-EB82-04CA-9AEC-92C77EAEAA1F}"/>
              </a:ext>
            </a:extLst>
          </p:cNvPr>
          <p:cNvPicPr>
            <a:picLocks noChangeAspect="1"/>
          </p:cNvPicPr>
          <p:nvPr/>
        </p:nvPicPr>
        <p:blipFill>
          <a:blip r:embed="rId2"/>
          <a:stretch>
            <a:fillRect/>
          </a:stretch>
        </p:blipFill>
        <p:spPr>
          <a:xfrm>
            <a:off x="0" y="0"/>
            <a:ext cx="12192000" cy="835152"/>
          </a:xfrm>
          <a:prstGeom prst="rect">
            <a:avLst/>
          </a:prstGeom>
        </p:spPr>
      </p:pic>
      <p:sp>
        <p:nvSpPr>
          <p:cNvPr id="6" name="Content Placeholder 5">
            <a:extLst>
              <a:ext uri="{FF2B5EF4-FFF2-40B4-BE49-F238E27FC236}">
                <a16:creationId xmlns:a16="http://schemas.microsoft.com/office/drawing/2014/main" id="{F1B49F40-F3F7-44D5-D7D7-A3F3DD9D840D}"/>
              </a:ext>
            </a:extLst>
          </p:cNvPr>
          <p:cNvSpPr txBox="1">
            <a:spLocks/>
          </p:cNvSpPr>
          <p:nvPr/>
        </p:nvSpPr>
        <p:spPr>
          <a:xfrm>
            <a:off x="152400" y="2565400"/>
            <a:ext cx="11849100" cy="4102099"/>
          </a:xfrm>
          <a:prstGeom prst="rect">
            <a:avLst/>
          </a:prstGeom>
        </p:spPr>
        <p:txBody>
          <a:bodyPr vert="horz" lIns="91440" tIns="45720" rIns="91440" bIns="4572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60000"/>
              </a:lnSpc>
            </a:pPr>
            <a:r>
              <a:rPr lang="en-GB" sz="3500" dirty="0">
                <a:latin typeface="Arial" panose="020B0604020202020204" pitchFamily="34" charset="0"/>
                <a:cs typeface="Arial" panose="020B0604020202020204" pitchFamily="34" charset="0"/>
              </a:rPr>
              <a:t>Carol Dweck (Psychologist)</a:t>
            </a:r>
          </a:p>
          <a:p>
            <a:pPr>
              <a:lnSpc>
                <a:spcPct val="160000"/>
              </a:lnSpc>
            </a:pPr>
            <a:r>
              <a:rPr lang="en-GB" sz="3500" dirty="0">
                <a:latin typeface="Arial" panose="020B0604020202020204" pitchFamily="34" charset="0"/>
                <a:cs typeface="Arial" panose="020B0604020202020204" pitchFamily="34" charset="0"/>
              </a:rPr>
              <a:t>Researched how children managed failure – either as a necessary step in learning or as the result of not being smart enough.</a:t>
            </a:r>
          </a:p>
          <a:p>
            <a:pPr>
              <a:lnSpc>
                <a:spcPct val="160000"/>
              </a:lnSpc>
            </a:pPr>
            <a:r>
              <a:rPr lang="en-GB" sz="3500" dirty="0">
                <a:latin typeface="Arial" panose="020B0604020202020204" pitchFamily="34" charset="0"/>
                <a:cs typeface="Arial" panose="020B0604020202020204" pitchFamily="34" charset="0"/>
              </a:rPr>
              <a:t>Some participants saw talent, ability and intellect as fixed while others saw it as something which could grow with hard work.</a:t>
            </a:r>
          </a:p>
          <a:p>
            <a:pPr>
              <a:lnSpc>
                <a:spcPct val="160000"/>
              </a:lnSpc>
            </a:pPr>
            <a:r>
              <a:rPr lang="en-GB" sz="3500" dirty="0">
                <a:latin typeface="Arial" panose="020B0604020202020204" pitchFamily="34" charset="0"/>
                <a:cs typeface="Arial" panose="020B0604020202020204" pitchFamily="34" charset="0"/>
              </a:rPr>
              <a:t>Through research developed the idea of ‘mindset’ as a way individuals think about talent and ability. </a:t>
            </a:r>
          </a:p>
          <a:p>
            <a:endParaRPr lang="en-GB" dirty="0"/>
          </a:p>
        </p:txBody>
      </p:sp>
      <p:pic>
        <p:nvPicPr>
          <p:cNvPr id="11" name="Picture 10">
            <a:extLst>
              <a:ext uri="{FF2B5EF4-FFF2-40B4-BE49-F238E27FC236}">
                <a16:creationId xmlns:a16="http://schemas.microsoft.com/office/drawing/2014/main" id="{B8F17944-4054-9164-05FA-2C355260759D}"/>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26619" b="70216" l="4000" r="94222">
                        <a14:foregroundMark x1="43667" y1="47482" x2="43667" y2="47482"/>
                        <a14:foregroundMark x1="35889" y1="47482" x2="35889" y2="47482"/>
                        <a14:foregroundMark x1="30000" y1="54676" x2="30000" y2="54676"/>
                        <a14:foregroundMark x1="12111" y1="51799" x2="12111" y2="51799"/>
                        <a14:foregroundMark x1="66889" y1="49640" x2="66889" y2="49640"/>
                        <a14:foregroundMark x1="82222" y1="50791" x2="82222" y2="50791"/>
                        <a14:foregroundMark x1="88889" y1="63741" x2="88889" y2="63741"/>
                        <a14:foregroundMark x1="94222" y1="46763" x2="94222" y2="46763"/>
                        <a14:foregroundMark x1="60444" y1="39568" x2="60444" y2="39568"/>
                        <a14:foregroundMark x1="57111" y1="30504" x2="57111" y2="30504"/>
                        <a14:foregroundMark x1="56222" y1="30504" x2="56222" y2="30504"/>
                        <a14:foregroundMark x1="46222" y1="30072" x2="46222" y2="30072"/>
                        <a14:foregroundMark x1="38444" y1="32230" x2="38444" y2="32230"/>
                        <a14:foregroundMark x1="29222" y1="32662" x2="29222" y2="32662"/>
                        <a14:foregroundMark x1="21333" y1="33669" x2="21333" y2="33669"/>
                        <a14:foregroundMark x1="15222" y1="34388" x2="15222" y2="34388"/>
                        <a14:foregroundMark x1="9667" y1="35108" x2="9667" y2="35108"/>
                        <a14:foregroundMark x1="4000" y1="34820" x2="4000" y2="34820"/>
                        <a14:foregroundMark x1="7111" y1="38417" x2="7111" y2="38417"/>
                        <a14:foregroundMark x1="8000" y1="42734" x2="8000" y2="42734"/>
                        <a14:foregroundMark x1="7667" y1="51511" x2="7667" y2="51511"/>
                        <a14:foregroundMark x1="8000" y1="58705" x2="8000" y2="58705"/>
                        <a14:foregroundMark x1="13778" y1="68777" x2="13778" y2="68777"/>
                        <a14:foregroundMark x1="20000" y1="68489" x2="20000" y2="68489"/>
                        <a14:foregroundMark x1="25222" y1="65899" x2="25222" y2="65899"/>
                        <a14:foregroundMark x1="16000" y1="70216" x2="36444" y2="67338"/>
                        <a14:foregroundMark x1="33667" y1="67050" x2="69444" y2="63022"/>
                        <a14:foregroundMark x1="69444" y1="63022" x2="87222" y2="63309"/>
                        <a14:foregroundMark x1="39222" y1="66331" x2="39222" y2="66331"/>
                        <a14:foregroundMark x1="40889" y1="64892" x2="40889" y2="64892"/>
                        <a14:foregroundMark x1="32778" y1="65612" x2="32778" y2="65612"/>
                        <a14:foregroundMark x1="46778" y1="64029" x2="46778" y2="64029"/>
                        <a14:foregroundMark x1="54556" y1="63741" x2="54556" y2="63741"/>
                        <a14:foregroundMark x1="87222" y1="60144" x2="87222" y2="60144"/>
                        <a14:foregroundMark x1="90556" y1="59424" x2="90556" y2="59424"/>
                        <a14:foregroundMark x1="91667" y1="53957" x2="91667" y2="53957"/>
                        <a14:foregroundMark x1="94222" y1="62590" x2="94222" y2="62590"/>
                        <a14:foregroundMark x1="81333" y1="28345" x2="81333" y2="28345"/>
                        <a14:foregroundMark x1="77444" y1="28345" x2="66222" y2="29640"/>
                        <a14:foregroundMark x1="66222" y1="29640" x2="64333" y2="30791"/>
                        <a14:foregroundMark x1="81111" y1="30072" x2="81111" y2="30072"/>
                        <a14:foregroundMark x1="87000" y1="29784" x2="87000" y2="29784"/>
                        <a14:foregroundMark x1="28111" y1="36259" x2="28111" y2="36259"/>
                        <a14:foregroundMark x1="21111" y1="35540" x2="21111" y2="35540"/>
                        <a14:foregroundMark x1="23333" y1="35540" x2="23333" y2="35540"/>
                        <a14:foregroundMark x1="49333" y1="29784" x2="49333" y2="29784"/>
                      </a14:backgroundRemoval>
                    </a14:imgEffect>
                  </a14:imgLayer>
                </a14:imgProps>
              </a:ext>
            </a:extLst>
          </a:blip>
          <a:srcRect t="21415" r="2001" b="26403"/>
          <a:stretch/>
        </p:blipFill>
        <p:spPr>
          <a:xfrm>
            <a:off x="6076950" y="964534"/>
            <a:ext cx="4457700" cy="1832947"/>
          </a:xfrm>
          <a:prstGeom prst="rect">
            <a:avLst/>
          </a:prstGeom>
        </p:spPr>
      </p:pic>
    </p:spTree>
    <p:extLst>
      <p:ext uri="{BB962C8B-B14F-4D97-AF65-F5344CB8AC3E}">
        <p14:creationId xmlns:p14="http://schemas.microsoft.com/office/powerpoint/2010/main" val="6854384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440A548-C0D4-4418-940E-EDC2F1D9A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35152"/>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E708B267-8CD2-4684-A57B-9F10707692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835152"/>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41E5AB36-9328-47E9-95AD-E38AC1C0E18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05" y="834783"/>
            <a:ext cx="6091008" cy="6858000"/>
            <a:chOff x="305" y="-369"/>
            <a:chExt cx="6091008" cy="6858000"/>
          </a:xfrm>
        </p:grpSpPr>
        <p:sp>
          <p:nvSpPr>
            <p:cNvPr id="15" name="Freeform: Shape 14">
              <a:extLst>
                <a:ext uri="{FF2B5EF4-FFF2-40B4-BE49-F238E27FC236}">
                  <a16:creationId xmlns:a16="http://schemas.microsoft.com/office/drawing/2014/main" id="{4532450F-A219-4BF5-88FA-A47084237C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9"/>
              <a:ext cx="6057007" cy="6858000"/>
            </a:xfrm>
            <a:custGeom>
              <a:avLst/>
              <a:gdLst>
                <a:gd name="connsiteX0" fmla="*/ 1423825 w 6057007"/>
                <a:gd name="connsiteY0" fmla="*/ 0 h 6858000"/>
                <a:gd name="connsiteX1" fmla="*/ 4262456 w 6057007"/>
                <a:gd name="connsiteY1" fmla="*/ 0 h 6858000"/>
                <a:gd name="connsiteX2" fmla="*/ 4371584 w 6057007"/>
                <a:gd name="connsiteY2" fmla="*/ 79625 h 6858000"/>
                <a:gd name="connsiteX3" fmla="*/ 5400299 w 6057007"/>
                <a:gd name="connsiteY3" fmla="*/ 1779691 h 6858000"/>
                <a:gd name="connsiteX4" fmla="*/ 5961759 w 6057007"/>
                <a:gd name="connsiteY4" fmla="*/ 4554903 h 6858000"/>
                <a:gd name="connsiteX5" fmla="*/ 4326541 w 6057007"/>
                <a:gd name="connsiteY5" fmla="*/ 6729688 h 6858000"/>
                <a:gd name="connsiteX6" fmla="*/ 4109121 w 6057007"/>
                <a:gd name="connsiteY6" fmla="*/ 6858000 h 6858000"/>
                <a:gd name="connsiteX7" fmla="*/ 1145358 w 6057007"/>
                <a:gd name="connsiteY7" fmla="*/ 6858000 h 6858000"/>
                <a:gd name="connsiteX8" fmla="*/ 1143587 w 6057007"/>
                <a:gd name="connsiteY8" fmla="*/ 6856705 h 6858000"/>
                <a:gd name="connsiteX9" fmla="*/ 162579 w 6057007"/>
                <a:gd name="connsiteY9" fmla="*/ 6240990 h 6858000"/>
                <a:gd name="connsiteX10" fmla="*/ 0 w 6057007"/>
                <a:gd name="connsiteY10" fmla="*/ 6125553 h 6858000"/>
                <a:gd name="connsiteX11" fmla="*/ 0 w 6057007"/>
                <a:gd name="connsiteY11" fmla="*/ 4670879 h 6858000"/>
                <a:gd name="connsiteX12" fmla="*/ 38388 w 6057007"/>
                <a:gd name="connsiteY12" fmla="*/ 4778792 h 6858000"/>
                <a:gd name="connsiteX13" fmla="*/ 155449 w 6057007"/>
                <a:gd name="connsiteY13" fmla="*/ 5029879 h 6858000"/>
                <a:gd name="connsiteX14" fmla="*/ 411802 w 6057007"/>
                <a:gd name="connsiteY14" fmla="*/ 5399531 h 6858000"/>
                <a:gd name="connsiteX15" fmla="*/ 806388 w 6057007"/>
                <a:gd name="connsiteY15" fmla="*/ 5659633 h 6858000"/>
                <a:gd name="connsiteX16" fmla="*/ 1801512 w 6057007"/>
                <a:gd name="connsiteY16" fmla="*/ 6314010 h 6858000"/>
                <a:gd name="connsiteX17" fmla="*/ 2653483 w 6057007"/>
                <a:gd name="connsiteY17" fmla="*/ 6529898 h 6858000"/>
                <a:gd name="connsiteX18" fmla="*/ 3666486 w 6057007"/>
                <a:gd name="connsiteY18" fmla="*/ 6190615 h 6858000"/>
                <a:gd name="connsiteX19" fmla="*/ 4658657 w 6057007"/>
                <a:gd name="connsiteY19" fmla="*/ 5428179 h 6858000"/>
                <a:gd name="connsiteX20" fmla="*/ 5222967 w 6057007"/>
                <a:gd name="connsiteY20" fmla="*/ 4356944 h 6858000"/>
                <a:gd name="connsiteX21" fmla="*/ 4724795 w 6057007"/>
                <a:gd name="connsiteY21" fmla="*/ 2210416 h 6858000"/>
                <a:gd name="connsiteX22" fmla="*/ 4473185 w 6057007"/>
                <a:gd name="connsiteY22" fmla="*/ 1691554 h 6858000"/>
                <a:gd name="connsiteX23" fmla="*/ 4046677 w 6057007"/>
                <a:gd name="connsiteY23" fmla="*/ 911781 h 6858000"/>
                <a:gd name="connsiteX24" fmla="*/ 3555564 w 6057007"/>
                <a:gd name="connsiteY24" fmla="*/ 585888 h 6858000"/>
                <a:gd name="connsiteX25" fmla="*/ 2405914 w 6057007"/>
                <a:gd name="connsiteY25" fmla="*/ 536282 h 6858000"/>
                <a:gd name="connsiteX26" fmla="*/ 1345719 w 6057007"/>
                <a:gd name="connsiteY26" fmla="*/ 957619 h 6858000"/>
                <a:gd name="connsiteX27" fmla="*/ 73341 w 6057007"/>
                <a:gd name="connsiteY27" fmla="*/ 2571698 h 6858000"/>
                <a:gd name="connsiteX28" fmla="*/ 0 w 6057007"/>
                <a:gd name="connsiteY28" fmla="*/ 2803810 h 6858000"/>
                <a:gd name="connsiteX29" fmla="*/ 0 w 6057007"/>
                <a:gd name="connsiteY29" fmla="*/ 1147591 h 6858000"/>
                <a:gd name="connsiteX30" fmla="*/ 142706 w 6057007"/>
                <a:gd name="connsiteY30" fmla="*/ 968763 h 6858000"/>
                <a:gd name="connsiteX31" fmla="*/ 971831 w 6057007"/>
                <a:gd name="connsiteY31" fmla="*/ 249890 h 6858000"/>
                <a:gd name="connsiteX32" fmla="*/ 1288677 w 6057007"/>
                <a:gd name="connsiteY32" fmla="*/ 6583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057007" h="6858000">
                  <a:moveTo>
                    <a:pt x="1423825" y="0"/>
                  </a:moveTo>
                  <a:lnTo>
                    <a:pt x="4262456" y="0"/>
                  </a:lnTo>
                  <a:lnTo>
                    <a:pt x="4371584" y="79625"/>
                  </a:lnTo>
                  <a:cubicBezTo>
                    <a:pt x="4860533" y="476670"/>
                    <a:pt x="5063885" y="1132812"/>
                    <a:pt x="5400299" y="1779691"/>
                  </a:cubicBezTo>
                  <a:cubicBezTo>
                    <a:pt x="5848849" y="2642194"/>
                    <a:pt x="6244956" y="3497996"/>
                    <a:pt x="5961759" y="4554903"/>
                  </a:cubicBezTo>
                  <a:cubicBezTo>
                    <a:pt x="5691575" y="5563242"/>
                    <a:pt x="5092427" y="6238887"/>
                    <a:pt x="4326541" y="6729688"/>
                  </a:cubicBezTo>
                  <a:lnTo>
                    <a:pt x="4109121" y="6858000"/>
                  </a:lnTo>
                  <a:lnTo>
                    <a:pt x="1145358" y="6858000"/>
                  </a:lnTo>
                  <a:lnTo>
                    <a:pt x="1143587" y="6856705"/>
                  </a:lnTo>
                  <a:cubicBezTo>
                    <a:pt x="699546" y="6541440"/>
                    <a:pt x="399287" y="6392433"/>
                    <a:pt x="162579" y="6240990"/>
                  </a:cubicBezTo>
                  <a:lnTo>
                    <a:pt x="0" y="6125553"/>
                  </a:lnTo>
                  <a:lnTo>
                    <a:pt x="0" y="4670879"/>
                  </a:lnTo>
                  <a:lnTo>
                    <a:pt x="38388" y="4778792"/>
                  </a:lnTo>
                  <a:cubicBezTo>
                    <a:pt x="72793" y="4862402"/>
                    <a:pt x="111802" y="4945953"/>
                    <a:pt x="155449" y="5029879"/>
                  </a:cubicBezTo>
                  <a:cubicBezTo>
                    <a:pt x="273464" y="5256810"/>
                    <a:pt x="351295" y="5344113"/>
                    <a:pt x="411802" y="5399531"/>
                  </a:cubicBezTo>
                  <a:cubicBezTo>
                    <a:pt x="500065" y="5480405"/>
                    <a:pt x="628514" y="5555615"/>
                    <a:pt x="806388" y="5659633"/>
                  </a:cubicBezTo>
                  <a:cubicBezTo>
                    <a:pt x="1044358" y="5798926"/>
                    <a:pt x="1370396" y="5989780"/>
                    <a:pt x="1801512" y="6314010"/>
                  </a:cubicBezTo>
                  <a:cubicBezTo>
                    <a:pt x="2037213" y="6491324"/>
                    <a:pt x="2315885" y="6561958"/>
                    <a:pt x="2653483" y="6529898"/>
                  </a:cubicBezTo>
                  <a:cubicBezTo>
                    <a:pt x="2962383" y="6500529"/>
                    <a:pt x="3312661" y="6383221"/>
                    <a:pt x="3666486" y="6190615"/>
                  </a:cubicBezTo>
                  <a:cubicBezTo>
                    <a:pt x="4083218" y="5963697"/>
                    <a:pt x="4407642" y="5714350"/>
                    <a:pt x="4658657" y="5428179"/>
                  </a:cubicBezTo>
                  <a:cubicBezTo>
                    <a:pt x="4927319" y="5121947"/>
                    <a:pt x="5111907" y="4771422"/>
                    <a:pt x="5222967" y="4356944"/>
                  </a:cubicBezTo>
                  <a:cubicBezTo>
                    <a:pt x="5418167" y="3628447"/>
                    <a:pt x="5139747" y="3007703"/>
                    <a:pt x="4724795" y="2210416"/>
                  </a:cubicBezTo>
                  <a:cubicBezTo>
                    <a:pt x="4631776" y="2031551"/>
                    <a:pt x="4551122" y="1858737"/>
                    <a:pt x="4473185" y="1691554"/>
                  </a:cubicBezTo>
                  <a:cubicBezTo>
                    <a:pt x="4326842" y="1377756"/>
                    <a:pt x="4200559" y="1106810"/>
                    <a:pt x="4046677" y="911781"/>
                  </a:cubicBezTo>
                  <a:cubicBezTo>
                    <a:pt x="3910561" y="739097"/>
                    <a:pt x="3763658" y="641647"/>
                    <a:pt x="3555564" y="585888"/>
                  </a:cubicBezTo>
                  <a:cubicBezTo>
                    <a:pt x="3178534" y="484863"/>
                    <a:pt x="2791842" y="468166"/>
                    <a:pt x="2405914" y="536282"/>
                  </a:cubicBezTo>
                  <a:cubicBezTo>
                    <a:pt x="2032757" y="602054"/>
                    <a:pt x="1676044" y="743871"/>
                    <a:pt x="1345719" y="957619"/>
                  </a:cubicBezTo>
                  <a:cubicBezTo>
                    <a:pt x="762775" y="1334788"/>
                    <a:pt x="318714" y="1900690"/>
                    <a:pt x="73341" y="2571698"/>
                  </a:cubicBezTo>
                  <a:lnTo>
                    <a:pt x="0" y="2803810"/>
                  </a:lnTo>
                  <a:lnTo>
                    <a:pt x="0" y="1147591"/>
                  </a:lnTo>
                  <a:lnTo>
                    <a:pt x="142706" y="968763"/>
                  </a:lnTo>
                  <a:cubicBezTo>
                    <a:pt x="388539" y="688063"/>
                    <a:pt x="668237" y="446316"/>
                    <a:pt x="971831" y="249890"/>
                  </a:cubicBezTo>
                  <a:cubicBezTo>
                    <a:pt x="1074829" y="183240"/>
                    <a:pt x="1180574" y="121805"/>
                    <a:pt x="1288677" y="6583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035AC662-4000-411A-9E33-6A4B6C0FCB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9"/>
              <a:ext cx="6091008" cy="6858000"/>
            </a:xfrm>
            <a:custGeom>
              <a:avLst/>
              <a:gdLst>
                <a:gd name="connsiteX0" fmla="*/ 0 w 6091008"/>
                <a:gd name="connsiteY0" fmla="*/ 5476844 h 6858000"/>
                <a:gd name="connsiteX1" fmla="*/ 15220 w 6091008"/>
                <a:gd name="connsiteY1" fmla="*/ 5501668 h 6858000"/>
                <a:gd name="connsiteX2" fmla="*/ 198940 w 6091008"/>
                <a:gd name="connsiteY2" fmla="*/ 5717964 h 6858000"/>
                <a:gd name="connsiteX3" fmla="*/ 251499 w 6091008"/>
                <a:gd name="connsiteY3" fmla="*/ 5763842 h 6858000"/>
                <a:gd name="connsiteX4" fmla="*/ 308460 w 6091008"/>
                <a:gd name="connsiteY4" fmla="*/ 5806337 h 6858000"/>
                <a:gd name="connsiteX5" fmla="*/ 368305 w 6091008"/>
                <a:gd name="connsiteY5" fmla="*/ 5847248 h 6858000"/>
                <a:gd name="connsiteX6" fmla="*/ 430451 w 6091008"/>
                <a:gd name="connsiteY6" fmla="*/ 5887305 h 6858000"/>
                <a:gd name="connsiteX7" fmla="*/ 975811 w 6091008"/>
                <a:gd name="connsiteY7" fmla="*/ 6205653 h 6858000"/>
                <a:gd name="connsiteX8" fmla="*/ 1510250 w 6091008"/>
                <a:gd name="connsiteY8" fmla="*/ 6575390 h 6858000"/>
                <a:gd name="connsiteX9" fmla="*/ 2002437 w 6091008"/>
                <a:gd name="connsiteY9" fmla="*/ 6825029 h 6858000"/>
                <a:gd name="connsiteX10" fmla="*/ 2137670 w 6091008"/>
                <a:gd name="connsiteY10" fmla="*/ 6856874 h 6858000"/>
                <a:gd name="connsiteX11" fmla="*/ 2145778 w 6091008"/>
                <a:gd name="connsiteY11" fmla="*/ 6858000 h 6858000"/>
                <a:gd name="connsiteX12" fmla="*/ 1098858 w 6091008"/>
                <a:gd name="connsiteY12" fmla="*/ 6858000 h 6858000"/>
                <a:gd name="connsiteX13" fmla="*/ 1004166 w 6091008"/>
                <a:gd name="connsiteY13" fmla="*/ 6786858 h 6858000"/>
                <a:gd name="connsiteX14" fmla="*/ 751974 w 6091008"/>
                <a:gd name="connsiteY14" fmla="*/ 6608169 h 6858000"/>
                <a:gd name="connsiteX15" fmla="*/ 623305 w 6091008"/>
                <a:gd name="connsiteY15" fmla="*/ 6522172 h 6858000"/>
                <a:gd name="connsiteX16" fmla="*/ 492346 w 6091008"/>
                <a:gd name="connsiteY16" fmla="*/ 6437477 h 6858000"/>
                <a:gd name="connsiteX17" fmla="*/ 358536 w 6091008"/>
                <a:gd name="connsiteY17" fmla="*/ 6352312 h 6858000"/>
                <a:gd name="connsiteX18" fmla="*/ 290710 w 6091008"/>
                <a:gd name="connsiteY18" fmla="*/ 6308820 h 6858000"/>
                <a:gd name="connsiteX19" fmla="*/ 221792 w 6091008"/>
                <a:gd name="connsiteY19" fmla="*/ 6263122 h 6858000"/>
                <a:gd name="connsiteX20" fmla="*/ 152460 w 6091008"/>
                <a:gd name="connsiteY20" fmla="*/ 6215106 h 6858000"/>
                <a:gd name="connsiteX21" fmla="*/ 83055 w 6091008"/>
                <a:gd name="connsiteY21" fmla="*/ 6163978 h 6858000"/>
                <a:gd name="connsiteX22" fmla="*/ 14161 w 6091008"/>
                <a:gd name="connsiteY22" fmla="*/ 6109014 h 6858000"/>
                <a:gd name="connsiteX23" fmla="*/ 0 w 6091008"/>
                <a:gd name="connsiteY23" fmla="*/ 6096195 h 6858000"/>
                <a:gd name="connsiteX24" fmla="*/ 3707444 w 6091008"/>
                <a:gd name="connsiteY24" fmla="*/ 0 h 6858000"/>
                <a:gd name="connsiteX25" fmla="*/ 4265528 w 6091008"/>
                <a:gd name="connsiteY25" fmla="*/ 0 h 6858000"/>
                <a:gd name="connsiteX26" fmla="*/ 4291472 w 6091008"/>
                <a:gd name="connsiteY26" fmla="*/ 15596 h 6858000"/>
                <a:gd name="connsiteX27" fmla="*/ 4431124 w 6091008"/>
                <a:gd name="connsiteY27" fmla="*/ 119052 h 6858000"/>
                <a:gd name="connsiteX28" fmla="*/ 4899570 w 6091008"/>
                <a:gd name="connsiteY28" fmla="*/ 643769 h 6858000"/>
                <a:gd name="connsiteX29" fmla="*/ 5247925 w 6091008"/>
                <a:gd name="connsiteY29" fmla="*/ 1232134 h 6858000"/>
                <a:gd name="connsiteX30" fmla="*/ 5401234 w 6091008"/>
                <a:gd name="connsiteY30" fmla="*/ 1518442 h 6858000"/>
                <a:gd name="connsiteX31" fmla="*/ 5480921 w 6091008"/>
                <a:gd name="connsiteY31" fmla="*/ 1662114 h 6858000"/>
                <a:gd name="connsiteX32" fmla="*/ 5561804 w 6091008"/>
                <a:gd name="connsiteY32" fmla="*/ 1812436 h 6858000"/>
                <a:gd name="connsiteX33" fmla="*/ 5855037 w 6091008"/>
                <a:gd name="connsiteY33" fmla="*/ 2457716 h 6858000"/>
                <a:gd name="connsiteX34" fmla="*/ 6052254 w 6091008"/>
                <a:gd name="connsiteY34" fmla="*/ 3193699 h 6858000"/>
                <a:gd name="connsiteX35" fmla="*/ 6073151 w 6091008"/>
                <a:gd name="connsiteY35" fmla="*/ 4004612 h 6858000"/>
                <a:gd name="connsiteX36" fmla="*/ 6067309 w 6091008"/>
                <a:gd name="connsiteY36" fmla="*/ 4055890 h 6858000"/>
                <a:gd name="connsiteX37" fmla="*/ 6059979 w 6091008"/>
                <a:gd name="connsiteY37" fmla="*/ 4106917 h 6858000"/>
                <a:gd name="connsiteX38" fmla="*/ 6052371 w 6091008"/>
                <a:gd name="connsiteY38" fmla="*/ 4158016 h 6858000"/>
                <a:gd name="connsiteX39" fmla="*/ 6043434 w 6091008"/>
                <a:gd name="connsiteY39" fmla="*/ 4208759 h 6858000"/>
                <a:gd name="connsiteX40" fmla="*/ 6023229 w 6091008"/>
                <a:gd name="connsiteY40" fmla="*/ 4309769 h 6858000"/>
                <a:gd name="connsiteX41" fmla="*/ 5999922 w 6091008"/>
                <a:gd name="connsiteY41" fmla="*/ 4409799 h 6858000"/>
                <a:gd name="connsiteX42" fmla="*/ 5987157 w 6091008"/>
                <a:gd name="connsiteY42" fmla="*/ 4459369 h 6858000"/>
                <a:gd name="connsiteX43" fmla="*/ 5973731 w 6091008"/>
                <a:gd name="connsiteY43" fmla="*/ 4508027 h 6858000"/>
                <a:gd name="connsiteX44" fmla="*/ 5944653 w 6091008"/>
                <a:gd name="connsiteY44" fmla="*/ 4602538 h 6858000"/>
                <a:gd name="connsiteX45" fmla="*/ 5915334 w 6091008"/>
                <a:gd name="connsiteY45" fmla="*/ 4696982 h 6858000"/>
                <a:gd name="connsiteX46" fmla="*/ 5881786 w 6091008"/>
                <a:gd name="connsiteY46" fmla="*/ 4790295 h 6858000"/>
                <a:gd name="connsiteX47" fmla="*/ 5539609 w 6091008"/>
                <a:gd name="connsiteY47" fmla="*/ 5504511 h 6858000"/>
                <a:gd name="connsiteX48" fmla="*/ 5432400 w 6091008"/>
                <a:gd name="connsiteY48" fmla="*/ 5669348 h 6858000"/>
                <a:gd name="connsiteX49" fmla="*/ 5404330 w 6091008"/>
                <a:gd name="connsiteY49" fmla="*/ 5709372 h 6858000"/>
                <a:gd name="connsiteX50" fmla="*/ 5375525 w 6091008"/>
                <a:gd name="connsiteY50" fmla="*/ 5748757 h 6858000"/>
                <a:gd name="connsiteX51" fmla="*/ 5317831 w 6091008"/>
                <a:gd name="connsiteY51" fmla="*/ 5827355 h 6858000"/>
                <a:gd name="connsiteX52" fmla="*/ 5288208 w 6091008"/>
                <a:gd name="connsiteY52" fmla="*/ 5865932 h 6858000"/>
                <a:gd name="connsiteX53" fmla="*/ 5273251 w 6091008"/>
                <a:gd name="connsiteY53" fmla="*/ 5885035 h 6858000"/>
                <a:gd name="connsiteX54" fmla="*/ 5256656 w 6091008"/>
                <a:gd name="connsiteY54" fmla="*/ 5902520 h 6858000"/>
                <a:gd name="connsiteX55" fmla="*/ 5189858 w 6091008"/>
                <a:gd name="connsiteY55" fmla="*/ 5971616 h 6858000"/>
                <a:gd name="connsiteX56" fmla="*/ 5156287 w 6091008"/>
                <a:gd name="connsiteY56" fmla="*/ 6005600 h 6858000"/>
                <a:gd name="connsiteX57" fmla="*/ 5121598 w 6091008"/>
                <a:gd name="connsiteY57" fmla="*/ 6037962 h 6858000"/>
                <a:gd name="connsiteX58" fmla="*/ 5051798 w 6091008"/>
                <a:gd name="connsiteY58" fmla="*/ 6101838 h 6858000"/>
                <a:gd name="connsiteX59" fmla="*/ 4463594 w 6091008"/>
                <a:gd name="connsiteY59" fmla="*/ 6532280 h 6858000"/>
                <a:gd name="connsiteX60" fmla="*/ 4388637 w 6091008"/>
                <a:gd name="connsiteY60" fmla="*/ 6579169 h 6858000"/>
                <a:gd name="connsiteX61" fmla="*/ 4312856 w 6091008"/>
                <a:gd name="connsiteY61" fmla="*/ 6623337 h 6858000"/>
                <a:gd name="connsiteX62" fmla="*/ 4237558 w 6091008"/>
                <a:gd name="connsiteY62" fmla="*/ 6667632 h 6858000"/>
                <a:gd name="connsiteX63" fmla="*/ 4161774 w 6091008"/>
                <a:gd name="connsiteY63" fmla="*/ 6709883 h 6858000"/>
                <a:gd name="connsiteX64" fmla="*/ 4010448 w 6091008"/>
                <a:gd name="connsiteY64" fmla="*/ 6792981 h 6858000"/>
                <a:gd name="connsiteX65" fmla="*/ 3935163 w 6091008"/>
                <a:gd name="connsiteY65" fmla="*/ 6834338 h 6858000"/>
                <a:gd name="connsiteX66" fmla="*/ 3892887 w 6091008"/>
                <a:gd name="connsiteY66" fmla="*/ 6858000 h 6858000"/>
                <a:gd name="connsiteX67" fmla="*/ 2743942 w 6091008"/>
                <a:gd name="connsiteY67" fmla="*/ 6858000 h 6858000"/>
                <a:gd name="connsiteX68" fmla="*/ 2852577 w 6091008"/>
                <a:gd name="connsiteY68" fmla="*/ 6838910 h 6858000"/>
                <a:gd name="connsiteX69" fmla="*/ 3143255 w 6091008"/>
                <a:gd name="connsiteY69" fmla="*/ 6759775 h 6858000"/>
                <a:gd name="connsiteX70" fmla="*/ 3430899 w 6091008"/>
                <a:gd name="connsiteY70" fmla="*/ 6650056 h 6858000"/>
                <a:gd name="connsiteX71" fmla="*/ 3713289 w 6091008"/>
                <a:gd name="connsiteY71" fmla="*/ 6514054 h 6858000"/>
                <a:gd name="connsiteX72" fmla="*/ 3981228 w 6091008"/>
                <a:gd name="connsiteY72" fmla="*/ 6334878 h 6858000"/>
                <a:gd name="connsiteX73" fmla="*/ 4107885 w 6091008"/>
                <a:gd name="connsiteY73" fmla="*/ 6233689 h 6858000"/>
                <a:gd name="connsiteX74" fmla="*/ 4169795 w 6091008"/>
                <a:gd name="connsiteY74" fmla="*/ 6181389 h 6858000"/>
                <a:gd name="connsiteX75" fmla="*/ 4229189 w 6091008"/>
                <a:gd name="connsiteY75" fmla="*/ 6125914 h 6858000"/>
                <a:gd name="connsiteX76" fmla="*/ 4652064 w 6091008"/>
                <a:gd name="connsiteY76" fmla="*/ 5641457 h 6858000"/>
                <a:gd name="connsiteX77" fmla="*/ 4697555 w 6091008"/>
                <a:gd name="connsiteY77" fmla="*/ 5576516 h 6858000"/>
                <a:gd name="connsiteX78" fmla="*/ 4720492 w 6091008"/>
                <a:gd name="connsiteY78" fmla="*/ 5544537 h 6858000"/>
                <a:gd name="connsiteX79" fmla="*/ 4741922 w 6091008"/>
                <a:gd name="connsiteY79" fmla="*/ 5511420 h 6858000"/>
                <a:gd name="connsiteX80" fmla="*/ 4784179 w 6091008"/>
                <a:gd name="connsiteY80" fmla="*/ 5445022 h 6858000"/>
                <a:gd name="connsiteX81" fmla="*/ 4794796 w 6091008"/>
                <a:gd name="connsiteY81" fmla="*/ 5428584 h 6858000"/>
                <a:gd name="connsiteX82" fmla="*/ 4807173 w 6091008"/>
                <a:gd name="connsiteY82" fmla="*/ 5413795 h 6858000"/>
                <a:gd name="connsiteX83" fmla="*/ 4830010 w 6091008"/>
                <a:gd name="connsiteY83" fmla="*/ 5382674 h 6858000"/>
                <a:gd name="connsiteX84" fmla="*/ 4874298 w 6091008"/>
                <a:gd name="connsiteY84" fmla="*/ 5319323 h 6858000"/>
                <a:gd name="connsiteX85" fmla="*/ 4896484 w 6091008"/>
                <a:gd name="connsiteY85" fmla="*/ 5287734 h 6858000"/>
                <a:gd name="connsiteX86" fmla="*/ 4918019 w 6091008"/>
                <a:gd name="connsiteY86" fmla="*/ 5255673 h 6858000"/>
                <a:gd name="connsiteX87" fmla="*/ 4999238 w 6091008"/>
                <a:gd name="connsiteY87" fmla="*/ 5124058 h 6858000"/>
                <a:gd name="connsiteX88" fmla="*/ 5251271 w 6091008"/>
                <a:gd name="connsiteY88" fmla="*/ 4554965 h 6858000"/>
                <a:gd name="connsiteX89" fmla="*/ 5276136 w 6091008"/>
                <a:gd name="connsiteY89" fmla="*/ 4480521 h 6858000"/>
                <a:gd name="connsiteX90" fmla="*/ 5297442 w 6091008"/>
                <a:gd name="connsiteY90" fmla="*/ 4404389 h 6858000"/>
                <a:gd name="connsiteX91" fmla="*/ 5318953 w 6091008"/>
                <a:gd name="connsiteY91" fmla="*/ 4328458 h 6858000"/>
                <a:gd name="connsiteX92" fmla="*/ 5328684 w 6091008"/>
                <a:gd name="connsiteY92" fmla="*/ 4291175 h 6858000"/>
                <a:gd name="connsiteX93" fmla="*/ 5337470 w 6091008"/>
                <a:gd name="connsiteY93" fmla="*/ 4254522 h 6858000"/>
                <a:gd name="connsiteX94" fmla="*/ 5353277 w 6091008"/>
                <a:gd name="connsiteY94" fmla="*/ 4181038 h 6858000"/>
                <a:gd name="connsiteX95" fmla="*/ 5366762 w 6091008"/>
                <a:gd name="connsiteY95" fmla="*/ 4107520 h 6858000"/>
                <a:gd name="connsiteX96" fmla="*/ 5373105 w 6091008"/>
                <a:gd name="connsiteY96" fmla="*/ 4070802 h 6858000"/>
                <a:gd name="connsiteX97" fmla="*/ 5378288 w 6091008"/>
                <a:gd name="connsiteY97" fmla="*/ 4034066 h 6858000"/>
                <a:gd name="connsiteX98" fmla="*/ 5383471 w 6091008"/>
                <a:gd name="connsiteY98" fmla="*/ 3997331 h 6858000"/>
                <a:gd name="connsiteX99" fmla="*/ 5387373 w 6091008"/>
                <a:gd name="connsiteY99" fmla="*/ 3960547 h 6858000"/>
                <a:gd name="connsiteX100" fmla="*/ 5375699 w 6091008"/>
                <a:gd name="connsiteY100" fmla="*/ 3369810 h 6858000"/>
                <a:gd name="connsiteX101" fmla="*/ 5225695 w 6091008"/>
                <a:gd name="connsiteY101" fmla="*/ 2777923 h 6858000"/>
                <a:gd name="connsiteX102" fmla="*/ 4989893 w 6091008"/>
                <a:gd name="connsiteY102" fmla="*/ 2181595 h 6858000"/>
                <a:gd name="connsiteX103" fmla="*/ 4856777 w 6091008"/>
                <a:gd name="connsiteY103" fmla="*/ 1872581 h 6858000"/>
                <a:gd name="connsiteX104" fmla="*/ 4729367 w 6091008"/>
                <a:gd name="connsiteY104" fmla="*/ 1547581 h 6858000"/>
                <a:gd name="connsiteX105" fmla="*/ 4510575 w 6091008"/>
                <a:gd name="connsiteY105" fmla="*/ 917244 h 6858000"/>
                <a:gd name="connsiteX106" fmla="*/ 4387446 w 6091008"/>
                <a:gd name="connsiteY106" fmla="*/ 626512 h 6858000"/>
                <a:gd name="connsiteX107" fmla="*/ 4227716 w 6091008"/>
                <a:gd name="connsiteY107" fmla="*/ 368510 h 6858000"/>
                <a:gd name="connsiteX108" fmla="*/ 4017774 w 6091008"/>
                <a:gd name="connsiteY108" fmla="*/ 161674 h 6858000"/>
                <a:gd name="connsiteX109" fmla="*/ 3761542 w 6091008"/>
                <a:gd name="connsiteY109" fmla="*/ 19860 h 6858000"/>
                <a:gd name="connsiteX110" fmla="*/ 3727185 w 6091008"/>
                <a:gd name="connsiteY110" fmla="*/ 6533 h 6858000"/>
                <a:gd name="connsiteX111" fmla="*/ 1325680 w 6091008"/>
                <a:gd name="connsiteY111" fmla="*/ 0 h 6858000"/>
                <a:gd name="connsiteX112" fmla="*/ 2347354 w 6091008"/>
                <a:gd name="connsiteY112" fmla="*/ 0 h 6858000"/>
                <a:gd name="connsiteX113" fmla="*/ 2262734 w 6091008"/>
                <a:gd name="connsiteY113" fmla="*/ 20581 h 6858000"/>
                <a:gd name="connsiteX114" fmla="*/ 1969830 w 6091008"/>
                <a:gd name="connsiteY114" fmla="*/ 118108 h 6858000"/>
                <a:gd name="connsiteX115" fmla="*/ 1897367 w 6091008"/>
                <a:gd name="connsiteY115" fmla="*/ 145059 h 6858000"/>
                <a:gd name="connsiteX116" fmla="*/ 1825860 w 6091008"/>
                <a:gd name="connsiteY116" fmla="*/ 175210 h 6858000"/>
                <a:gd name="connsiteX117" fmla="*/ 1754258 w 6091008"/>
                <a:gd name="connsiteY117" fmla="*/ 204746 h 6858000"/>
                <a:gd name="connsiteX118" fmla="*/ 1683442 w 6091008"/>
                <a:gd name="connsiteY118" fmla="*/ 237143 h 6858000"/>
                <a:gd name="connsiteX119" fmla="*/ 1612330 w 6091008"/>
                <a:gd name="connsiteY119" fmla="*/ 268724 h 6858000"/>
                <a:gd name="connsiteX120" fmla="*/ 1542244 w 6091008"/>
                <a:gd name="connsiteY120" fmla="*/ 303229 h 6858000"/>
                <a:gd name="connsiteX121" fmla="*/ 1471990 w 6091008"/>
                <a:gd name="connsiteY121" fmla="*/ 337395 h 6858000"/>
                <a:gd name="connsiteX122" fmla="*/ 1402813 w 6091008"/>
                <a:gd name="connsiteY122" fmla="*/ 374794 h 6858000"/>
                <a:gd name="connsiteX123" fmla="*/ 1333886 w 6091008"/>
                <a:gd name="connsiteY123" fmla="*/ 412702 h 6858000"/>
                <a:gd name="connsiteX124" fmla="*/ 1266278 w 6091008"/>
                <a:gd name="connsiteY124" fmla="*/ 453907 h 6858000"/>
                <a:gd name="connsiteX125" fmla="*/ 1199136 w 6091008"/>
                <a:gd name="connsiteY125" fmla="*/ 496266 h 6858000"/>
                <a:gd name="connsiteX126" fmla="*/ 1182302 w 6091008"/>
                <a:gd name="connsiteY126" fmla="*/ 506917 h 6858000"/>
                <a:gd name="connsiteX127" fmla="*/ 1166009 w 6091008"/>
                <a:gd name="connsiteY127" fmla="*/ 518449 h 6858000"/>
                <a:gd name="connsiteX128" fmla="*/ 1133302 w 6091008"/>
                <a:gd name="connsiteY128" fmla="*/ 541479 h 6858000"/>
                <a:gd name="connsiteX129" fmla="*/ 1067923 w 6091008"/>
                <a:gd name="connsiteY129" fmla="*/ 587403 h 6858000"/>
                <a:gd name="connsiteX130" fmla="*/ 1051509 w 6091008"/>
                <a:gd name="connsiteY130" fmla="*/ 598902 h 6858000"/>
                <a:gd name="connsiteX131" fmla="*/ 1035673 w 6091008"/>
                <a:gd name="connsiteY131" fmla="*/ 611145 h 6858000"/>
                <a:gd name="connsiteX132" fmla="*/ 1003878 w 6091008"/>
                <a:gd name="connsiteY132" fmla="*/ 635598 h 6858000"/>
                <a:gd name="connsiteX133" fmla="*/ 877673 w 6091008"/>
                <a:gd name="connsiteY133" fmla="*/ 735582 h 6858000"/>
                <a:gd name="connsiteX134" fmla="*/ 417533 w 6091008"/>
                <a:gd name="connsiteY134" fmla="*/ 1198720 h 6858000"/>
                <a:gd name="connsiteX135" fmla="*/ 54935 w 6091008"/>
                <a:gd name="connsiteY135" fmla="*/ 1756293 h 6858000"/>
                <a:gd name="connsiteX136" fmla="*/ 17844 w 6091008"/>
                <a:gd name="connsiteY136" fmla="*/ 1831433 h 6858000"/>
                <a:gd name="connsiteX137" fmla="*/ 0 w 6091008"/>
                <a:gd name="connsiteY137" fmla="*/ 1869131 h 6858000"/>
                <a:gd name="connsiteX138" fmla="*/ 0 w 6091008"/>
                <a:gd name="connsiteY138" fmla="*/ 1198550 h 6858000"/>
                <a:gd name="connsiteX139" fmla="*/ 185957 w 6091008"/>
                <a:gd name="connsiteY139" fmla="*/ 961506 h 6858000"/>
                <a:gd name="connsiteX140" fmla="*/ 689746 w 6091008"/>
                <a:gd name="connsiteY140" fmla="*/ 447064 h 6858000"/>
                <a:gd name="connsiteX141" fmla="*/ 827126 w 6091008"/>
                <a:gd name="connsiteY141" fmla="*/ 333881 h 6858000"/>
                <a:gd name="connsiteX142" fmla="*/ 968997 w 6091008"/>
                <a:gd name="connsiteY142" fmla="*/ 228085 h 6858000"/>
                <a:gd name="connsiteX143" fmla="*/ 1004883 w 6091008"/>
                <a:gd name="connsiteY143" fmla="*/ 202373 h 6858000"/>
                <a:gd name="connsiteX144" fmla="*/ 1022826 w 6091008"/>
                <a:gd name="connsiteY144" fmla="*/ 189517 h 6858000"/>
                <a:gd name="connsiteX145" fmla="*/ 1041187 w 6091008"/>
                <a:gd name="connsiteY145" fmla="*/ 177509 h 6858000"/>
                <a:gd name="connsiteX146" fmla="*/ 1114760 w 6091008"/>
                <a:gd name="connsiteY146" fmla="*/ 129512 h 6858000"/>
                <a:gd name="connsiteX147" fmla="*/ 1188498 w 6091008"/>
                <a:gd name="connsiteY147" fmla="*/ 81854 h 6858000"/>
                <a:gd name="connsiteX148" fmla="*/ 1263461 w 6091008"/>
                <a:gd name="connsiteY148" fmla="*/ 3688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Lst>
              <a:rect l="l" t="t" r="r" b="b"/>
              <a:pathLst>
                <a:path w="6091008" h="6858000">
                  <a:moveTo>
                    <a:pt x="0" y="5476844"/>
                  </a:moveTo>
                  <a:lnTo>
                    <a:pt x="15220" y="5501668"/>
                  </a:lnTo>
                  <a:cubicBezTo>
                    <a:pt x="69097" y="5585141"/>
                    <a:pt x="130925" y="5654403"/>
                    <a:pt x="198940" y="5717964"/>
                  </a:cubicBezTo>
                  <a:lnTo>
                    <a:pt x="251499" y="5763842"/>
                  </a:lnTo>
                  <a:lnTo>
                    <a:pt x="308460" y="5806337"/>
                  </a:lnTo>
                  <a:cubicBezTo>
                    <a:pt x="326685" y="5820934"/>
                    <a:pt x="348384" y="5833667"/>
                    <a:pt x="368305" y="5847248"/>
                  </a:cubicBezTo>
                  <a:cubicBezTo>
                    <a:pt x="388782" y="5860683"/>
                    <a:pt x="408424" y="5874336"/>
                    <a:pt x="430451" y="5887305"/>
                  </a:cubicBezTo>
                  <a:cubicBezTo>
                    <a:pt x="601703" y="5991186"/>
                    <a:pt x="792871" y="6091279"/>
                    <a:pt x="975811" y="6205653"/>
                  </a:cubicBezTo>
                  <a:cubicBezTo>
                    <a:pt x="1159565" y="6318920"/>
                    <a:pt x="1337666" y="6443625"/>
                    <a:pt x="1510250" y="6575390"/>
                  </a:cubicBezTo>
                  <a:cubicBezTo>
                    <a:pt x="1658997" y="6690317"/>
                    <a:pt x="1824862" y="6774210"/>
                    <a:pt x="2002437" y="6825029"/>
                  </a:cubicBezTo>
                  <a:cubicBezTo>
                    <a:pt x="2046812" y="6837803"/>
                    <a:pt x="2091936" y="6848385"/>
                    <a:pt x="2137670" y="6856874"/>
                  </a:cubicBezTo>
                  <a:lnTo>
                    <a:pt x="2145778" y="6858000"/>
                  </a:lnTo>
                  <a:lnTo>
                    <a:pt x="1098858" y="6858000"/>
                  </a:lnTo>
                  <a:lnTo>
                    <a:pt x="1004166" y="6786858"/>
                  </a:lnTo>
                  <a:cubicBezTo>
                    <a:pt x="920997" y="6725805"/>
                    <a:pt x="837118" y="6666016"/>
                    <a:pt x="751974" y="6608169"/>
                  </a:cubicBezTo>
                  <a:lnTo>
                    <a:pt x="623305" y="6522172"/>
                  </a:lnTo>
                  <a:lnTo>
                    <a:pt x="492346" y="6437477"/>
                  </a:lnTo>
                  <a:lnTo>
                    <a:pt x="358536" y="6352312"/>
                  </a:lnTo>
                  <a:lnTo>
                    <a:pt x="290710" y="6308820"/>
                  </a:lnTo>
                  <a:lnTo>
                    <a:pt x="221792" y="6263122"/>
                  </a:lnTo>
                  <a:cubicBezTo>
                    <a:pt x="198889" y="6248595"/>
                    <a:pt x="175526" y="6231442"/>
                    <a:pt x="152460" y="6215106"/>
                  </a:cubicBezTo>
                  <a:cubicBezTo>
                    <a:pt x="129301" y="6198154"/>
                    <a:pt x="105988" y="6183223"/>
                    <a:pt x="83055" y="6163978"/>
                  </a:cubicBezTo>
                  <a:lnTo>
                    <a:pt x="14161" y="6109014"/>
                  </a:lnTo>
                  <a:lnTo>
                    <a:pt x="0" y="6096195"/>
                  </a:lnTo>
                  <a:close/>
                  <a:moveTo>
                    <a:pt x="3707444" y="0"/>
                  </a:moveTo>
                  <a:lnTo>
                    <a:pt x="4265528" y="0"/>
                  </a:lnTo>
                  <a:lnTo>
                    <a:pt x="4291472" y="15596"/>
                  </a:lnTo>
                  <a:cubicBezTo>
                    <a:pt x="4339292" y="47637"/>
                    <a:pt x="4385917" y="82210"/>
                    <a:pt x="4431124" y="119052"/>
                  </a:cubicBezTo>
                  <a:cubicBezTo>
                    <a:pt x="4612085" y="266897"/>
                    <a:pt x="4766658" y="451392"/>
                    <a:pt x="4899570" y="643769"/>
                  </a:cubicBezTo>
                  <a:cubicBezTo>
                    <a:pt x="5032421" y="836866"/>
                    <a:pt x="5144168" y="1037706"/>
                    <a:pt x="5247925" y="1232134"/>
                  </a:cubicBezTo>
                  <a:cubicBezTo>
                    <a:pt x="5299886" y="1329516"/>
                    <a:pt x="5349860" y="1425631"/>
                    <a:pt x="5401234" y="1518442"/>
                  </a:cubicBezTo>
                  <a:lnTo>
                    <a:pt x="5480921" y="1662114"/>
                  </a:lnTo>
                  <a:cubicBezTo>
                    <a:pt x="5508162" y="1711659"/>
                    <a:pt x="5535098" y="1761858"/>
                    <a:pt x="5561804" y="1812436"/>
                  </a:cubicBezTo>
                  <a:cubicBezTo>
                    <a:pt x="5668394" y="2015131"/>
                    <a:pt x="5769309" y="2228374"/>
                    <a:pt x="5855037" y="2457716"/>
                  </a:cubicBezTo>
                  <a:cubicBezTo>
                    <a:pt x="5940757" y="2686612"/>
                    <a:pt x="6011031" y="2932566"/>
                    <a:pt x="6052254" y="3193699"/>
                  </a:cubicBezTo>
                  <a:cubicBezTo>
                    <a:pt x="6093625" y="3454283"/>
                    <a:pt x="6103924" y="3730828"/>
                    <a:pt x="6073151" y="4004612"/>
                  </a:cubicBezTo>
                  <a:lnTo>
                    <a:pt x="6067309" y="4055890"/>
                  </a:lnTo>
                  <a:cubicBezTo>
                    <a:pt x="6065066" y="4072953"/>
                    <a:pt x="6062462" y="4089919"/>
                    <a:pt x="6059979" y="4106917"/>
                  </a:cubicBezTo>
                  <a:lnTo>
                    <a:pt x="6052371" y="4158016"/>
                  </a:lnTo>
                  <a:cubicBezTo>
                    <a:pt x="6049766" y="4174982"/>
                    <a:pt x="6046401" y="4191890"/>
                    <a:pt x="6043434" y="4208759"/>
                  </a:cubicBezTo>
                  <a:cubicBezTo>
                    <a:pt x="6037102" y="4242536"/>
                    <a:pt x="6031011" y="4276380"/>
                    <a:pt x="6023229" y="4309769"/>
                  </a:cubicBezTo>
                  <a:cubicBezTo>
                    <a:pt x="6015690" y="4343223"/>
                    <a:pt x="6008874" y="4376870"/>
                    <a:pt x="5999922" y="4409799"/>
                  </a:cubicBezTo>
                  <a:lnTo>
                    <a:pt x="5987157" y="4459369"/>
                  </a:lnTo>
                  <a:cubicBezTo>
                    <a:pt x="5982945" y="4476053"/>
                    <a:pt x="5978687" y="4492427"/>
                    <a:pt x="5973731" y="4508027"/>
                  </a:cubicBezTo>
                  <a:lnTo>
                    <a:pt x="5944653" y="4602538"/>
                  </a:lnTo>
                  <a:lnTo>
                    <a:pt x="5915334" y="4696982"/>
                  </a:lnTo>
                  <a:cubicBezTo>
                    <a:pt x="5905346" y="4728457"/>
                    <a:pt x="5892944" y="4759283"/>
                    <a:pt x="5881786" y="4790295"/>
                  </a:cubicBezTo>
                  <a:cubicBezTo>
                    <a:pt x="5791737" y="5038923"/>
                    <a:pt x="5677271" y="5280123"/>
                    <a:pt x="5539609" y="5504511"/>
                  </a:cubicBezTo>
                  <a:lnTo>
                    <a:pt x="5432400" y="5669348"/>
                  </a:lnTo>
                  <a:cubicBezTo>
                    <a:pt x="5423763" y="5683225"/>
                    <a:pt x="5413823" y="5696165"/>
                    <a:pt x="5404330" y="5709372"/>
                  </a:cubicBezTo>
                  <a:lnTo>
                    <a:pt x="5375525" y="5748757"/>
                  </a:lnTo>
                  <a:lnTo>
                    <a:pt x="5317831" y="5827355"/>
                  </a:lnTo>
                  <a:cubicBezTo>
                    <a:pt x="5308217" y="5840529"/>
                    <a:pt x="5298639" y="5853567"/>
                    <a:pt x="5288208" y="5865932"/>
                  </a:cubicBezTo>
                  <a:cubicBezTo>
                    <a:pt x="5283153" y="5872232"/>
                    <a:pt x="5278509" y="5878936"/>
                    <a:pt x="5273251" y="5885035"/>
                  </a:cubicBezTo>
                  <a:cubicBezTo>
                    <a:pt x="5267908" y="5890963"/>
                    <a:pt x="5262120" y="5896624"/>
                    <a:pt x="5256656" y="5902520"/>
                  </a:cubicBezTo>
                  <a:lnTo>
                    <a:pt x="5189858" y="5971616"/>
                  </a:lnTo>
                  <a:cubicBezTo>
                    <a:pt x="5178681" y="5982899"/>
                    <a:pt x="5167959" y="5994892"/>
                    <a:pt x="5156287" y="6005600"/>
                  </a:cubicBezTo>
                  <a:lnTo>
                    <a:pt x="5121598" y="6037962"/>
                  </a:lnTo>
                  <a:lnTo>
                    <a:pt x="5051798" y="6101838"/>
                  </a:lnTo>
                  <a:cubicBezTo>
                    <a:pt x="4864110" y="6268956"/>
                    <a:pt x="4663874" y="6407541"/>
                    <a:pt x="4463594" y="6532280"/>
                  </a:cubicBezTo>
                  <a:cubicBezTo>
                    <a:pt x="4438472" y="6547774"/>
                    <a:pt x="4413434" y="6563439"/>
                    <a:pt x="4388637" y="6579169"/>
                  </a:cubicBezTo>
                  <a:lnTo>
                    <a:pt x="4312856" y="6623337"/>
                  </a:lnTo>
                  <a:lnTo>
                    <a:pt x="4237558" y="6667632"/>
                  </a:lnTo>
                  <a:cubicBezTo>
                    <a:pt x="4212548" y="6682715"/>
                    <a:pt x="4186842" y="6695553"/>
                    <a:pt x="4161774" y="6709883"/>
                  </a:cubicBezTo>
                  <a:cubicBezTo>
                    <a:pt x="4111167" y="6737392"/>
                    <a:pt x="4061123" y="6766670"/>
                    <a:pt x="4010448" y="6792981"/>
                  </a:cubicBezTo>
                  <a:cubicBezTo>
                    <a:pt x="3985322" y="6806562"/>
                    <a:pt x="3960037" y="6820248"/>
                    <a:pt x="3935163" y="6834338"/>
                  </a:cubicBezTo>
                  <a:lnTo>
                    <a:pt x="3892887" y="6858000"/>
                  </a:lnTo>
                  <a:lnTo>
                    <a:pt x="2743942" y="6858000"/>
                  </a:lnTo>
                  <a:lnTo>
                    <a:pt x="2852577" y="6838910"/>
                  </a:lnTo>
                  <a:cubicBezTo>
                    <a:pt x="2949686" y="6818527"/>
                    <a:pt x="3046805" y="6791706"/>
                    <a:pt x="3143255" y="6759775"/>
                  </a:cubicBezTo>
                  <a:cubicBezTo>
                    <a:pt x="3239807" y="6727945"/>
                    <a:pt x="3335416" y="6689975"/>
                    <a:pt x="3430899" y="6650056"/>
                  </a:cubicBezTo>
                  <a:cubicBezTo>
                    <a:pt x="3526299" y="6609969"/>
                    <a:pt x="3621242" y="6565786"/>
                    <a:pt x="3713289" y="6514054"/>
                  </a:cubicBezTo>
                  <a:cubicBezTo>
                    <a:pt x="3805137" y="6460650"/>
                    <a:pt x="3895762" y="6401178"/>
                    <a:pt x="3981228" y="6334878"/>
                  </a:cubicBezTo>
                  <a:cubicBezTo>
                    <a:pt x="4024934" y="6303166"/>
                    <a:pt x="4066572" y="6268544"/>
                    <a:pt x="4107885" y="6233689"/>
                  </a:cubicBezTo>
                  <a:cubicBezTo>
                    <a:pt x="4128602" y="6216277"/>
                    <a:pt x="4149365" y="6199173"/>
                    <a:pt x="4169795" y="6181389"/>
                  </a:cubicBezTo>
                  <a:cubicBezTo>
                    <a:pt x="4189729" y="6163032"/>
                    <a:pt x="4209542" y="6144643"/>
                    <a:pt x="4229189" y="6125914"/>
                  </a:cubicBezTo>
                  <a:cubicBezTo>
                    <a:pt x="4387326" y="5978255"/>
                    <a:pt x="4528049" y="5812977"/>
                    <a:pt x="4652064" y="5641457"/>
                  </a:cubicBezTo>
                  <a:lnTo>
                    <a:pt x="4697555" y="5576516"/>
                  </a:lnTo>
                  <a:lnTo>
                    <a:pt x="4720492" y="5544537"/>
                  </a:lnTo>
                  <a:cubicBezTo>
                    <a:pt x="4728246" y="5533956"/>
                    <a:pt x="4734819" y="5522469"/>
                    <a:pt x="4741922" y="5511420"/>
                  </a:cubicBezTo>
                  <a:lnTo>
                    <a:pt x="4784179" y="5445022"/>
                  </a:lnTo>
                  <a:cubicBezTo>
                    <a:pt x="4787730" y="5439497"/>
                    <a:pt x="4791161" y="5433940"/>
                    <a:pt x="4794796" y="5428584"/>
                  </a:cubicBezTo>
                  <a:cubicBezTo>
                    <a:pt x="4798637" y="5423432"/>
                    <a:pt x="4803091" y="5418884"/>
                    <a:pt x="4807173" y="5413795"/>
                  </a:cubicBezTo>
                  <a:cubicBezTo>
                    <a:pt x="4815384" y="5403926"/>
                    <a:pt x="4822656" y="5393214"/>
                    <a:pt x="4830010" y="5382674"/>
                  </a:cubicBezTo>
                  <a:lnTo>
                    <a:pt x="4874298" y="5319323"/>
                  </a:lnTo>
                  <a:lnTo>
                    <a:pt x="4896484" y="5287734"/>
                  </a:lnTo>
                  <a:cubicBezTo>
                    <a:pt x="4903839" y="5277191"/>
                    <a:pt x="4911520" y="5266885"/>
                    <a:pt x="4918019" y="5255673"/>
                  </a:cubicBezTo>
                  <a:lnTo>
                    <a:pt x="4999238" y="5124058"/>
                  </a:lnTo>
                  <a:cubicBezTo>
                    <a:pt x="5102559" y="4945225"/>
                    <a:pt x="5185787" y="4753943"/>
                    <a:pt x="5251271" y="4554965"/>
                  </a:cubicBezTo>
                  <a:cubicBezTo>
                    <a:pt x="5259371" y="4530051"/>
                    <a:pt x="5268846" y="4505799"/>
                    <a:pt x="5276136" y="4480521"/>
                  </a:cubicBezTo>
                  <a:lnTo>
                    <a:pt x="5297442" y="4404389"/>
                  </a:lnTo>
                  <a:lnTo>
                    <a:pt x="5318953" y="4328458"/>
                  </a:lnTo>
                  <a:cubicBezTo>
                    <a:pt x="5322895" y="4315679"/>
                    <a:pt x="5325929" y="4303390"/>
                    <a:pt x="5328684" y="4291175"/>
                  </a:cubicBezTo>
                  <a:lnTo>
                    <a:pt x="5337470" y="4254522"/>
                  </a:lnTo>
                  <a:cubicBezTo>
                    <a:pt x="5343899" y="4230045"/>
                    <a:pt x="5348129" y="4205565"/>
                    <a:pt x="5353277" y="4181038"/>
                  </a:cubicBezTo>
                  <a:cubicBezTo>
                    <a:pt x="5358786" y="4156608"/>
                    <a:pt x="5362533" y="4132000"/>
                    <a:pt x="5366762" y="4107520"/>
                  </a:cubicBezTo>
                  <a:cubicBezTo>
                    <a:pt x="5368877" y="4095280"/>
                    <a:pt x="5371390" y="4083000"/>
                    <a:pt x="5373105" y="4070802"/>
                  </a:cubicBezTo>
                  <a:lnTo>
                    <a:pt x="5378288" y="4034066"/>
                  </a:lnTo>
                  <a:lnTo>
                    <a:pt x="5383471" y="3997331"/>
                  </a:lnTo>
                  <a:lnTo>
                    <a:pt x="5387373" y="3960547"/>
                  </a:lnTo>
                  <a:cubicBezTo>
                    <a:pt x="5408513" y="3764258"/>
                    <a:pt x="5404752" y="3567184"/>
                    <a:pt x="5375699" y="3369810"/>
                  </a:cubicBezTo>
                  <a:cubicBezTo>
                    <a:pt x="5347044" y="3172396"/>
                    <a:pt x="5293473" y="2975222"/>
                    <a:pt x="5225695" y="2777923"/>
                  </a:cubicBezTo>
                  <a:cubicBezTo>
                    <a:pt x="5157675" y="2580560"/>
                    <a:pt x="5075729" y="2382997"/>
                    <a:pt x="4989893" y="2181595"/>
                  </a:cubicBezTo>
                  <a:lnTo>
                    <a:pt x="4856777" y="1872581"/>
                  </a:lnTo>
                  <a:cubicBezTo>
                    <a:pt x="4811108" y="1763784"/>
                    <a:pt x="4768691" y="1655416"/>
                    <a:pt x="4729367" y="1547581"/>
                  </a:cubicBezTo>
                  <a:cubicBezTo>
                    <a:pt x="4650320" y="1331954"/>
                    <a:pt x="4585048" y="1118545"/>
                    <a:pt x="4510575" y="917244"/>
                  </a:cubicBezTo>
                  <a:cubicBezTo>
                    <a:pt x="4473339" y="816594"/>
                    <a:pt x="4433491" y="718925"/>
                    <a:pt x="4387446" y="626512"/>
                  </a:cubicBezTo>
                  <a:cubicBezTo>
                    <a:pt x="4341559" y="533993"/>
                    <a:pt x="4289352" y="446701"/>
                    <a:pt x="4227716" y="368510"/>
                  </a:cubicBezTo>
                  <a:cubicBezTo>
                    <a:pt x="4166554" y="290006"/>
                    <a:pt x="4096194" y="220222"/>
                    <a:pt x="4017774" y="161674"/>
                  </a:cubicBezTo>
                  <a:cubicBezTo>
                    <a:pt x="3939391" y="102989"/>
                    <a:pt x="3853034" y="55709"/>
                    <a:pt x="3761542" y="19860"/>
                  </a:cubicBezTo>
                  <a:lnTo>
                    <a:pt x="3727185" y="6533"/>
                  </a:lnTo>
                  <a:close/>
                  <a:moveTo>
                    <a:pt x="1325680" y="0"/>
                  </a:moveTo>
                  <a:lnTo>
                    <a:pt x="2347354" y="0"/>
                  </a:lnTo>
                  <a:lnTo>
                    <a:pt x="2262734" y="20581"/>
                  </a:lnTo>
                  <a:cubicBezTo>
                    <a:pt x="2164073" y="49233"/>
                    <a:pt x="2066423" y="82020"/>
                    <a:pt x="1969830" y="118108"/>
                  </a:cubicBezTo>
                  <a:cubicBezTo>
                    <a:pt x="1945675" y="127092"/>
                    <a:pt x="1921391" y="135598"/>
                    <a:pt x="1897367" y="145059"/>
                  </a:cubicBezTo>
                  <a:cubicBezTo>
                    <a:pt x="1873522" y="155302"/>
                    <a:pt x="1849679" y="165546"/>
                    <a:pt x="1825860" y="175210"/>
                  </a:cubicBezTo>
                  <a:lnTo>
                    <a:pt x="1754258" y="204746"/>
                  </a:lnTo>
                  <a:lnTo>
                    <a:pt x="1683442" y="237143"/>
                  </a:lnTo>
                  <a:cubicBezTo>
                    <a:pt x="1659851" y="247896"/>
                    <a:pt x="1636127" y="258172"/>
                    <a:pt x="1612330" y="268724"/>
                  </a:cubicBezTo>
                  <a:lnTo>
                    <a:pt x="1542244" y="303229"/>
                  </a:lnTo>
                  <a:lnTo>
                    <a:pt x="1471990" y="337395"/>
                  </a:lnTo>
                  <a:cubicBezTo>
                    <a:pt x="1448660" y="349103"/>
                    <a:pt x="1425927" y="362441"/>
                    <a:pt x="1402813" y="374794"/>
                  </a:cubicBezTo>
                  <a:lnTo>
                    <a:pt x="1333886" y="412702"/>
                  </a:lnTo>
                  <a:cubicBezTo>
                    <a:pt x="1310940" y="425394"/>
                    <a:pt x="1288842" y="440228"/>
                    <a:pt x="1266278" y="453907"/>
                  </a:cubicBezTo>
                  <a:lnTo>
                    <a:pt x="1199136" y="496266"/>
                  </a:lnTo>
                  <a:lnTo>
                    <a:pt x="1182302" y="506917"/>
                  </a:lnTo>
                  <a:lnTo>
                    <a:pt x="1166009" y="518449"/>
                  </a:lnTo>
                  <a:lnTo>
                    <a:pt x="1133302" y="541479"/>
                  </a:lnTo>
                  <a:lnTo>
                    <a:pt x="1067923" y="587403"/>
                  </a:lnTo>
                  <a:lnTo>
                    <a:pt x="1051509" y="598902"/>
                  </a:lnTo>
                  <a:lnTo>
                    <a:pt x="1035673" y="611145"/>
                  </a:lnTo>
                  <a:lnTo>
                    <a:pt x="1003878" y="635598"/>
                  </a:lnTo>
                  <a:cubicBezTo>
                    <a:pt x="961473" y="668248"/>
                    <a:pt x="918407" y="699983"/>
                    <a:pt x="877673" y="735582"/>
                  </a:cubicBezTo>
                  <a:cubicBezTo>
                    <a:pt x="711850" y="872792"/>
                    <a:pt x="555901" y="1026776"/>
                    <a:pt x="417533" y="1198720"/>
                  </a:cubicBezTo>
                  <a:cubicBezTo>
                    <a:pt x="278999" y="1370325"/>
                    <a:pt x="156917" y="1557820"/>
                    <a:pt x="54935" y="1756293"/>
                  </a:cubicBezTo>
                  <a:lnTo>
                    <a:pt x="17844" y="1831433"/>
                  </a:lnTo>
                  <a:lnTo>
                    <a:pt x="0" y="1869131"/>
                  </a:lnTo>
                  <a:lnTo>
                    <a:pt x="0" y="1198550"/>
                  </a:lnTo>
                  <a:lnTo>
                    <a:pt x="185957" y="961506"/>
                  </a:lnTo>
                  <a:cubicBezTo>
                    <a:pt x="342426" y="776600"/>
                    <a:pt x="509755" y="602849"/>
                    <a:pt x="689746" y="447064"/>
                  </a:cubicBezTo>
                  <a:cubicBezTo>
                    <a:pt x="733932" y="406795"/>
                    <a:pt x="780859" y="370795"/>
                    <a:pt x="827126" y="333881"/>
                  </a:cubicBezTo>
                  <a:cubicBezTo>
                    <a:pt x="872886" y="295949"/>
                    <a:pt x="921195" y="262526"/>
                    <a:pt x="968997" y="228085"/>
                  </a:cubicBezTo>
                  <a:lnTo>
                    <a:pt x="1004883" y="202373"/>
                  </a:lnTo>
                  <a:lnTo>
                    <a:pt x="1022826" y="189517"/>
                  </a:lnTo>
                  <a:lnTo>
                    <a:pt x="1041187" y="177509"/>
                  </a:lnTo>
                  <a:lnTo>
                    <a:pt x="1114760" y="129512"/>
                  </a:lnTo>
                  <a:cubicBezTo>
                    <a:pt x="1139435" y="113750"/>
                    <a:pt x="1163439" y="96630"/>
                    <a:pt x="1188498" y="81854"/>
                  </a:cubicBezTo>
                  <a:lnTo>
                    <a:pt x="1263461" y="36880"/>
                  </a:ln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Freeform: Shape 16">
              <a:extLst>
                <a:ext uri="{FF2B5EF4-FFF2-40B4-BE49-F238E27FC236}">
                  <a16:creationId xmlns:a16="http://schemas.microsoft.com/office/drawing/2014/main" id="{D01D44A9-1D51-461B-A228-06F6C500B0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9"/>
              <a:ext cx="6055600" cy="6858000"/>
            </a:xfrm>
            <a:custGeom>
              <a:avLst/>
              <a:gdLst>
                <a:gd name="connsiteX0" fmla="*/ 0 w 6055600"/>
                <a:gd name="connsiteY0" fmla="*/ 5960220 h 6858000"/>
                <a:gd name="connsiteX1" fmla="*/ 36039 w 6055600"/>
                <a:gd name="connsiteY1" fmla="*/ 6002605 h 6858000"/>
                <a:gd name="connsiteX2" fmla="*/ 92950 w 6055600"/>
                <a:gd name="connsiteY2" fmla="*/ 6059050 h 6858000"/>
                <a:gd name="connsiteX3" fmla="*/ 153706 w 6055600"/>
                <a:gd name="connsiteY3" fmla="*/ 6111427 h 6858000"/>
                <a:gd name="connsiteX4" fmla="*/ 216806 w 6055600"/>
                <a:gd name="connsiteY4" fmla="*/ 6161603 h 6858000"/>
                <a:gd name="connsiteX5" fmla="*/ 281945 w 6055600"/>
                <a:gd name="connsiteY5" fmla="*/ 6209777 h 6858000"/>
                <a:gd name="connsiteX6" fmla="*/ 553337 w 6055600"/>
                <a:gd name="connsiteY6" fmla="*/ 6391500 h 6858000"/>
                <a:gd name="connsiteX7" fmla="*/ 690543 w 6055600"/>
                <a:gd name="connsiteY7" fmla="*/ 6481634 h 6858000"/>
                <a:gd name="connsiteX8" fmla="*/ 827127 w 6055600"/>
                <a:gd name="connsiteY8" fmla="*/ 6573159 h 6858000"/>
                <a:gd name="connsiteX9" fmla="*/ 1095915 w 6055600"/>
                <a:gd name="connsiteY9" fmla="*/ 6762202 h 6858000"/>
                <a:gd name="connsiteX10" fmla="*/ 1224853 w 6055600"/>
                <a:gd name="connsiteY10" fmla="*/ 6858000 h 6858000"/>
                <a:gd name="connsiteX11" fmla="*/ 1154072 w 6055600"/>
                <a:gd name="connsiteY11" fmla="*/ 6858000 h 6858000"/>
                <a:gd name="connsiteX12" fmla="*/ 1073489 w 6055600"/>
                <a:gd name="connsiteY12" fmla="*/ 6799140 h 6858000"/>
                <a:gd name="connsiteX13" fmla="*/ 800175 w 6055600"/>
                <a:gd name="connsiteY13" fmla="*/ 6620441 h 6858000"/>
                <a:gd name="connsiteX14" fmla="*/ 231518 w 6055600"/>
                <a:gd name="connsiteY14" fmla="*/ 6299323 h 6858000"/>
                <a:gd name="connsiteX15" fmla="*/ 160401 w 6055600"/>
                <a:gd name="connsiteY15" fmla="*/ 6256627 h 6858000"/>
                <a:gd name="connsiteX16" fmla="*/ 89697 w 6055600"/>
                <a:gd name="connsiteY16" fmla="*/ 6211916 h 6858000"/>
                <a:gd name="connsiteX17" fmla="*/ 20148 w 6055600"/>
                <a:gd name="connsiteY17" fmla="*/ 6163835 h 6858000"/>
                <a:gd name="connsiteX18" fmla="*/ 0 w 6055600"/>
                <a:gd name="connsiteY18" fmla="*/ 6147796 h 6858000"/>
                <a:gd name="connsiteX19" fmla="*/ 3748345 w 6055600"/>
                <a:gd name="connsiteY19" fmla="*/ 0 h 6858000"/>
                <a:gd name="connsiteX20" fmla="*/ 4277792 w 6055600"/>
                <a:gd name="connsiteY20" fmla="*/ 0 h 6858000"/>
                <a:gd name="connsiteX21" fmla="*/ 4339531 w 6055600"/>
                <a:gd name="connsiteY21" fmla="*/ 40262 h 6858000"/>
                <a:gd name="connsiteX22" fmla="*/ 4476306 w 6055600"/>
                <a:gd name="connsiteY22" fmla="*/ 153922 h 6858000"/>
                <a:gd name="connsiteX23" fmla="*/ 4713639 w 6055600"/>
                <a:gd name="connsiteY23" fmla="*/ 422076 h 6858000"/>
                <a:gd name="connsiteX24" fmla="*/ 4906991 w 6055600"/>
                <a:gd name="connsiteY24" fmla="*/ 723463 h 6858000"/>
                <a:gd name="connsiteX25" fmla="*/ 5070511 w 6055600"/>
                <a:gd name="connsiteY25" fmla="*/ 1037524 h 6858000"/>
                <a:gd name="connsiteX26" fmla="*/ 5219493 w 6055600"/>
                <a:gd name="connsiteY26" fmla="*/ 1352079 h 6858000"/>
                <a:gd name="connsiteX27" fmla="*/ 5367779 w 6055600"/>
                <a:gd name="connsiteY27" fmla="*/ 1658945 h 6858000"/>
                <a:gd name="connsiteX28" fmla="*/ 5446095 w 6055600"/>
                <a:gd name="connsiteY28" fmla="*/ 1811301 h 6858000"/>
                <a:gd name="connsiteX29" fmla="*/ 5525115 w 6055600"/>
                <a:gd name="connsiteY29" fmla="*/ 1967103 h 6858000"/>
                <a:gd name="connsiteX30" fmla="*/ 5816642 w 6055600"/>
                <a:gd name="connsiteY30" fmla="*/ 2618837 h 6858000"/>
                <a:gd name="connsiteX31" fmla="*/ 6015787 w 6055600"/>
                <a:gd name="connsiteY31" fmla="*/ 3339957 h 6858000"/>
                <a:gd name="connsiteX32" fmla="*/ 6054206 w 6055600"/>
                <a:gd name="connsiteY32" fmla="*/ 3727239 h 6858000"/>
                <a:gd name="connsiteX33" fmla="*/ 6039811 w 6055600"/>
                <a:gd name="connsiteY33" fmla="*/ 4122735 h 6858000"/>
                <a:gd name="connsiteX34" fmla="*/ 5971601 w 6055600"/>
                <a:gd name="connsiteY34" fmla="*/ 4514288 h 6858000"/>
                <a:gd name="connsiteX35" fmla="*/ 5946751 w 6055600"/>
                <a:gd name="connsiteY35" fmla="*/ 4609838 h 6858000"/>
                <a:gd name="connsiteX36" fmla="*/ 5919986 w 6055600"/>
                <a:gd name="connsiteY36" fmla="*/ 4703178 h 6858000"/>
                <a:gd name="connsiteX37" fmla="*/ 5890731 w 6055600"/>
                <a:gd name="connsiteY37" fmla="*/ 4795992 h 6858000"/>
                <a:gd name="connsiteX38" fmla="*/ 5859058 w 6055600"/>
                <a:gd name="connsiteY38" fmla="*/ 4888015 h 6858000"/>
                <a:gd name="connsiteX39" fmla="*/ 5525053 w 6055600"/>
                <a:gd name="connsiteY39" fmla="*/ 5588449 h 6858000"/>
                <a:gd name="connsiteX40" fmla="*/ 5058962 w 6055600"/>
                <a:gd name="connsiteY40" fmla="*/ 6189929 h 6858000"/>
                <a:gd name="connsiteX41" fmla="*/ 4787706 w 6055600"/>
                <a:gd name="connsiteY41" fmla="*/ 6442985 h 6858000"/>
                <a:gd name="connsiteX42" fmla="*/ 4498686 w 6055600"/>
                <a:gd name="connsiteY42" fmla="*/ 6663678 h 6858000"/>
                <a:gd name="connsiteX43" fmla="*/ 4197167 w 6055600"/>
                <a:gd name="connsiteY43" fmla="*/ 6854053 h 6858000"/>
                <a:gd name="connsiteX44" fmla="*/ 4189720 w 6055600"/>
                <a:gd name="connsiteY44" fmla="*/ 6858000 h 6858000"/>
                <a:gd name="connsiteX45" fmla="*/ 3651929 w 6055600"/>
                <a:gd name="connsiteY45" fmla="*/ 6858000 h 6858000"/>
                <a:gd name="connsiteX46" fmla="*/ 3789040 w 6055600"/>
                <a:gd name="connsiteY46" fmla="*/ 6778034 h 6858000"/>
                <a:gd name="connsiteX47" fmla="*/ 4335568 w 6055600"/>
                <a:gd name="connsiteY47" fmla="*/ 6382709 h 6858000"/>
                <a:gd name="connsiteX48" fmla="*/ 4586923 w 6055600"/>
                <a:gd name="connsiteY48" fmla="*/ 6158577 h 6858000"/>
                <a:gd name="connsiteX49" fmla="*/ 4819585 w 6055600"/>
                <a:gd name="connsiteY49" fmla="*/ 5915847 h 6858000"/>
                <a:gd name="connsiteX50" fmla="*/ 5214727 w 6055600"/>
                <a:gd name="connsiteY50" fmla="*/ 5371094 h 6858000"/>
                <a:gd name="connsiteX51" fmla="*/ 5495409 w 6055600"/>
                <a:gd name="connsiteY51" fmla="*/ 4752778 h 6858000"/>
                <a:gd name="connsiteX52" fmla="*/ 5522322 w 6055600"/>
                <a:gd name="connsiteY52" fmla="*/ 4671511 h 6858000"/>
                <a:gd name="connsiteX53" fmla="*/ 5547631 w 6055600"/>
                <a:gd name="connsiteY53" fmla="*/ 4589675 h 6858000"/>
                <a:gd name="connsiteX54" fmla="*/ 5570792 w 6055600"/>
                <a:gd name="connsiteY54" fmla="*/ 4506978 h 6858000"/>
                <a:gd name="connsiteX55" fmla="*/ 5591541 w 6055600"/>
                <a:gd name="connsiteY55" fmla="*/ 4425334 h 6858000"/>
                <a:gd name="connsiteX56" fmla="*/ 5649500 w 6055600"/>
                <a:gd name="connsiteY56" fmla="*/ 4097286 h 6858000"/>
                <a:gd name="connsiteX57" fmla="*/ 5637615 w 6055600"/>
                <a:gd name="connsiteY57" fmla="*/ 3437524 h 6858000"/>
                <a:gd name="connsiteX58" fmla="*/ 5475454 w 6055600"/>
                <a:gd name="connsiteY58" fmla="*/ 2791575 h 6858000"/>
                <a:gd name="connsiteX59" fmla="*/ 5217600 w 6055600"/>
                <a:gd name="connsiteY59" fmla="*/ 2164719 h 6858000"/>
                <a:gd name="connsiteX60" fmla="*/ 5144941 w 6055600"/>
                <a:gd name="connsiteY60" fmla="*/ 2009490 h 6858000"/>
                <a:gd name="connsiteX61" fmla="*/ 5070052 w 6055600"/>
                <a:gd name="connsiteY61" fmla="*/ 1851823 h 6858000"/>
                <a:gd name="connsiteX62" fmla="*/ 4926984 w 6055600"/>
                <a:gd name="connsiteY62" fmla="*/ 1529226 h 6858000"/>
                <a:gd name="connsiteX63" fmla="*/ 4790925 w 6055600"/>
                <a:gd name="connsiteY63" fmla="*/ 1209923 h 6858000"/>
                <a:gd name="connsiteX64" fmla="*/ 4650559 w 6055600"/>
                <a:gd name="connsiteY64" fmla="*/ 902490 h 6858000"/>
                <a:gd name="connsiteX65" fmla="*/ 4491930 w 6055600"/>
                <a:gd name="connsiteY65" fmla="*/ 616919 h 6858000"/>
                <a:gd name="connsiteX66" fmla="*/ 4302323 w 6055600"/>
                <a:gd name="connsiteY66" fmla="*/ 366083 h 6858000"/>
                <a:gd name="connsiteX67" fmla="*/ 4072203 w 6055600"/>
                <a:gd name="connsiteY67" fmla="*/ 164982 h 6858000"/>
                <a:gd name="connsiteX68" fmla="*/ 3803964 w 6055600"/>
                <a:gd name="connsiteY68" fmla="*/ 21052 h 6858000"/>
                <a:gd name="connsiteX69" fmla="*/ 3768314 w 6055600"/>
                <a:gd name="connsiteY69" fmla="*/ 6826 h 6858000"/>
                <a:gd name="connsiteX70" fmla="*/ 1589779 w 6055600"/>
                <a:gd name="connsiteY70" fmla="*/ 0 h 6858000"/>
                <a:gd name="connsiteX71" fmla="*/ 1918056 w 6055600"/>
                <a:gd name="connsiteY71" fmla="*/ 0 h 6858000"/>
                <a:gd name="connsiteX72" fmla="*/ 1764243 w 6055600"/>
                <a:gd name="connsiteY72" fmla="*/ 55145 h 6858000"/>
                <a:gd name="connsiteX73" fmla="*/ 1313330 w 6055600"/>
                <a:gd name="connsiteY73" fmla="*/ 274424 h 6858000"/>
                <a:gd name="connsiteX74" fmla="*/ 295673 w 6055600"/>
                <a:gd name="connsiteY74" fmla="*/ 1187630 h 6858000"/>
                <a:gd name="connsiteX75" fmla="*/ 96207 w 6055600"/>
                <a:gd name="connsiteY75" fmla="*/ 1474327 h 6858000"/>
                <a:gd name="connsiteX76" fmla="*/ 0 w 6055600"/>
                <a:gd name="connsiteY76" fmla="*/ 1641460 h 6858000"/>
                <a:gd name="connsiteX77" fmla="*/ 0 w 6055600"/>
                <a:gd name="connsiteY77" fmla="*/ 1224218 h 6858000"/>
                <a:gd name="connsiteX78" fmla="*/ 150937 w 6055600"/>
                <a:gd name="connsiteY78" fmla="*/ 1040975 h 6858000"/>
                <a:gd name="connsiteX79" fmla="*/ 1264907 w 6055600"/>
                <a:gd name="connsiteY79" fmla="*/ 158248 h 6858000"/>
                <a:gd name="connsiteX80" fmla="*/ 1575167 w 6055600"/>
                <a:gd name="connsiteY80" fmla="*/ 567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6055600" h="6858000">
                  <a:moveTo>
                    <a:pt x="0" y="5960220"/>
                  </a:moveTo>
                  <a:lnTo>
                    <a:pt x="36039" y="6002605"/>
                  </a:lnTo>
                  <a:cubicBezTo>
                    <a:pt x="54896" y="6021530"/>
                    <a:pt x="73635" y="6040425"/>
                    <a:pt x="92950" y="6059050"/>
                  </a:cubicBezTo>
                  <a:lnTo>
                    <a:pt x="153706" y="6111427"/>
                  </a:lnTo>
                  <a:cubicBezTo>
                    <a:pt x="173546" y="6129485"/>
                    <a:pt x="195722" y="6144912"/>
                    <a:pt x="216806" y="6161603"/>
                  </a:cubicBezTo>
                  <a:cubicBezTo>
                    <a:pt x="238229" y="6177961"/>
                    <a:pt x="259466" y="6194551"/>
                    <a:pt x="281945" y="6209777"/>
                  </a:cubicBezTo>
                  <a:cubicBezTo>
                    <a:pt x="369940" y="6272709"/>
                    <a:pt x="461791" y="6332004"/>
                    <a:pt x="553337" y="6391500"/>
                  </a:cubicBezTo>
                  <a:lnTo>
                    <a:pt x="690543" y="6481634"/>
                  </a:lnTo>
                  <a:lnTo>
                    <a:pt x="827127" y="6573159"/>
                  </a:lnTo>
                  <a:cubicBezTo>
                    <a:pt x="917674" y="6634511"/>
                    <a:pt x="1007156" y="6697737"/>
                    <a:pt x="1095915" y="6762202"/>
                  </a:cubicBezTo>
                  <a:lnTo>
                    <a:pt x="1224853" y="6858000"/>
                  </a:lnTo>
                  <a:lnTo>
                    <a:pt x="1154072" y="6858000"/>
                  </a:lnTo>
                  <a:lnTo>
                    <a:pt x="1073489" y="6799140"/>
                  </a:lnTo>
                  <a:cubicBezTo>
                    <a:pt x="983882" y="6736908"/>
                    <a:pt x="892851" y="6677125"/>
                    <a:pt x="800175" y="6620441"/>
                  </a:cubicBezTo>
                  <a:cubicBezTo>
                    <a:pt x="615108" y="6506015"/>
                    <a:pt x="422939" y="6407807"/>
                    <a:pt x="231518" y="6299323"/>
                  </a:cubicBezTo>
                  <a:cubicBezTo>
                    <a:pt x="207467" y="6286226"/>
                    <a:pt x="184098" y="6271045"/>
                    <a:pt x="160401" y="6256627"/>
                  </a:cubicBezTo>
                  <a:cubicBezTo>
                    <a:pt x="136809" y="6241811"/>
                    <a:pt x="112558" y="6228518"/>
                    <a:pt x="89697" y="6211916"/>
                  </a:cubicBezTo>
                  <a:lnTo>
                    <a:pt x="20148" y="6163835"/>
                  </a:lnTo>
                  <a:lnTo>
                    <a:pt x="0" y="6147796"/>
                  </a:lnTo>
                  <a:close/>
                  <a:moveTo>
                    <a:pt x="3748345" y="0"/>
                  </a:moveTo>
                  <a:lnTo>
                    <a:pt x="4277792" y="0"/>
                  </a:lnTo>
                  <a:lnTo>
                    <a:pt x="4339531" y="40262"/>
                  </a:lnTo>
                  <a:cubicBezTo>
                    <a:pt x="4386991" y="75346"/>
                    <a:pt x="4432680" y="113353"/>
                    <a:pt x="4476306" y="153922"/>
                  </a:cubicBezTo>
                  <a:cubicBezTo>
                    <a:pt x="4563779" y="234693"/>
                    <a:pt x="4642423" y="325982"/>
                    <a:pt x="4713639" y="422076"/>
                  </a:cubicBezTo>
                  <a:cubicBezTo>
                    <a:pt x="4784481" y="518635"/>
                    <a:pt x="4848552" y="619893"/>
                    <a:pt x="4906991" y="723463"/>
                  </a:cubicBezTo>
                  <a:cubicBezTo>
                    <a:pt x="4965582" y="826932"/>
                    <a:pt x="5019421" y="932243"/>
                    <a:pt x="5070511" y="1037524"/>
                  </a:cubicBezTo>
                  <a:cubicBezTo>
                    <a:pt x="5121871" y="1142738"/>
                    <a:pt x="5170833" y="1248016"/>
                    <a:pt x="5219493" y="1352079"/>
                  </a:cubicBezTo>
                  <a:cubicBezTo>
                    <a:pt x="5268459" y="1455943"/>
                    <a:pt x="5317204" y="1558756"/>
                    <a:pt x="5367779" y="1658945"/>
                  </a:cubicBezTo>
                  <a:lnTo>
                    <a:pt x="5446095" y="1811301"/>
                  </a:lnTo>
                  <a:cubicBezTo>
                    <a:pt x="5472584" y="1862992"/>
                    <a:pt x="5498885" y="1914915"/>
                    <a:pt x="5525115" y="1967103"/>
                  </a:cubicBezTo>
                  <a:cubicBezTo>
                    <a:pt x="5629428" y="2176256"/>
                    <a:pt x="5730254" y="2391411"/>
                    <a:pt x="5816642" y="2618837"/>
                  </a:cubicBezTo>
                  <a:cubicBezTo>
                    <a:pt x="5902562" y="2846137"/>
                    <a:pt x="5974641" y="3086291"/>
                    <a:pt x="6015787" y="3339957"/>
                  </a:cubicBezTo>
                  <a:cubicBezTo>
                    <a:pt x="6036373" y="3466512"/>
                    <a:pt x="6050262" y="3596084"/>
                    <a:pt x="6054206" y="3727239"/>
                  </a:cubicBezTo>
                  <a:cubicBezTo>
                    <a:pt x="6058266" y="3858425"/>
                    <a:pt x="6053460" y="3990915"/>
                    <a:pt x="6039811" y="4122735"/>
                  </a:cubicBezTo>
                  <a:cubicBezTo>
                    <a:pt x="6026397" y="4254618"/>
                    <a:pt x="6002552" y="4385688"/>
                    <a:pt x="5971601" y="4514288"/>
                  </a:cubicBezTo>
                  <a:cubicBezTo>
                    <a:pt x="5963342" y="4546050"/>
                    <a:pt x="5955885" y="4579019"/>
                    <a:pt x="5946751" y="4609838"/>
                  </a:cubicBezTo>
                  <a:lnTo>
                    <a:pt x="5919986" y="4703178"/>
                  </a:lnTo>
                  <a:lnTo>
                    <a:pt x="5890731" y="4795992"/>
                  </a:lnTo>
                  <a:cubicBezTo>
                    <a:pt x="5880825" y="4826888"/>
                    <a:pt x="5869667" y="4857307"/>
                    <a:pt x="5859058" y="4888015"/>
                  </a:cubicBezTo>
                  <a:cubicBezTo>
                    <a:pt x="5772112" y="5132558"/>
                    <a:pt x="5660551" y="5369373"/>
                    <a:pt x="5525053" y="5588449"/>
                  </a:cubicBezTo>
                  <a:cubicBezTo>
                    <a:pt x="5389674" y="5807557"/>
                    <a:pt x="5232835" y="6010440"/>
                    <a:pt x="5058962" y="6189929"/>
                  </a:cubicBezTo>
                  <a:cubicBezTo>
                    <a:pt x="4972125" y="6279771"/>
                    <a:pt x="4880998" y="6363650"/>
                    <a:pt x="4787706" y="6442985"/>
                  </a:cubicBezTo>
                  <a:cubicBezTo>
                    <a:pt x="4693655" y="6521410"/>
                    <a:pt x="4597439" y="6595290"/>
                    <a:pt x="4498686" y="6663678"/>
                  </a:cubicBezTo>
                  <a:cubicBezTo>
                    <a:pt x="4399893" y="6731984"/>
                    <a:pt x="4299240" y="6795191"/>
                    <a:pt x="4197167" y="6854053"/>
                  </a:cubicBezTo>
                  <a:lnTo>
                    <a:pt x="4189720" y="6858000"/>
                  </a:lnTo>
                  <a:lnTo>
                    <a:pt x="3651929" y="6858000"/>
                  </a:lnTo>
                  <a:lnTo>
                    <a:pt x="3789040" y="6778034"/>
                  </a:lnTo>
                  <a:cubicBezTo>
                    <a:pt x="3978462" y="6656931"/>
                    <a:pt x="4162446" y="6525734"/>
                    <a:pt x="4335568" y="6382709"/>
                  </a:cubicBezTo>
                  <a:cubicBezTo>
                    <a:pt x="4422084" y="6310901"/>
                    <a:pt x="4506335" y="6236787"/>
                    <a:pt x="4586923" y="6158577"/>
                  </a:cubicBezTo>
                  <a:cubicBezTo>
                    <a:pt x="4668153" y="6081248"/>
                    <a:pt x="4745649" y="6000086"/>
                    <a:pt x="4819585" y="5915847"/>
                  </a:cubicBezTo>
                  <a:cubicBezTo>
                    <a:pt x="4967573" y="5747401"/>
                    <a:pt x="5101426" y="5566247"/>
                    <a:pt x="5214727" y="5371094"/>
                  </a:cubicBezTo>
                  <a:cubicBezTo>
                    <a:pt x="5327795" y="5175879"/>
                    <a:pt x="5421090" y="4968427"/>
                    <a:pt x="5495409" y="4752778"/>
                  </a:cubicBezTo>
                  <a:cubicBezTo>
                    <a:pt x="5504291" y="4725712"/>
                    <a:pt x="5513872" y="4698834"/>
                    <a:pt x="5522322" y="4671511"/>
                  </a:cubicBezTo>
                  <a:lnTo>
                    <a:pt x="5547631" y="4589675"/>
                  </a:lnTo>
                  <a:lnTo>
                    <a:pt x="5570792" y="4506978"/>
                  </a:lnTo>
                  <a:cubicBezTo>
                    <a:pt x="5578845" y="4479265"/>
                    <a:pt x="5584485" y="4452605"/>
                    <a:pt x="5591541" y="4425334"/>
                  </a:cubicBezTo>
                  <a:cubicBezTo>
                    <a:pt x="5618002" y="4316765"/>
                    <a:pt x="5636850" y="4207148"/>
                    <a:pt x="5649500" y="4097286"/>
                  </a:cubicBezTo>
                  <a:cubicBezTo>
                    <a:pt x="5674602" y="3877368"/>
                    <a:pt x="5668749" y="3656091"/>
                    <a:pt x="5637615" y="3437524"/>
                  </a:cubicBezTo>
                  <a:cubicBezTo>
                    <a:pt x="5605861" y="3218934"/>
                    <a:pt x="5549060" y="3003118"/>
                    <a:pt x="5475454" y="2791575"/>
                  </a:cubicBezTo>
                  <a:cubicBezTo>
                    <a:pt x="5402070" y="2579668"/>
                    <a:pt x="5313111" y="2371656"/>
                    <a:pt x="5217600" y="2164719"/>
                  </a:cubicBezTo>
                  <a:cubicBezTo>
                    <a:pt x="5193627" y="2112994"/>
                    <a:pt x="5169419" y="2061207"/>
                    <a:pt x="5144941" y="2009490"/>
                  </a:cubicBezTo>
                  <a:lnTo>
                    <a:pt x="5070052" y="1851823"/>
                  </a:lnTo>
                  <a:cubicBezTo>
                    <a:pt x="5020031" y="1744421"/>
                    <a:pt x="4972748" y="1636620"/>
                    <a:pt x="4926984" y="1529226"/>
                  </a:cubicBezTo>
                  <a:lnTo>
                    <a:pt x="4790925" y="1209923"/>
                  </a:lnTo>
                  <a:cubicBezTo>
                    <a:pt x="4745458" y="1105158"/>
                    <a:pt x="4699567" y="1001976"/>
                    <a:pt x="4650559" y="902490"/>
                  </a:cubicBezTo>
                  <a:cubicBezTo>
                    <a:pt x="4601243" y="803205"/>
                    <a:pt x="4549606" y="706978"/>
                    <a:pt x="4491930" y="616919"/>
                  </a:cubicBezTo>
                  <a:cubicBezTo>
                    <a:pt x="4434712" y="526559"/>
                    <a:pt x="4372370" y="441762"/>
                    <a:pt x="4302323" y="366083"/>
                  </a:cubicBezTo>
                  <a:cubicBezTo>
                    <a:pt x="4232428" y="290304"/>
                    <a:pt x="4155542" y="222846"/>
                    <a:pt x="4072203" y="164982"/>
                  </a:cubicBezTo>
                  <a:cubicBezTo>
                    <a:pt x="3988864" y="107118"/>
                    <a:pt x="3898693" y="59316"/>
                    <a:pt x="3803964" y="21052"/>
                  </a:cubicBezTo>
                  <a:lnTo>
                    <a:pt x="3768314" y="6826"/>
                  </a:lnTo>
                  <a:close/>
                  <a:moveTo>
                    <a:pt x="1589779" y="0"/>
                  </a:moveTo>
                  <a:lnTo>
                    <a:pt x="1918056" y="0"/>
                  </a:lnTo>
                  <a:lnTo>
                    <a:pt x="1764243" y="55145"/>
                  </a:lnTo>
                  <a:cubicBezTo>
                    <a:pt x="1609764" y="115414"/>
                    <a:pt x="1458840" y="188978"/>
                    <a:pt x="1313330" y="274424"/>
                  </a:cubicBezTo>
                  <a:cubicBezTo>
                    <a:pt x="924625" y="501532"/>
                    <a:pt x="576885" y="817476"/>
                    <a:pt x="295673" y="1187630"/>
                  </a:cubicBezTo>
                  <a:cubicBezTo>
                    <a:pt x="225216" y="1280162"/>
                    <a:pt x="158640" y="1375858"/>
                    <a:pt x="96207" y="1474327"/>
                  </a:cubicBezTo>
                  <a:lnTo>
                    <a:pt x="0" y="1641460"/>
                  </a:lnTo>
                  <a:lnTo>
                    <a:pt x="0" y="1224218"/>
                  </a:lnTo>
                  <a:lnTo>
                    <a:pt x="150937" y="1040975"/>
                  </a:lnTo>
                  <a:cubicBezTo>
                    <a:pt x="478530" y="677729"/>
                    <a:pt x="858178" y="381092"/>
                    <a:pt x="1264907" y="158248"/>
                  </a:cubicBezTo>
                  <a:cubicBezTo>
                    <a:pt x="1366631" y="102619"/>
                    <a:pt x="1470177" y="51760"/>
                    <a:pt x="1575167" y="567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5" name="Picture 4">
            <a:extLst>
              <a:ext uri="{FF2B5EF4-FFF2-40B4-BE49-F238E27FC236}">
                <a16:creationId xmlns:a16="http://schemas.microsoft.com/office/drawing/2014/main" id="{E9586610-2814-9A61-855F-32851AD7FE42}"/>
              </a:ext>
            </a:extLst>
          </p:cNvPr>
          <p:cNvPicPr>
            <a:picLocks noChangeAspect="1"/>
          </p:cNvPicPr>
          <p:nvPr/>
        </p:nvPicPr>
        <p:blipFill>
          <a:blip r:embed="rId2"/>
          <a:stretch>
            <a:fillRect/>
          </a:stretch>
        </p:blipFill>
        <p:spPr>
          <a:xfrm>
            <a:off x="0" y="0"/>
            <a:ext cx="12192000" cy="835152"/>
          </a:xfrm>
          <a:prstGeom prst="rect">
            <a:avLst/>
          </a:prstGeom>
        </p:spPr>
      </p:pic>
      <p:pic>
        <p:nvPicPr>
          <p:cNvPr id="8" name="Picture 7">
            <a:extLst>
              <a:ext uri="{FF2B5EF4-FFF2-40B4-BE49-F238E27FC236}">
                <a16:creationId xmlns:a16="http://schemas.microsoft.com/office/drawing/2014/main" id="{B134C5F7-0DB4-2A9D-B72B-50BC909E52DF}"/>
              </a:ext>
            </a:extLst>
          </p:cNvPr>
          <p:cNvPicPr>
            <a:picLocks noChangeAspect="1"/>
          </p:cNvPicPr>
          <p:nvPr/>
        </p:nvPicPr>
        <p:blipFill rotWithShape="1">
          <a:blip r:embed="rId3"/>
          <a:srcRect l="53073"/>
          <a:stretch/>
        </p:blipFill>
        <p:spPr>
          <a:xfrm>
            <a:off x="819690" y="2295272"/>
            <a:ext cx="3490912" cy="4229100"/>
          </a:xfrm>
          <a:prstGeom prst="rect">
            <a:avLst/>
          </a:prstGeom>
        </p:spPr>
      </p:pic>
      <p:sp>
        <p:nvSpPr>
          <p:cNvPr id="11" name="Content Placeholder 5">
            <a:extLst>
              <a:ext uri="{FF2B5EF4-FFF2-40B4-BE49-F238E27FC236}">
                <a16:creationId xmlns:a16="http://schemas.microsoft.com/office/drawing/2014/main" id="{CF547ABF-B9AC-FE31-CF8D-3937D4970C7E}"/>
              </a:ext>
            </a:extLst>
          </p:cNvPr>
          <p:cNvSpPr>
            <a:spLocks noGrp="1"/>
          </p:cNvSpPr>
          <p:nvPr>
            <p:ph sz="half" idx="1"/>
          </p:nvPr>
        </p:nvSpPr>
        <p:spPr>
          <a:xfrm>
            <a:off x="6550704" y="2295272"/>
            <a:ext cx="5181600" cy="4351338"/>
          </a:xfrm>
        </p:spPr>
        <p:txBody>
          <a:bodyPr>
            <a:normAutofit/>
          </a:bodyPr>
          <a:lstStyle/>
          <a:p>
            <a:pPr>
              <a:lnSpc>
                <a:spcPct val="150000"/>
              </a:lnSpc>
            </a:pPr>
            <a:r>
              <a:rPr lang="en-GB" sz="2200" dirty="0">
                <a:latin typeface="Arial" panose="020B0604020202020204" pitchFamily="34" charset="0"/>
                <a:cs typeface="Arial" panose="020B0604020202020204" pitchFamily="34" charset="0"/>
              </a:rPr>
              <a:t>Ability and intellect is set in stone.</a:t>
            </a:r>
          </a:p>
          <a:p>
            <a:pPr>
              <a:lnSpc>
                <a:spcPct val="150000"/>
              </a:lnSpc>
            </a:pPr>
            <a:r>
              <a:rPr lang="en-GB" sz="2200" dirty="0">
                <a:latin typeface="Arial" panose="020B0604020202020204" pitchFamily="34" charset="0"/>
                <a:cs typeface="Arial" panose="020B0604020202020204" pitchFamily="34" charset="0"/>
              </a:rPr>
              <a:t>Failure is permanent.</a:t>
            </a:r>
          </a:p>
          <a:p>
            <a:pPr>
              <a:lnSpc>
                <a:spcPct val="150000"/>
              </a:lnSpc>
            </a:pPr>
            <a:r>
              <a:rPr lang="en-GB" sz="2200" dirty="0">
                <a:latin typeface="Arial" panose="020B0604020202020204" pitchFamily="34" charset="0"/>
                <a:cs typeface="Arial" panose="020B0604020202020204" pitchFamily="34" charset="0"/>
              </a:rPr>
              <a:t>Critical feedback = an attack.</a:t>
            </a:r>
          </a:p>
          <a:p>
            <a:pPr>
              <a:lnSpc>
                <a:spcPct val="150000"/>
              </a:lnSpc>
            </a:pPr>
            <a:r>
              <a:rPr lang="en-GB" sz="2200" dirty="0">
                <a:latin typeface="Arial" panose="020B0604020202020204" pitchFamily="34" charset="0"/>
                <a:cs typeface="Arial" panose="020B0604020202020204" pitchFamily="34" charset="0"/>
              </a:rPr>
              <a:t>Need to prove oneself. </a:t>
            </a:r>
          </a:p>
          <a:p>
            <a:pPr>
              <a:lnSpc>
                <a:spcPct val="150000"/>
              </a:lnSpc>
            </a:pPr>
            <a:r>
              <a:rPr lang="en-GB" sz="2200" dirty="0">
                <a:latin typeface="Arial" panose="020B0604020202020204" pitchFamily="34" charset="0"/>
                <a:cs typeface="Arial" panose="020B0604020202020204" pitchFamily="34" charset="0"/>
              </a:rPr>
              <a:t>Threatened by the successes of others. </a:t>
            </a:r>
          </a:p>
        </p:txBody>
      </p:sp>
    </p:spTree>
    <p:extLst>
      <p:ext uri="{BB962C8B-B14F-4D97-AF65-F5344CB8AC3E}">
        <p14:creationId xmlns:p14="http://schemas.microsoft.com/office/powerpoint/2010/main" val="33071232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2430EE-8F48-2B43-5930-8760D92AD856}"/>
              </a:ext>
            </a:extLst>
          </p:cNvPr>
          <p:cNvSpPr>
            <a:spLocks noGrp="1"/>
          </p:cNvSpPr>
          <p:nvPr>
            <p:ph type="title"/>
          </p:nvPr>
        </p:nvSpPr>
        <p:spPr>
          <a:xfrm>
            <a:off x="838200" y="681037"/>
            <a:ext cx="10515600" cy="1325563"/>
          </a:xfrm>
        </p:spPr>
        <p:txBody>
          <a:bodyPr/>
          <a:lstStyle/>
          <a:p>
            <a:r>
              <a:rPr lang="en-GB" b="1" dirty="0">
                <a:latin typeface="Arial" panose="020B0604020202020204" pitchFamily="34" charset="0"/>
                <a:cs typeface="Arial" panose="020B0604020202020204" pitchFamily="34" charset="0"/>
              </a:rPr>
              <a:t>Why is a fixed mindset problematic?</a:t>
            </a:r>
          </a:p>
        </p:txBody>
      </p:sp>
      <p:pic>
        <p:nvPicPr>
          <p:cNvPr id="5" name="Picture 4">
            <a:extLst>
              <a:ext uri="{FF2B5EF4-FFF2-40B4-BE49-F238E27FC236}">
                <a16:creationId xmlns:a16="http://schemas.microsoft.com/office/drawing/2014/main" id="{E9586610-2814-9A61-855F-32851AD7FE42}"/>
              </a:ext>
            </a:extLst>
          </p:cNvPr>
          <p:cNvPicPr>
            <a:picLocks noChangeAspect="1"/>
          </p:cNvPicPr>
          <p:nvPr/>
        </p:nvPicPr>
        <p:blipFill>
          <a:blip r:embed="rId2"/>
          <a:stretch>
            <a:fillRect/>
          </a:stretch>
        </p:blipFill>
        <p:spPr>
          <a:xfrm>
            <a:off x="0" y="0"/>
            <a:ext cx="12192000" cy="835152"/>
          </a:xfrm>
          <a:prstGeom prst="rect">
            <a:avLst/>
          </a:prstGeom>
        </p:spPr>
      </p:pic>
      <p:sp>
        <p:nvSpPr>
          <p:cNvPr id="6" name="Content Placeholder 5">
            <a:extLst>
              <a:ext uri="{FF2B5EF4-FFF2-40B4-BE49-F238E27FC236}">
                <a16:creationId xmlns:a16="http://schemas.microsoft.com/office/drawing/2014/main" id="{CF547ABF-B9AC-FE31-CF8D-3937D4970C7E}"/>
              </a:ext>
            </a:extLst>
          </p:cNvPr>
          <p:cNvSpPr>
            <a:spLocks noGrp="1"/>
          </p:cNvSpPr>
          <p:nvPr>
            <p:ph sz="half" idx="1"/>
          </p:nvPr>
        </p:nvSpPr>
        <p:spPr>
          <a:xfrm>
            <a:off x="546100" y="1726803"/>
            <a:ext cx="5930900" cy="4927997"/>
          </a:xfrm>
        </p:spPr>
        <p:txBody>
          <a:bodyPr>
            <a:normAutofit fontScale="92500"/>
          </a:bodyPr>
          <a:lstStyle/>
          <a:p>
            <a:pPr>
              <a:lnSpc>
                <a:spcPct val="150000"/>
              </a:lnSpc>
            </a:pPr>
            <a:r>
              <a:rPr lang="en-GB" sz="2400" dirty="0">
                <a:latin typeface="Arial" panose="020B0604020202020204" pitchFamily="34" charset="0"/>
                <a:cs typeface="Arial" panose="020B0604020202020204" pitchFamily="34" charset="0"/>
              </a:rPr>
              <a:t>More likely to choose an easy task and put in less effort. </a:t>
            </a:r>
          </a:p>
          <a:p>
            <a:pPr>
              <a:lnSpc>
                <a:spcPct val="150000"/>
              </a:lnSpc>
            </a:pPr>
            <a:r>
              <a:rPr lang="en-GB" sz="2400" dirty="0">
                <a:latin typeface="Arial" panose="020B0604020202020204" pitchFamily="34" charset="0"/>
                <a:cs typeface="Arial" panose="020B0604020202020204" pitchFamily="34" charset="0"/>
              </a:rPr>
              <a:t>More likely to give up when challenges arise. </a:t>
            </a:r>
          </a:p>
          <a:p>
            <a:pPr>
              <a:lnSpc>
                <a:spcPct val="150000"/>
              </a:lnSpc>
            </a:pPr>
            <a:r>
              <a:rPr lang="en-GB" sz="2400" dirty="0">
                <a:latin typeface="Arial" panose="020B0604020202020204" pitchFamily="34" charset="0"/>
                <a:cs typeface="Arial" panose="020B0604020202020204" pitchFamily="34" charset="0"/>
              </a:rPr>
              <a:t>Focus is on measurable accomplishments.</a:t>
            </a:r>
          </a:p>
          <a:p>
            <a:pPr>
              <a:lnSpc>
                <a:spcPct val="150000"/>
              </a:lnSpc>
            </a:pPr>
            <a:r>
              <a:rPr lang="en-GB" sz="2400" dirty="0">
                <a:latin typeface="Arial" panose="020B0604020202020204" pitchFamily="34" charset="0"/>
                <a:cs typeface="Arial" panose="020B0604020202020204" pitchFamily="34" charset="0"/>
              </a:rPr>
              <a:t>Less likely to take creative risks. </a:t>
            </a:r>
          </a:p>
          <a:p>
            <a:pPr>
              <a:lnSpc>
                <a:spcPct val="150000"/>
              </a:lnSpc>
            </a:pPr>
            <a:r>
              <a:rPr lang="en-GB" sz="2400" dirty="0">
                <a:latin typeface="Arial" panose="020B0604020202020204" pitchFamily="34" charset="0"/>
                <a:cs typeface="Arial" panose="020B0604020202020204" pitchFamily="34" charset="0"/>
              </a:rPr>
              <a:t>Avoidance of new things which appear scary.</a:t>
            </a:r>
          </a:p>
          <a:p>
            <a:pPr marL="0" indent="0">
              <a:buNone/>
            </a:pPr>
            <a:endParaRPr lang="en-GB" dirty="0"/>
          </a:p>
        </p:txBody>
      </p:sp>
      <p:sp>
        <p:nvSpPr>
          <p:cNvPr id="3" name="Cloud 2">
            <a:extLst>
              <a:ext uri="{FF2B5EF4-FFF2-40B4-BE49-F238E27FC236}">
                <a16:creationId xmlns:a16="http://schemas.microsoft.com/office/drawing/2014/main" id="{F3054DFD-1070-7CA0-1D47-0BF7D02E5D86}"/>
              </a:ext>
            </a:extLst>
          </p:cNvPr>
          <p:cNvSpPr/>
          <p:nvPr/>
        </p:nvSpPr>
        <p:spPr>
          <a:xfrm>
            <a:off x="6721475" y="1726803"/>
            <a:ext cx="2349500" cy="1279652"/>
          </a:xfrm>
          <a:prstGeom prst="cloud">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200" dirty="0">
                <a:solidFill>
                  <a:schemeClr val="tx1"/>
                </a:solidFill>
                <a:latin typeface="Arial" panose="020B0604020202020204" pitchFamily="34" charset="0"/>
                <a:cs typeface="Arial" panose="020B0604020202020204" pitchFamily="34" charset="0"/>
              </a:rPr>
              <a:t>Why bother?</a:t>
            </a:r>
          </a:p>
        </p:txBody>
      </p:sp>
      <p:sp>
        <p:nvSpPr>
          <p:cNvPr id="7" name="Cloud 6">
            <a:extLst>
              <a:ext uri="{FF2B5EF4-FFF2-40B4-BE49-F238E27FC236}">
                <a16:creationId xmlns:a16="http://schemas.microsoft.com/office/drawing/2014/main" id="{ECA992D3-59AB-B598-652C-FDFF0E9DDCE4}"/>
              </a:ext>
            </a:extLst>
          </p:cNvPr>
          <p:cNvSpPr/>
          <p:nvPr/>
        </p:nvSpPr>
        <p:spPr>
          <a:xfrm>
            <a:off x="9315450" y="2048534"/>
            <a:ext cx="2159000" cy="1169194"/>
          </a:xfrm>
          <a:prstGeom prst="cloud">
            <a:avLst/>
          </a:prstGeom>
          <a:solidFill>
            <a:schemeClr val="accent5">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200" dirty="0">
                <a:solidFill>
                  <a:schemeClr val="tx1"/>
                </a:solidFill>
                <a:latin typeface="Arial" panose="020B0604020202020204" pitchFamily="34" charset="0"/>
                <a:cs typeface="Arial" panose="020B0604020202020204" pitchFamily="34" charset="0"/>
              </a:rPr>
              <a:t>Why try?</a:t>
            </a:r>
          </a:p>
        </p:txBody>
      </p:sp>
      <p:pic>
        <p:nvPicPr>
          <p:cNvPr id="10" name="Picture 9">
            <a:extLst>
              <a:ext uri="{FF2B5EF4-FFF2-40B4-BE49-F238E27FC236}">
                <a16:creationId xmlns:a16="http://schemas.microsoft.com/office/drawing/2014/main" id="{7C50D04B-8D22-2372-C9B3-CF492AA730E5}"/>
              </a:ext>
            </a:extLst>
          </p:cNvPr>
          <p:cNvPicPr>
            <a:picLocks noChangeAspect="1"/>
          </p:cNvPicPr>
          <p:nvPr/>
        </p:nvPicPr>
        <p:blipFill>
          <a:blip r:embed="rId3"/>
          <a:stretch>
            <a:fillRect/>
          </a:stretch>
        </p:blipFill>
        <p:spPr>
          <a:xfrm>
            <a:off x="7053261" y="3429000"/>
            <a:ext cx="3902075" cy="3121660"/>
          </a:xfrm>
          <a:prstGeom prst="rect">
            <a:avLst/>
          </a:prstGeom>
        </p:spPr>
      </p:pic>
    </p:spTree>
    <p:extLst>
      <p:ext uri="{BB962C8B-B14F-4D97-AF65-F5344CB8AC3E}">
        <p14:creationId xmlns:p14="http://schemas.microsoft.com/office/powerpoint/2010/main" val="11309316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440A548-C0D4-4418-940E-EDC2F1D9A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35152"/>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708B267-8CD2-4684-A57B-9F10707692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835152"/>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41E5AB36-9328-47E9-95AD-E38AC1C0E18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05" y="834783"/>
            <a:ext cx="6091008" cy="6858000"/>
            <a:chOff x="305" y="-369"/>
            <a:chExt cx="6091008" cy="6858000"/>
          </a:xfrm>
        </p:grpSpPr>
        <p:sp>
          <p:nvSpPr>
            <p:cNvPr id="15" name="Freeform: Shape 14">
              <a:extLst>
                <a:ext uri="{FF2B5EF4-FFF2-40B4-BE49-F238E27FC236}">
                  <a16:creationId xmlns:a16="http://schemas.microsoft.com/office/drawing/2014/main" id="{4532450F-A219-4BF5-88FA-A47084237C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9"/>
              <a:ext cx="6057007" cy="6858000"/>
            </a:xfrm>
            <a:custGeom>
              <a:avLst/>
              <a:gdLst>
                <a:gd name="connsiteX0" fmla="*/ 1423825 w 6057007"/>
                <a:gd name="connsiteY0" fmla="*/ 0 h 6858000"/>
                <a:gd name="connsiteX1" fmla="*/ 4262456 w 6057007"/>
                <a:gd name="connsiteY1" fmla="*/ 0 h 6858000"/>
                <a:gd name="connsiteX2" fmla="*/ 4371584 w 6057007"/>
                <a:gd name="connsiteY2" fmla="*/ 79625 h 6858000"/>
                <a:gd name="connsiteX3" fmla="*/ 5400299 w 6057007"/>
                <a:gd name="connsiteY3" fmla="*/ 1779691 h 6858000"/>
                <a:gd name="connsiteX4" fmla="*/ 5961759 w 6057007"/>
                <a:gd name="connsiteY4" fmla="*/ 4554903 h 6858000"/>
                <a:gd name="connsiteX5" fmla="*/ 4326541 w 6057007"/>
                <a:gd name="connsiteY5" fmla="*/ 6729688 h 6858000"/>
                <a:gd name="connsiteX6" fmla="*/ 4109121 w 6057007"/>
                <a:gd name="connsiteY6" fmla="*/ 6858000 h 6858000"/>
                <a:gd name="connsiteX7" fmla="*/ 1145358 w 6057007"/>
                <a:gd name="connsiteY7" fmla="*/ 6858000 h 6858000"/>
                <a:gd name="connsiteX8" fmla="*/ 1143587 w 6057007"/>
                <a:gd name="connsiteY8" fmla="*/ 6856705 h 6858000"/>
                <a:gd name="connsiteX9" fmla="*/ 162579 w 6057007"/>
                <a:gd name="connsiteY9" fmla="*/ 6240990 h 6858000"/>
                <a:gd name="connsiteX10" fmla="*/ 0 w 6057007"/>
                <a:gd name="connsiteY10" fmla="*/ 6125553 h 6858000"/>
                <a:gd name="connsiteX11" fmla="*/ 0 w 6057007"/>
                <a:gd name="connsiteY11" fmla="*/ 4670879 h 6858000"/>
                <a:gd name="connsiteX12" fmla="*/ 38388 w 6057007"/>
                <a:gd name="connsiteY12" fmla="*/ 4778792 h 6858000"/>
                <a:gd name="connsiteX13" fmla="*/ 155449 w 6057007"/>
                <a:gd name="connsiteY13" fmla="*/ 5029879 h 6858000"/>
                <a:gd name="connsiteX14" fmla="*/ 411802 w 6057007"/>
                <a:gd name="connsiteY14" fmla="*/ 5399531 h 6858000"/>
                <a:gd name="connsiteX15" fmla="*/ 806388 w 6057007"/>
                <a:gd name="connsiteY15" fmla="*/ 5659633 h 6858000"/>
                <a:gd name="connsiteX16" fmla="*/ 1801512 w 6057007"/>
                <a:gd name="connsiteY16" fmla="*/ 6314010 h 6858000"/>
                <a:gd name="connsiteX17" fmla="*/ 2653483 w 6057007"/>
                <a:gd name="connsiteY17" fmla="*/ 6529898 h 6858000"/>
                <a:gd name="connsiteX18" fmla="*/ 3666486 w 6057007"/>
                <a:gd name="connsiteY18" fmla="*/ 6190615 h 6858000"/>
                <a:gd name="connsiteX19" fmla="*/ 4658657 w 6057007"/>
                <a:gd name="connsiteY19" fmla="*/ 5428179 h 6858000"/>
                <a:gd name="connsiteX20" fmla="*/ 5222967 w 6057007"/>
                <a:gd name="connsiteY20" fmla="*/ 4356944 h 6858000"/>
                <a:gd name="connsiteX21" fmla="*/ 4724795 w 6057007"/>
                <a:gd name="connsiteY21" fmla="*/ 2210416 h 6858000"/>
                <a:gd name="connsiteX22" fmla="*/ 4473185 w 6057007"/>
                <a:gd name="connsiteY22" fmla="*/ 1691554 h 6858000"/>
                <a:gd name="connsiteX23" fmla="*/ 4046677 w 6057007"/>
                <a:gd name="connsiteY23" fmla="*/ 911781 h 6858000"/>
                <a:gd name="connsiteX24" fmla="*/ 3555564 w 6057007"/>
                <a:gd name="connsiteY24" fmla="*/ 585888 h 6858000"/>
                <a:gd name="connsiteX25" fmla="*/ 2405914 w 6057007"/>
                <a:gd name="connsiteY25" fmla="*/ 536282 h 6858000"/>
                <a:gd name="connsiteX26" fmla="*/ 1345719 w 6057007"/>
                <a:gd name="connsiteY26" fmla="*/ 957619 h 6858000"/>
                <a:gd name="connsiteX27" fmla="*/ 73341 w 6057007"/>
                <a:gd name="connsiteY27" fmla="*/ 2571698 h 6858000"/>
                <a:gd name="connsiteX28" fmla="*/ 0 w 6057007"/>
                <a:gd name="connsiteY28" fmla="*/ 2803810 h 6858000"/>
                <a:gd name="connsiteX29" fmla="*/ 0 w 6057007"/>
                <a:gd name="connsiteY29" fmla="*/ 1147591 h 6858000"/>
                <a:gd name="connsiteX30" fmla="*/ 142706 w 6057007"/>
                <a:gd name="connsiteY30" fmla="*/ 968763 h 6858000"/>
                <a:gd name="connsiteX31" fmla="*/ 971831 w 6057007"/>
                <a:gd name="connsiteY31" fmla="*/ 249890 h 6858000"/>
                <a:gd name="connsiteX32" fmla="*/ 1288677 w 6057007"/>
                <a:gd name="connsiteY32" fmla="*/ 6583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057007" h="6858000">
                  <a:moveTo>
                    <a:pt x="1423825" y="0"/>
                  </a:moveTo>
                  <a:lnTo>
                    <a:pt x="4262456" y="0"/>
                  </a:lnTo>
                  <a:lnTo>
                    <a:pt x="4371584" y="79625"/>
                  </a:lnTo>
                  <a:cubicBezTo>
                    <a:pt x="4860533" y="476670"/>
                    <a:pt x="5063885" y="1132812"/>
                    <a:pt x="5400299" y="1779691"/>
                  </a:cubicBezTo>
                  <a:cubicBezTo>
                    <a:pt x="5848849" y="2642194"/>
                    <a:pt x="6244956" y="3497996"/>
                    <a:pt x="5961759" y="4554903"/>
                  </a:cubicBezTo>
                  <a:cubicBezTo>
                    <a:pt x="5691575" y="5563242"/>
                    <a:pt x="5092427" y="6238887"/>
                    <a:pt x="4326541" y="6729688"/>
                  </a:cubicBezTo>
                  <a:lnTo>
                    <a:pt x="4109121" y="6858000"/>
                  </a:lnTo>
                  <a:lnTo>
                    <a:pt x="1145358" y="6858000"/>
                  </a:lnTo>
                  <a:lnTo>
                    <a:pt x="1143587" y="6856705"/>
                  </a:lnTo>
                  <a:cubicBezTo>
                    <a:pt x="699546" y="6541440"/>
                    <a:pt x="399287" y="6392433"/>
                    <a:pt x="162579" y="6240990"/>
                  </a:cubicBezTo>
                  <a:lnTo>
                    <a:pt x="0" y="6125553"/>
                  </a:lnTo>
                  <a:lnTo>
                    <a:pt x="0" y="4670879"/>
                  </a:lnTo>
                  <a:lnTo>
                    <a:pt x="38388" y="4778792"/>
                  </a:lnTo>
                  <a:cubicBezTo>
                    <a:pt x="72793" y="4862402"/>
                    <a:pt x="111802" y="4945953"/>
                    <a:pt x="155449" y="5029879"/>
                  </a:cubicBezTo>
                  <a:cubicBezTo>
                    <a:pt x="273464" y="5256810"/>
                    <a:pt x="351295" y="5344113"/>
                    <a:pt x="411802" y="5399531"/>
                  </a:cubicBezTo>
                  <a:cubicBezTo>
                    <a:pt x="500065" y="5480405"/>
                    <a:pt x="628514" y="5555615"/>
                    <a:pt x="806388" y="5659633"/>
                  </a:cubicBezTo>
                  <a:cubicBezTo>
                    <a:pt x="1044358" y="5798926"/>
                    <a:pt x="1370396" y="5989780"/>
                    <a:pt x="1801512" y="6314010"/>
                  </a:cubicBezTo>
                  <a:cubicBezTo>
                    <a:pt x="2037213" y="6491324"/>
                    <a:pt x="2315885" y="6561958"/>
                    <a:pt x="2653483" y="6529898"/>
                  </a:cubicBezTo>
                  <a:cubicBezTo>
                    <a:pt x="2962383" y="6500529"/>
                    <a:pt x="3312661" y="6383221"/>
                    <a:pt x="3666486" y="6190615"/>
                  </a:cubicBezTo>
                  <a:cubicBezTo>
                    <a:pt x="4083218" y="5963697"/>
                    <a:pt x="4407642" y="5714350"/>
                    <a:pt x="4658657" y="5428179"/>
                  </a:cubicBezTo>
                  <a:cubicBezTo>
                    <a:pt x="4927319" y="5121947"/>
                    <a:pt x="5111907" y="4771422"/>
                    <a:pt x="5222967" y="4356944"/>
                  </a:cubicBezTo>
                  <a:cubicBezTo>
                    <a:pt x="5418167" y="3628447"/>
                    <a:pt x="5139747" y="3007703"/>
                    <a:pt x="4724795" y="2210416"/>
                  </a:cubicBezTo>
                  <a:cubicBezTo>
                    <a:pt x="4631776" y="2031551"/>
                    <a:pt x="4551122" y="1858737"/>
                    <a:pt x="4473185" y="1691554"/>
                  </a:cubicBezTo>
                  <a:cubicBezTo>
                    <a:pt x="4326842" y="1377756"/>
                    <a:pt x="4200559" y="1106810"/>
                    <a:pt x="4046677" y="911781"/>
                  </a:cubicBezTo>
                  <a:cubicBezTo>
                    <a:pt x="3910561" y="739097"/>
                    <a:pt x="3763658" y="641647"/>
                    <a:pt x="3555564" y="585888"/>
                  </a:cubicBezTo>
                  <a:cubicBezTo>
                    <a:pt x="3178534" y="484863"/>
                    <a:pt x="2791842" y="468166"/>
                    <a:pt x="2405914" y="536282"/>
                  </a:cubicBezTo>
                  <a:cubicBezTo>
                    <a:pt x="2032757" y="602054"/>
                    <a:pt x="1676044" y="743871"/>
                    <a:pt x="1345719" y="957619"/>
                  </a:cubicBezTo>
                  <a:cubicBezTo>
                    <a:pt x="762775" y="1334788"/>
                    <a:pt x="318714" y="1900690"/>
                    <a:pt x="73341" y="2571698"/>
                  </a:cubicBezTo>
                  <a:lnTo>
                    <a:pt x="0" y="2803810"/>
                  </a:lnTo>
                  <a:lnTo>
                    <a:pt x="0" y="1147591"/>
                  </a:lnTo>
                  <a:lnTo>
                    <a:pt x="142706" y="968763"/>
                  </a:lnTo>
                  <a:cubicBezTo>
                    <a:pt x="388539" y="688063"/>
                    <a:pt x="668237" y="446316"/>
                    <a:pt x="971831" y="249890"/>
                  </a:cubicBezTo>
                  <a:cubicBezTo>
                    <a:pt x="1074829" y="183240"/>
                    <a:pt x="1180574" y="121805"/>
                    <a:pt x="1288677" y="6583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035AC662-4000-411A-9E33-6A4B6C0FCB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9"/>
              <a:ext cx="6091008" cy="6858000"/>
            </a:xfrm>
            <a:custGeom>
              <a:avLst/>
              <a:gdLst>
                <a:gd name="connsiteX0" fmla="*/ 0 w 6091008"/>
                <a:gd name="connsiteY0" fmla="*/ 5476844 h 6858000"/>
                <a:gd name="connsiteX1" fmla="*/ 15220 w 6091008"/>
                <a:gd name="connsiteY1" fmla="*/ 5501668 h 6858000"/>
                <a:gd name="connsiteX2" fmla="*/ 198940 w 6091008"/>
                <a:gd name="connsiteY2" fmla="*/ 5717964 h 6858000"/>
                <a:gd name="connsiteX3" fmla="*/ 251499 w 6091008"/>
                <a:gd name="connsiteY3" fmla="*/ 5763842 h 6858000"/>
                <a:gd name="connsiteX4" fmla="*/ 308460 w 6091008"/>
                <a:gd name="connsiteY4" fmla="*/ 5806337 h 6858000"/>
                <a:gd name="connsiteX5" fmla="*/ 368305 w 6091008"/>
                <a:gd name="connsiteY5" fmla="*/ 5847248 h 6858000"/>
                <a:gd name="connsiteX6" fmla="*/ 430451 w 6091008"/>
                <a:gd name="connsiteY6" fmla="*/ 5887305 h 6858000"/>
                <a:gd name="connsiteX7" fmla="*/ 975811 w 6091008"/>
                <a:gd name="connsiteY7" fmla="*/ 6205653 h 6858000"/>
                <a:gd name="connsiteX8" fmla="*/ 1510250 w 6091008"/>
                <a:gd name="connsiteY8" fmla="*/ 6575390 h 6858000"/>
                <a:gd name="connsiteX9" fmla="*/ 2002437 w 6091008"/>
                <a:gd name="connsiteY9" fmla="*/ 6825029 h 6858000"/>
                <a:gd name="connsiteX10" fmla="*/ 2137670 w 6091008"/>
                <a:gd name="connsiteY10" fmla="*/ 6856874 h 6858000"/>
                <a:gd name="connsiteX11" fmla="*/ 2145778 w 6091008"/>
                <a:gd name="connsiteY11" fmla="*/ 6858000 h 6858000"/>
                <a:gd name="connsiteX12" fmla="*/ 1098858 w 6091008"/>
                <a:gd name="connsiteY12" fmla="*/ 6858000 h 6858000"/>
                <a:gd name="connsiteX13" fmla="*/ 1004166 w 6091008"/>
                <a:gd name="connsiteY13" fmla="*/ 6786858 h 6858000"/>
                <a:gd name="connsiteX14" fmla="*/ 751974 w 6091008"/>
                <a:gd name="connsiteY14" fmla="*/ 6608169 h 6858000"/>
                <a:gd name="connsiteX15" fmla="*/ 623305 w 6091008"/>
                <a:gd name="connsiteY15" fmla="*/ 6522172 h 6858000"/>
                <a:gd name="connsiteX16" fmla="*/ 492346 w 6091008"/>
                <a:gd name="connsiteY16" fmla="*/ 6437477 h 6858000"/>
                <a:gd name="connsiteX17" fmla="*/ 358536 w 6091008"/>
                <a:gd name="connsiteY17" fmla="*/ 6352312 h 6858000"/>
                <a:gd name="connsiteX18" fmla="*/ 290710 w 6091008"/>
                <a:gd name="connsiteY18" fmla="*/ 6308820 h 6858000"/>
                <a:gd name="connsiteX19" fmla="*/ 221792 w 6091008"/>
                <a:gd name="connsiteY19" fmla="*/ 6263122 h 6858000"/>
                <a:gd name="connsiteX20" fmla="*/ 152460 w 6091008"/>
                <a:gd name="connsiteY20" fmla="*/ 6215106 h 6858000"/>
                <a:gd name="connsiteX21" fmla="*/ 83055 w 6091008"/>
                <a:gd name="connsiteY21" fmla="*/ 6163978 h 6858000"/>
                <a:gd name="connsiteX22" fmla="*/ 14161 w 6091008"/>
                <a:gd name="connsiteY22" fmla="*/ 6109014 h 6858000"/>
                <a:gd name="connsiteX23" fmla="*/ 0 w 6091008"/>
                <a:gd name="connsiteY23" fmla="*/ 6096195 h 6858000"/>
                <a:gd name="connsiteX24" fmla="*/ 3707444 w 6091008"/>
                <a:gd name="connsiteY24" fmla="*/ 0 h 6858000"/>
                <a:gd name="connsiteX25" fmla="*/ 4265528 w 6091008"/>
                <a:gd name="connsiteY25" fmla="*/ 0 h 6858000"/>
                <a:gd name="connsiteX26" fmla="*/ 4291472 w 6091008"/>
                <a:gd name="connsiteY26" fmla="*/ 15596 h 6858000"/>
                <a:gd name="connsiteX27" fmla="*/ 4431124 w 6091008"/>
                <a:gd name="connsiteY27" fmla="*/ 119052 h 6858000"/>
                <a:gd name="connsiteX28" fmla="*/ 4899570 w 6091008"/>
                <a:gd name="connsiteY28" fmla="*/ 643769 h 6858000"/>
                <a:gd name="connsiteX29" fmla="*/ 5247925 w 6091008"/>
                <a:gd name="connsiteY29" fmla="*/ 1232134 h 6858000"/>
                <a:gd name="connsiteX30" fmla="*/ 5401234 w 6091008"/>
                <a:gd name="connsiteY30" fmla="*/ 1518442 h 6858000"/>
                <a:gd name="connsiteX31" fmla="*/ 5480921 w 6091008"/>
                <a:gd name="connsiteY31" fmla="*/ 1662114 h 6858000"/>
                <a:gd name="connsiteX32" fmla="*/ 5561804 w 6091008"/>
                <a:gd name="connsiteY32" fmla="*/ 1812436 h 6858000"/>
                <a:gd name="connsiteX33" fmla="*/ 5855037 w 6091008"/>
                <a:gd name="connsiteY33" fmla="*/ 2457716 h 6858000"/>
                <a:gd name="connsiteX34" fmla="*/ 6052254 w 6091008"/>
                <a:gd name="connsiteY34" fmla="*/ 3193699 h 6858000"/>
                <a:gd name="connsiteX35" fmla="*/ 6073151 w 6091008"/>
                <a:gd name="connsiteY35" fmla="*/ 4004612 h 6858000"/>
                <a:gd name="connsiteX36" fmla="*/ 6067309 w 6091008"/>
                <a:gd name="connsiteY36" fmla="*/ 4055890 h 6858000"/>
                <a:gd name="connsiteX37" fmla="*/ 6059979 w 6091008"/>
                <a:gd name="connsiteY37" fmla="*/ 4106917 h 6858000"/>
                <a:gd name="connsiteX38" fmla="*/ 6052371 w 6091008"/>
                <a:gd name="connsiteY38" fmla="*/ 4158016 h 6858000"/>
                <a:gd name="connsiteX39" fmla="*/ 6043434 w 6091008"/>
                <a:gd name="connsiteY39" fmla="*/ 4208759 h 6858000"/>
                <a:gd name="connsiteX40" fmla="*/ 6023229 w 6091008"/>
                <a:gd name="connsiteY40" fmla="*/ 4309769 h 6858000"/>
                <a:gd name="connsiteX41" fmla="*/ 5999922 w 6091008"/>
                <a:gd name="connsiteY41" fmla="*/ 4409799 h 6858000"/>
                <a:gd name="connsiteX42" fmla="*/ 5987157 w 6091008"/>
                <a:gd name="connsiteY42" fmla="*/ 4459369 h 6858000"/>
                <a:gd name="connsiteX43" fmla="*/ 5973731 w 6091008"/>
                <a:gd name="connsiteY43" fmla="*/ 4508027 h 6858000"/>
                <a:gd name="connsiteX44" fmla="*/ 5944653 w 6091008"/>
                <a:gd name="connsiteY44" fmla="*/ 4602538 h 6858000"/>
                <a:gd name="connsiteX45" fmla="*/ 5915334 w 6091008"/>
                <a:gd name="connsiteY45" fmla="*/ 4696982 h 6858000"/>
                <a:gd name="connsiteX46" fmla="*/ 5881786 w 6091008"/>
                <a:gd name="connsiteY46" fmla="*/ 4790295 h 6858000"/>
                <a:gd name="connsiteX47" fmla="*/ 5539609 w 6091008"/>
                <a:gd name="connsiteY47" fmla="*/ 5504511 h 6858000"/>
                <a:gd name="connsiteX48" fmla="*/ 5432400 w 6091008"/>
                <a:gd name="connsiteY48" fmla="*/ 5669348 h 6858000"/>
                <a:gd name="connsiteX49" fmla="*/ 5404330 w 6091008"/>
                <a:gd name="connsiteY49" fmla="*/ 5709372 h 6858000"/>
                <a:gd name="connsiteX50" fmla="*/ 5375525 w 6091008"/>
                <a:gd name="connsiteY50" fmla="*/ 5748757 h 6858000"/>
                <a:gd name="connsiteX51" fmla="*/ 5317831 w 6091008"/>
                <a:gd name="connsiteY51" fmla="*/ 5827355 h 6858000"/>
                <a:gd name="connsiteX52" fmla="*/ 5288208 w 6091008"/>
                <a:gd name="connsiteY52" fmla="*/ 5865932 h 6858000"/>
                <a:gd name="connsiteX53" fmla="*/ 5273251 w 6091008"/>
                <a:gd name="connsiteY53" fmla="*/ 5885035 h 6858000"/>
                <a:gd name="connsiteX54" fmla="*/ 5256656 w 6091008"/>
                <a:gd name="connsiteY54" fmla="*/ 5902520 h 6858000"/>
                <a:gd name="connsiteX55" fmla="*/ 5189858 w 6091008"/>
                <a:gd name="connsiteY55" fmla="*/ 5971616 h 6858000"/>
                <a:gd name="connsiteX56" fmla="*/ 5156287 w 6091008"/>
                <a:gd name="connsiteY56" fmla="*/ 6005600 h 6858000"/>
                <a:gd name="connsiteX57" fmla="*/ 5121598 w 6091008"/>
                <a:gd name="connsiteY57" fmla="*/ 6037962 h 6858000"/>
                <a:gd name="connsiteX58" fmla="*/ 5051798 w 6091008"/>
                <a:gd name="connsiteY58" fmla="*/ 6101838 h 6858000"/>
                <a:gd name="connsiteX59" fmla="*/ 4463594 w 6091008"/>
                <a:gd name="connsiteY59" fmla="*/ 6532280 h 6858000"/>
                <a:gd name="connsiteX60" fmla="*/ 4388637 w 6091008"/>
                <a:gd name="connsiteY60" fmla="*/ 6579169 h 6858000"/>
                <a:gd name="connsiteX61" fmla="*/ 4312856 w 6091008"/>
                <a:gd name="connsiteY61" fmla="*/ 6623337 h 6858000"/>
                <a:gd name="connsiteX62" fmla="*/ 4237558 w 6091008"/>
                <a:gd name="connsiteY62" fmla="*/ 6667632 h 6858000"/>
                <a:gd name="connsiteX63" fmla="*/ 4161774 w 6091008"/>
                <a:gd name="connsiteY63" fmla="*/ 6709883 h 6858000"/>
                <a:gd name="connsiteX64" fmla="*/ 4010448 w 6091008"/>
                <a:gd name="connsiteY64" fmla="*/ 6792981 h 6858000"/>
                <a:gd name="connsiteX65" fmla="*/ 3935163 w 6091008"/>
                <a:gd name="connsiteY65" fmla="*/ 6834338 h 6858000"/>
                <a:gd name="connsiteX66" fmla="*/ 3892887 w 6091008"/>
                <a:gd name="connsiteY66" fmla="*/ 6858000 h 6858000"/>
                <a:gd name="connsiteX67" fmla="*/ 2743942 w 6091008"/>
                <a:gd name="connsiteY67" fmla="*/ 6858000 h 6858000"/>
                <a:gd name="connsiteX68" fmla="*/ 2852577 w 6091008"/>
                <a:gd name="connsiteY68" fmla="*/ 6838910 h 6858000"/>
                <a:gd name="connsiteX69" fmla="*/ 3143255 w 6091008"/>
                <a:gd name="connsiteY69" fmla="*/ 6759775 h 6858000"/>
                <a:gd name="connsiteX70" fmla="*/ 3430899 w 6091008"/>
                <a:gd name="connsiteY70" fmla="*/ 6650056 h 6858000"/>
                <a:gd name="connsiteX71" fmla="*/ 3713289 w 6091008"/>
                <a:gd name="connsiteY71" fmla="*/ 6514054 h 6858000"/>
                <a:gd name="connsiteX72" fmla="*/ 3981228 w 6091008"/>
                <a:gd name="connsiteY72" fmla="*/ 6334878 h 6858000"/>
                <a:gd name="connsiteX73" fmla="*/ 4107885 w 6091008"/>
                <a:gd name="connsiteY73" fmla="*/ 6233689 h 6858000"/>
                <a:gd name="connsiteX74" fmla="*/ 4169795 w 6091008"/>
                <a:gd name="connsiteY74" fmla="*/ 6181389 h 6858000"/>
                <a:gd name="connsiteX75" fmla="*/ 4229189 w 6091008"/>
                <a:gd name="connsiteY75" fmla="*/ 6125914 h 6858000"/>
                <a:gd name="connsiteX76" fmla="*/ 4652064 w 6091008"/>
                <a:gd name="connsiteY76" fmla="*/ 5641457 h 6858000"/>
                <a:gd name="connsiteX77" fmla="*/ 4697555 w 6091008"/>
                <a:gd name="connsiteY77" fmla="*/ 5576516 h 6858000"/>
                <a:gd name="connsiteX78" fmla="*/ 4720492 w 6091008"/>
                <a:gd name="connsiteY78" fmla="*/ 5544537 h 6858000"/>
                <a:gd name="connsiteX79" fmla="*/ 4741922 w 6091008"/>
                <a:gd name="connsiteY79" fmla="*/ 5511420 h 6858000"/>
                <a:gd name="connsiteX80" fmla="*/ 4784179 w 6091008"/>
                <a:gd name="connsiteY80" fmla="*/ 5445022 h 6858000"/>
                <a:gd name="connsiteX81" fmla="*/ 4794796 w 6091008"/>
                <a:gd name="connsiteY81" fmla="*/ 5428584 h 6858000"/>
                <a:gd name="connsiteX82" fmla="*/ 4807173 w 6091008"/>
                <a:gd name="connsiteY82" fmla="*/ 5413795 h 6858000"/>
                <a:gd name="connsiteX83" fmla="*/ 4830010 w 6091008"/>
                <a:gd name="connsiteY83" fmla="*/ 5382674 h 6858000"/>
                <a:gd name="connsiteX84" fmla="*/ 4874298 w 6091008"/>
                <a:gd name="connsiteY84" fmla="*/ 5319323 h 6858000"/>
                <a:gd name="connsiteX85" fmla="*/ 4896484 w 6091008"/>
                <a:gd name="connsiteY85" fmla="*/ 5287734 h 6858000"/>
                <a:gd name="connsiteX86" fmla="*/ 4918019 w 6091008"/>
                <a:gd name="connsiteY86" fmla="*/ 5255673 h 6858000"/>
                <a:gd name="connsiteX87" fmla="*/ 4999238 w 6091008"/>
                <a:gd name="connsiteY87" fmla="*/ 5124058 h 6858000"/>
                <a:gd name="connsiteX88" fmla="*/ 5251271 w 6091008"/>
                <a:gd name="connsiteY88" fmla="*/ 4554965 h 6858000"/>
                <a:gd name="connsiteX89" fmla="*/ 5276136 w 6091008"/>
                <a:gd name="connsiteY89" fmla="*/ 4480521 h 6858000"/>
                <a:gd name="connsiteX90" fmla="*/ 5297442 w 6091008"/>
                <a:gd name="connsiteY90" fmla="*/ 4404389 h 6858000"/>
                <a:gd name="connsiteX91" fmla="*/ 5318953 w 6091008"/>
                <a:gd name="connsiteY91" fmla="*/ 4328458 h 6858000"/>
                <a:gd name="connsiteX92" fmla="*/ 5328684 w 6091008"/>
                <a:gd name="connsiteY92" fmla="*/ 4291175 h 6858000"/>
                <a:gd name="connsiteX93" fmla="*/ 5337470 w 6091008"/>
                <a:gd name="connsiteY93" fmla="*/ 4254522 h 6858000"/>
                <a:gd name="connsiteX94" fmla="*/ 5353277 w 6091008"/>
                <a:gd name="connsiteY94" fmla="*/ 4181038 h 6858000"/>
                <a:gd name="connsiteX95" fmla="*/ 5366762 w 6091008"/>
                <a:gd name="connsiteY95" fmla="*/ 4107520 h 6858000"/>
                <a:gd name="connsiteX96" fmla="*/ 5373105 w 6091008"/>
                <a:gd name="connsiteY96" fmla="*/ 4070802 h 6858000"/>
                <a:gd name="connsiteX97" fmla="*/ 5378288 w 6091008"/>
                <a:gd name="connsiteY97" fmla="*/ 4034066 h 6858000"/>
                <a:gd name="connsiteX98" fmla="*/ 5383471 w 6091008"/>
                <a:gd name="connsiteY98" fmla="*/ 3997331 h 6858000"/>
                <a:gd name="connsiteX99" fmla="*/ 5387373 w 6091008"/>
                <a:gd name="connsiteY99" fmla="*/ 3960547 h 6858000"/>
                <a:gd name="connsiteX100" fmla="*/ 5375699 w 6091008"/>
                <a:gd name="connsiteY100" fmla="*/ 3369810 h 6858000"/>
                <a:gd name="connsiteX101" fmla="*/ 5225695 w 6091008"/>
                <a:gd name="connsiteY101" fmla="*/ 2777923 h 6858000"/>
                <a:gd name="connsiteX102" fmla="*/ 4989893 w 6091008"/>
                <a:gd name="connsiteY102" fmla="*/ 2181595 h 6858000"/>
                <a:gd name="connsiteX103" fmla="*/ 4856777 w 6091008"/>
                <a:gd name="connsiteY103" fmla="*/ 1872581 h 6858000"/>
                <a:gd name="connsiteX104" fmla="*/ 4729367 w 6091008"/>
                <a:gd name="connsiteY104" fmla="*/ 1547581 h 6858000"/>
                <a:gd name="connsiteX105" fmla="*/ 4510575 w 6091008"/>
                <a:gd name="connsiteY105" fmla="*/ 917244 h 6858000"/>
                <a:gd name="connsiteX106" fmla="*/ 4387446 w 6091008"/>
                <a:gd name="connsiteY106" fmla="*/ 626512 h 6858000"/>
                <a:gd name="connsiteX107" fmla="*/ 4227716 w 6091008"/>
                <a:gd name="connsiteY107" fmla="*/ 368510 h 6858000"/>
                <a:gd name="connsiteX108" fmla="*/ 4017774 w 6091008"/>
                <a:gd name="connsiteY108" fmla="*/ 161674 h 6858000"/>
                <a:gd name="connsiteX109" fmla="*/ 3761542 w 6091008"/>
                <a:gd name="connsiteY109" fmla="*/ 19860 h 6858000"/>
                <a:gd name="connsiteX110" fmla="*/ 3727185 w 6091008"/>
                <a:gd name="connsiteY110" fmla="*/ 6533 h 6858000"/>
                <a:gd name="connsiteX111" fmla="*/ 1325680 w 6091008"/>
                <a:gd name="connsiteY111" fmla="*/ 0 h 6858000"/>
                <a:gd name="connsiteX112" fmla="*/ 2347354 w 6091008"/>
                <a:gd name="connsiteY112" fmla="*/ 0 h 6858000"/>
                <a:gd name="connsiteX113" fmla="*/ 2262734 w 6091008"/>
                <a:gd name="connsiteY113" fmla="*/ 20581 h 6858000"/>
                <a:gd name="connsiteX114" fmla="*/ 1969830 w 6091008"/>
                <a:gd name="connsiteY114" fmla="*/ 118108 h 6858000"/>
                <a:gd name="connsiteX115" fmla="*/ 1897367 w 6091008"/>
                <a:gd name="connsiteY115" fmla="*/ 145059 h 6858000"/>
                <a:gd name="connsiteX116" fmla="*/ 1825860 w 6091008"/>
                <a:gd name="connsiteY116" fmla="*/ 175210 h 6858000"/>
                <a:gd name="connsiteX117" fmla="*/ 1754258 w 6091008"/>
                <a:gd name="connsiteY117" fmla="*/ 204746 h 6858000"/>
                <a:gd name="connsiteX118" fmla="*/ 1683442 w 6091008"/>
                <a:gd name="connsiteY118" fmla="*/ 237143 h 6858000"/>
                <a:gd name="connsiteX119" fmla="*/ 1612330 w 6091008"/>
                <a:gd name="connsiteY119" fmla="*/ 268724 h 6858000"/>
                <a:gd name="connsiteX120" fmla="*/ 1542244 w 6091008"/>
                <a:gd name="connsiteY120" fmla="*/ 303229 h 6858000"/>
                <a:gd name="connsiteX121" fmla="*/ 1471990 w 6091008"/>
                <a:gd name="connsiteY121" fmla="*/ 337395 h 6858000"/>
                <a:gd name="connsiteX122" fmla="*/ 1402813 w 6091008"/>
                <a:gd name="connsiteY122" fmla="*/ 374794 h 6858000"/>
                <a:gd name="connsiteX123" fmla="*/ 1333886 w 6091008"/>
                <a:gd name="connsiteY123" fmla="*/ 412702 h 6858000"/>
                <a:gd name="connsiteX124" fmla="*/ 1266278 w 6091008"/>
                <a:gd name="connsiteY124" fmla="*/ 453907 h 6858000"/>
                <a:gd name="connsiteX125" fmla="*/ 1199136 w 6091008"/>
                <a:gd name="connsiteY125" fmla="*/ 496266 h 6858000"/>
                <a:gd name="connsiteX126" fmla="*/ 1182302 w 6091008"/>
                <a:gd name="connsiteY126" fmla="*/ 506917 h 6858000"/>
                <a:gd name="connsiteX127" fmla="*/ 1166009 w 6091008"/>
                <a:gd name="connsiteY127" fmla="*/ 518449 h 6858000"/>
                <a:gd name="connsiteX128" fmla="*/ 1133302 w 6091008"/>
                <a:gd name="connsiteY128" fmla="*/ 541479 h 6858000"/>
                <a:gd name="connsiteX129" fmla="*/ 1067923 w 6091008"/>
                <a:gd name="connsiteY129" fmla="*/ 587403 h 6858000"/>
                <a:gd name="connsiteX130" fmla="*/ 1051509 w 6091008"/>
                <a:gd name="connsiteY130" fmla="*/ 598902 h 6858000"/>
                <a:gd name="connsiteX131" fmla="*/ 1035673 w 6091008"/>
                <a:gd name="connsiteY131" fmla="*/ 611145 h 6858000"/>
                <a:gd name="connsiteX132" fmla="*/ 1003878 w 6091008"/>
                <a:gd name="connsiteY132" fmla="*/ 635598 h 6858000"/>
                <a:gd name="connsiteX133" fmla="*/ 877673 w 6091008"/>
                <a:gd name="connsiteY133" fmla="*/ 735582 h 6858000"/>
                <a:gd name="connsiteX134" fmla="*/ 417533 w 6091008"/>
                <a:gd name="connsiteY134" fmla="*/ 1198720 h 6858000"/>
                <a:gd name="connsiteX135" fmla="*/ 54935 w 6091008"/>
                <a:gd name="connsiteY135" fmla="*/ 1756293 h 6858000"/>
                <a:gd name="connsiteX136" fmla="*/ 17844 w 6091008"/>
                <a:gd name="connsiteY136" fmla="*/ 1831433 h 6858000"/>
                <a:gd name="connsiteX137" fmla="*/ 0 w 6091008"/>
                <a:gd name="connsiteY137" fmla="*/ 1869131 h 6858000"/>
                <a:gd name="connsiteX138" fmla="*/ 0 w 6091008"/>
                <a:gd name="connsiteY138" fmla="*/ 1198550 h 6858000"/>
                <a:gd name="connsiteX139" fmla="*/ 185957 w 6091008"/>
                <a:gd name="connsiteY139" fmla="*/ 961506 h 6858000"/>
                <a:gd name="connsiteX140" fmla="*/ 689746 w 6091008"/>
                <a:gd name="connsiteY140" fmla="*/ 447064 h 6858000"/>
                <a:gd name="connsiteX141" fmla="*/ 827126 w 6091008"/>
                <a:gd name="connsiteY141" fmla="*/ 333881 h 6858000"/>
                <a:gd name="connsiteX142" fmla="*/ 968997 w 6091008"/>
                <a:gd name="connsiteY142" fmla="*/ 228085 h 6858000"/>
                <a:gd name="connsiteX143" fmla="*/ 1004883 w 6091008"/>
                <a:gd name="connsiteY143" fmla="*/ 202373 h 6858000"/>
                <a:gd name="connsiteX144" fmla="*/ 1022826 w 6091008"/>
                <a:gd name="connsiteY144" fmla="*/ 189517 h 6858000"/>
                <a:gd name="connsiteX145" fmla="*/ 1041187 w 6091008"/>
                <a:gd name="connsiteY145" fmla="*/ 177509 h 6858000"/>
                <a:gd name="connsiteX146" fmla="*/ 1114760 w 6091008"/>
                <a:gd name="connsiteY146" fmla="*/ 129512 h 6858000"/>
                <a:gd name="connsiteX147" fmla="*/ 1188498 w 6091008"/>
                <a:gd name="connsiteY147" fmla="*/ 81854 h 6858000"/>
                <a:gd name="connsiteX148" fmla="*/ 1263461 w 6091008"/>
                <a:gd name="connsiteY148" fmla="*/ 3688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Lst>
              <a:rect l="l" t="t" r="r" b="b"/>
              <a:pathLst>
                <a:path w="6091008" h="6858000">
                  <a:moveTo>
                    <a:pt x="0" y="5476844"/>
                  </a:moveTo>
                  <a:lnTo>
                    <a:pt x="15220" y="5501668"/>
                  </a:lnTo>
                  <a:cubicBezTo>
                    <a:pt x="69097" y="5585141"/>
                    <a:pt x="130925" y="5654403"/>
                    <a:pt x="198940" y="5717964"/>
                  </a:cubicBezTo>
                  <a:lnTo>
                    <a:pt x="251499" y="5763842"/>
                  </a:lnTo>
                  <a:lnTo>
                    <a:pt x="308460" y="5806337"/>
                  </a:lnTo>
                  <a:cubicBezTo>
                    <a:pt x="326685" y="5820934"/>
                    <a:pt x="348384" y="5833667"/>
                    <a:pt x="368305" y="5847248"/>
                  </a:cubicBezTo>
                  <a:cubicBezTo>
                    <a:pt x="388782" y="5860683"/>
                    <a:pt x="408424" y="5874336"/>
                    <a:pt x="430451" y="5887305"/>
                  </a:cubicBezTo>
                  <a:cubicBezTo>
                    <a:pt x="601703" y="5991186"/>
                    <a:pt x="792871" y="6091279"/>
                    <a:pt x="975811" y="6205653"/>
                  </a:cubicBezTo>
                  <a:cubicBezTo>
                    <a:pt x="1159565" y="6318920"/>
                    <a:pt x="1337666" y="6443625"/>
                    <a:pt x="1510250" y="6575390"/>
                  </a:cubicBezTo>
                  <a:cubicBezTo>
                    <a:pt x="1658997" y="6690317"/>
                    <a:pt x="1824862" y="6774210"/>
                    <a:pt x="2002437" y="6825029"/>
                  </a:cubicBezTo>
                  <a:cubicBezTo>
                    <a:pt x="2046812" y="6837803"/>
                    <a:pt x="2091936" y="6848385"/>
                    <a:pt x="2137670" y="6856874"/>
                  </a:cubicBezTo>
                  <a:lnTo>
                    <a:pt x="2145778" y="6858000"/>
                  </a:lnTo>
                  <a:lnTo>
                    <a:pt x="1098858" y="6858000"/>
                  </a:lnTo>
                  <a:lnTo>
                    <a:pt x="1004166" y="6786858"/>
                  </a:lnTo>
                  <a:cubicBezTo>
                    <a:pt x="920997" y="6725805"/>
                    <a:pt x="837118" y="6666016"/>
                    <a:pt x="751974" y="6608169"/>
                  </a:cubicBezTo>
                  <a:lnTo>
                    <a:pt x="623305" y="6522172"/>
                  </a:lnTo>
                  <a:lnTo>
                    <a:pt x="492346" y="6437477"/>
                  </a:lnTo>
                  <a:lnTo>
                    <a:pt x="358536" y="6352312"/>
                  </a:lnTo>
                  <a:lnTo>
                    <a:pt x="290710" y="6308820"/>
                  </a:lnTo>
                  <a:lnTo>
                    <a:pt x="221792" y="6263122"/>
                  </a:lnTo>
                  <a:cubicBezTo>
                    <a:pt x="198889" y="6248595"/>
                    <a:pt x="175526" y="6231442"/>
                    <a:pt x="152460" y="6215106"/>
                  </a:cubicBezTo>
                  <a:cubicBezTo>
                    <a:pt x="129301" y="6198154"/>
                    <a:pt x="105988" y="6183223"/>
                    <a:pt x="83055" y="6163978"/>
                  </a:cubicBezTo>
                  <a:lnTo>
                    <a:pt x="14161" y="6109014"/>
                  </a:lnTo>
                  <a:lnTo>
                    <a:pt x="0" y="6096195"/>
                  </a:lnTo>
                  <a:close/>
                  <a:moveTo>
                    <a:pt x="3707444" y="0"/>
                  </a:moveTo>
                  <a:lnTo>
                    <a:pt x="4265528" y="0"/>
                  </a:lnTo>
                  <a:lnTo>
                    <a:pt x="4291472" y="15596"/>
                  </a:lnTo>
                  <a:cubicBezTo>
                    <a:pt x="4339292" y="47637"/>
                    <a:pt x="4385917" y="82210"/>
                    <a:pt x="4431124" y="119052"/>
                  </a:cubicBezTo>
                  <a:cubicBezTo>
                    <a:pt x="4612085" y="266897"/>
                    <a:pt x="4766658" y="451392"/>
                    <a:pt x="4899570" y="643769"/>
                  </a:cubicBezTo>
                  <a:cubicBezTo>
                    <a:pt x="5032421" y="836866"/>
                    <a:pt x="5144168" y="1037706"/>
                    <a:pt x="5247925" y="1232134"/>
                  </a:cubicBezTo>
                  <a:cubicBezTo>
                    <a:pt x="5299886" y="1329516"/>
                    <a:pt x="5349860" y="1425631"/>
                    <a:pt x="5401234" y="1518442"/>
                  </a:cubicBezTo>
                  <a:lnTo>
                    <a:pt x="5480921" y="1662114"/>
                  </a:lnTo>
                  <a:cubicBezTo>
                    <a:pt x="5508162" y="1711659"/>
                    <a:pt x="5535098" y="1761858"/>
                    <a:pt x="5561804" y="1812436"/>
                  </a:cubicBezTo>
                  <a:cubicBezTo>
                    <a:pt x="5668394" y="2015131"/>
                    <a:pt x="5769309" y="2228374"/>
                    <a:pt x="5855037" y="2457716"/>
                  </a:cubicBezTo>
                  <a:cubicBezTo>
                    <a:pt x="5940757" y="2686612"/>
                    <a:pt x="6011031" y="2932566"/>
                    <a:pt x="6052254" y="3193699"/>
                  </a:cubicBezTo>
                  <a:cubicBezTo>
                    <a:pt x="6093625" y="3454283"/>
                    <a:pt x="6103924" y="3730828"/>
                    <a:pt x="6073151" y="4004612"/>
                  </a:cubicBezTo>
                  <a:lnTo>
                    <a:pt x="6067309" y="4055890"/>
                  </a:lnTo>
                  <a:cubicBezTo>
                    <a:pt x="6065066" y="4072953"/>
                    <a:pt x="6062462" y="4089919"/>
                    <a:pt x="6059979" y="4106917"/>
                  </a:cubicBezTo>
                  <a:lnTo>
                    <a:pt x="6052371" y="4158016"/>
                  </a:lnTo>
                  <a:cubicBezTo>
                    <a:pt x="6049766" y="4174982"/>
                    <a:pt x="6046401" y="4191890"/>
                    <a:pt x="6043434" y="4208759"/>
                  </a:cubicBezTo>
                  <a:cubicBezTo>
                    <a:pt x="6037102" y="4242536"/>
                    <a:pt x="6031011" y="4276380"/>
                    <a:pt x="6023229" y="4309769"/>
                  </a:cubicBezTo>
                  <a:cubicBezTo>
                    <a:pt x="6015690" y="4343223"/>
                    <a:pt x="6008874" y="4376870"/>
                    <a:pt x="5999922" y="4409799"/>
                  </a:cubicBezTo>
                  <a:lnTo>
                    <a:pt x="5987157" y="4459369"/>
                  </a:lnTo>
                  <a:cubicBezTo>
                    <a:pt x="5982945" y="4476053"/>
                    <a:pt x="5978687" y="4492427"/>
                    <a:pt x="5973731" y="4508027"/>
                  </a:cubicBezTo>
                  <a:lnTo>
                    <a:pt x="5944653" y="4602538"/>
                  </a:lnTo>
                  <a:lnTo>
                    <a:pt x="5915334" y="4696982"/>
                  </a:lnTo>
                  <a:cubicBezTo>
                    <a:pt x="5905346" y="4728457"/>
                    <a:pt x="5892944" y="4759283"/>
                    <a:pt x="5881786" y="4790295"/>
                  </a:cubicBezTo>
                  <a:cubicBezTo>
                    <a:pt x="5791737" y="5038923"/>
                    <a:pt x="5677271" y="5280123"/>
                    <a:pt x="5539609" y="5504511"/>
                  </a:cubicBezTo>
                  <a:lnTo>
                    <a:pt x="5432400" y="5669348"/>
                  </a:lnTo>
                  <a:cubicBezTo>
                    <a:pt x="5423763" y="5683225"/>
                    <a:pt x="5413823" y="5696165"/>
                    <a:pt x="5404330" y="5709372"/>
                  </a:cubicBezTo>
                  <a:lnTo>
                    <a:pt x="5375525" y="5748757"/>
                  </a:lnTo>
                  <a:lnTo>
                    <a:pt x="5317831" y="5827355"/>
                  </a:lnTo>
                  <a:cubicBezTo>
                    <a:pt x="5308217" y="5840529"/>
                    <a:pt x="5298639" y="5853567"/>
                    <a:pt x="5288208" y="5865932"/>
                  </a:cubicBezTo>
                  <a:cubicBezTo>
                    <a:pt x="5283153" y="5872232"/>
                    <a:pt x="5278509" y="5878936"/>
                    <a:pt x="5273251" y="5885035"/>
                  </a:cubicBezTo>
                  <a:cubicBezTo>
                    <a:pt x="5267908" y="5890963"/>
                    <a:pt x="5262120" y="5896624"/>
                    <a:pt x="5256656" y="5902520"/>
                  </a:cubicBezTo>
                  <a:lnTo>
                    <a:pt x="5189858" y="5971616"/>
                  </a:lnTo>
                  <a:cubicBezTo>
                    <a:pt x="5178681" y="5982899"/>
                    <a:pt x="5167959" y="5994892"/>
                    <a:pt x="5156287" y="6005600"/>
                  </a:cubicBezTo>
                  <a:lnTo>
                    <a:pt x="5121598" y="6037962"/>
                  </a:lnTo>
                  <a:lnTo>
                    <a:pt x="5051798" y="6101838"/>
                  </a:lnTo>
                  <a:cubicBezTo>
                    <a:pt x="4864110" y="6268956"/>
                    <a:pt x="4663874" y="6407541"/>
                    <a:pt x="4463594" y="6532280"/>
                  </a:cubicBezTo>
                  <a:cubicBezTo>
                    <a:pt x="4438472" y="6547774"/>
                    <a:pt x="4413434" y="6563439"/>
                    <a:pt x="4388637" y="6579169"/>
                  </a:cubicBezTo>
                  <a:lnTo>
                    <a:pt x="4312856" y="6623337"/>
                  </a:lnTo>
                  <a:lnTo>
                    <a:pt x="4237558" y="6667632"/>
                  </a:lnTo>
                  <a:cubicBezTo>
                    <a:pt x="4212548" y="6682715"/>
                    <a:pt x="4186842" y="6695553"/>
                    <a:pt x="4161774" y="6709883"/>
                  </a:cubicBezTo>
                  <a:cubicBezTo>
                    <a:pt x="4111167" y="6737392"/>
                    <a:pt x="4061123" y="6766670"/>
                    <a:pt x="4010448" y="6792981"/>
                  </a:cubicBezTo>
                  <a:cubicBezTo>
                    <a:pt x="3985322" y="6806562"/>
                    <a:pt x="3960037" y="6820248"/>
                    <a:pt x="3935163" y="6834338"/>
                  </a:cubicBezTo>
                  <a:lnTo>
                    <a:pt x="3892887" y="6858000"/>
                  </a:lnTo>
                  <a:lnTo>
                    <a:pt x="2743942" y="6858000"/>
                  </a:lnTo>
                  <a:lnTo>
                    <a:pt x="2852577" y="6838910"/>
                  </a:lnTo>
                  <a:cubicBezTo>
                    <a:pt x="2949686" y="6818527"/>
                    <a:pt x="3046805" y="6791706"/>
                    <a:pt x="3143255" y="6759775"/>
                  </a:cubicBezTo>
                  <a:cubicBezTo>
                    <a:pt x="3239807" y="6727945"/>
                    <a:pt x="3335416" y="6689975"/>
                    <a:pt x="3430899" y="6650056"/>
                  </a:cubicBezTo>
                  <a:cubicBezTo>
                    <a:pt x="3526299" y="6609969"/>
                    <a:pt x="3621242" y="6565786"/>
                    <a:pt x="3713289" y="6514054"/>
                  </a:cubicBezTo>
                  <a:cubicBezTo>
                    <a:pt x="3805137" y="6460650"/>
                    <a:pt x="3895762" y="6401178"/>
                    <a:pt x="3981228" y="6334878"/>
                  </a:cubicBezTo>
                  <a:cubicBezTo>
                    <a:pt x="4024934" y="6303166"/>
                    <a:pt x="4066572" y="6268544"/>
                    <a:pt x="4107885" y="6233689"/>
                  </a:cubicBezTo>
                  <a:cubicBezTo>
                    <a:pt x="4128602" y="6216277"/>
                    <a:pt x="4149365" y="6199173"/>
                    <a:pt x="4169795" y="6181389"/>
                  </a:cubicBezTo>
                  <a:cubicBezTo>
                    <a:pt x="4189729" y="6163032"/>
                    <a:pt x="4209542" y="6144643"/>
                    <a:pt x="4229189" y="6125914"/>
                  </a:cubicBezTo>
                  <a:cubicBezTo>
                    <a:pt x="4387326" y="5978255"/>
                    <a:pt x="4528049" y="5812977"/>
                    <a:pt x="4652064" y="5641457"/>
                  </a:cubicBezTo>
                  <a:lnTo>
                    <a:pt x="4697555" y="5576516"/>
                  </a:lnTo>
                  <a:lnTo>
                    <a:pt x="4720492" y="5544537"/>
                  </a:lnTo>
                  <a:cubicBezTo>
                    <a:pt x="4728246" y="5533956"/>
                    <a:pt x="4734819" y="5522469"/>
                    <a:pt x="4741922" y="5511420"/>
                  </a:cubicBezTo>
                  <a:lnTo>
                    <a:pt x="4784179" y="5445022"/>
                  </a:lnTo>
                  <a:cubicBezTo>
                    <a:pt x="4787730" y="5439497"/>
                    <a:pt x="4791161" y="5433940"/>
                    <a:pt x="4794796" y="5428584"/>
                  </a:cubicBezTo>
                  <a:cubicBezTo>
                    <a:pt x="4798637" y="5423432"/>
                    <a:pt x="4803091" y="5418884"/>
                    <a:pt x="4807173" y="5413795"/>
                  </a:cubicBezTo>
                  <a:cubicBezTo>
                    <a:pt x="4815384" y="5403926"/>
                    <a:pt x="4822656" y="5393214"/>
                    <a:pt x="4830010" y="5382674"/>
                  </a:cubicBezTo>
                  <a:lnTo>
                    <a:pt x="4874298" y="5319323"/>
                  </a:lnTo>
                  <a:lnTo>
                    <a:pt x="4896484" y="5287734"/>
                  </a:lnTo>
                  <a:cubicBezTo>
                    <a:pt x="4903839" y="5277191"/>
                    <a:pt x="4911520" y="5266885"/>
                    <a:pt x="4918019" y="5255673"/>
                  </a:cubicBezTo>
                  <a:lnTo>
                    <a:pt x="4999238" y="5124058"/>
                  </a:lnTo>
                  <a:cubicBezTo>
                    <a:pt x="5102559" y="4945225"/>
                    <a:pt x="5185787" y="4753943"/>
                    <a:pt x="5251271" y="4554965"/>
                  </a:cubicBezTo>
                  <a:cubicBezTo>
                    <a:pt x="5259371" y="4530051"/>
                    <a:pt x="5268846" y="4505799"/>
                    <a:pt x="5276136" y="4480521"/>
                  </a:cubicBezTo>
                  <a:lnTo>
                    <a:pt x="5297442" y="4404389"/>
                  </a:lnTo>
                  <a:lnTo>
                    <a:pt x="5318953" y="4328458"/>
                  </a:lnTo>
                  <a:cubicBezTo>
                    <a:pt x="5322895" y="4315679"/>
                    <a:pt x="5325929" y="4303390"/>
                    <a:pt x="5328684" y="4291175"/>
                  </a:cubicBezTo>
                  <a:lnTo>
                    <a:pt x="5337470" y="4254522"/>
                  </a:lnTo>
                  <a:cubicBezTo>
                    <a:pt x="5343899" y="4230045"/>
                    <a:pt x="5348129" y="4205565"/>
                    <a:pt x="5353277" y="4181038"/>
                  </a:cubicBezTo>
                  <a:cubicBezTo>
                    <a:pt x="5358786" y="4156608"/>
                    <a:pt x="5362533" y="4132000"/>
                    <a:pt x="5366762" y="4107520"/>
                  </a:cubicBezTo>
                  <a:cubicBezTo>
                    <a:pt x="5368877" y="4095280"/>
                    <a:pt x="5371390" y="4083000"/>
                    <a:pt x="5373105" y="4070802"/>
                  </a:cubicBezTo>
                  <a:lnTo>
                    <a:pt x="5378288" y="4034066"/>
                  </a:lnTo>
                  <a:lnTo>
                    <a:pt x="5383471" y="3997331"/>
                  </a:lnTo>
                  <a:lnTo>
                    <a:pt x="5387373" y="3960547"/>
                  </a:lnTo>
                  <a:cubicBezTo>
                    <a:pt x="5408513" y="3764258"/>
                    <a:pt x="5404752" y="3567184"/>
                    <a:pt x="5375699" y="3369810"/>
                  </a:cubicBezTo>
                  <a:cubicBezTo>
                    <a:pt x="5347044" y="3172396"/>
                    <a:pt x="5293473" y="2975222"/>
                    <a:pt x="5225695" y="2777923"/>
                  </a:cubicBezTo>
                  <a:cubicBezTo>
                    <a:pt x="5157675" y="2580560"/>
                    <a:pt x="5075729" y="2382997"/>
                    <a:pt x="4989893" y="2181595"/>
                  </a:cubicBezTo>
                  <a:lnTo>
                    <a:pt x="4856777" y="1872581"/>
                  </a:lnTo>
                  <a:cubicBezTo>
                    <a:pt x="4811108" y="1763784"/>
                    <a:pt x="4768691" y="1655416"/>
                    <a:pt x="4729367" y="1547581"/>
                  </a:cubicBezTo>
                  <a:cubicBezTo>
                    <a:pt x="4650320" y="1331954"/>
                    <a:pt x="4585048" y="1118545"/>
                    <a:pt x="4510575" y="917244"/>
                  </a:cubicBezTo>
                  <a:cubicBezTo>
                    <a:pt x="4473339" y="816594"/>
                    <a:pt x="4433491" y="718925"/>
                    <a:pt x="4387446" y="626512"/>
                  </a:cubicBezTo>
                  <a:cubicBezTo>
                    <a:pt x="4341559" y="533993"/>
                    <a:pt x="4289352" y="446701"/>
                    <a:pt x="4227716" y="368510"/>
                  </a:cubicBezTo>
                  <a:cubicBezTo>
                    <a:pt x="4166554" y="290006"/>
                    <a:pt x="4096194" y="220222"/>
                    <a:pt x="4017774" y="161674"/>
                  </a:cubicBezTo>
                  <a:cubicBezTo>
                    <a:pt x="3939391" y="102989"/>
                    <a:pt x="3853034" y="55709"/>
                    <a:pt x="3761542" y="19860"/>
                  </a:cubicBezTo>
                  <a:lnTo>
                    <a:pt x="3727185" y="6533"/>
                  </a:lnTo>
                  <a:close/>
                  <a:moveTo>
                    <a:pt x="1325680" y="0"/>
                  </a:moveTo>
                  <a:lnTo>
                    <a:pt x="2347354" y="0"/>
                  </a:lnTo>
                  <a:lnTo>
                    <a:pt x="2262734" y="20581"/>
                  </a:lnTo>
                  <a:cubicBezTo>
                    <a:pt x="2164073" y="49233"/>
                    <a:pt x="2066423" y="82020"/>
                    <a:pt x="1969830" y="118108"/>
                  </a:cubicBezTo>
                  <a:cubicBezTo>
                    <a:pt x="1945675" y="127092"/>
                    <a:pt x="1921391" y="135598"/>
                    <a:pt x="1897367" y="145059"/>
                  </a:cubicBezTo>
                  <a:cubicBezTo>
                    <a:pt x="1873522" y="155302"/>
                    <a:pt x="1849679" y="165546"/>
                    <a:pt x="1825860" y="175210"/>
                  </a:cubicBezTo>
                  <a:lnTo>
                    <a:pt x="1754258" y="204746"/>
                  </a:lnTo>
                  <a:lnTo>
                    <a:pt x="1683442" y="237143"/>
                  </a:lnTo>
                  <a:cubicBezTo>
                    <a:pt x="1659851" y="247896"/>
                    <a:pt x="1636127" y="258172"/>
                    <a:pt x="1612330" y="268724"/>
                  </a:cubicBezTo>
                  <a:lnTo>
                    <a:pt x="1542244" y="303229"/>
                  </a:lnTo>
                  <a:lnTo>
                    <a:pt x="1471990" y="337395"/>
                  </a:lnTo>
                  <a:cubicBezTo>
                    <a:pt x="1448660" y="349103"/>
                    <a:pt x="1425927" y="362441"/>
                    <a:pt x="1402813" y="374794"/>
                  </a:cubicBezTo>
                  <a:lnTo>
                    <a:pt x="1333886" y="412702"/>
                  </a:lnTo>
                  <a:cubicBezTo>
                    <a:pt x="1310940" y="425394"/>
                    <a:pt x="1288842" y="440228"/>
                    <a:pt x="1266278" y="453907"/>
                  </a:cubicBezTo>
                  <a:lnTo>
                    <a:pt x="1199136" y="496266"/>
                  </a:lnTo>
                  <a:lnTo>
                    <a:pt x="1182302" y="506917"/>
                  </a:lnTo>
                  <a:lnTo>
                    <a:pt x="1166009" y="518449"/>
                  </a:lnTo>
                  <a:lnTo>
                    <a:pt x="1133302" y="541479"/>
                  </a:lnTo>
                  <a:lnTo>
                    <a:pt x="1067923" y="587403"/>
                  </a:lnTo>
                  <a:lnTo>
                    <a:pt x="1051509" y="598902"/>
                  </a:lnTo>
                  <a:lnTo>
                    <a:pt x="1035673" y="611145"/>
                  </a:lnTo>
                  <a:lnTo>
                    <a:pt x="1003878" y="635598"/>
                  </a:lnTo>
                  <a:cubicBezTo>
                    <a:pt x="961473" y="668248"/>
                    <a:pt x="918407" y="699983"/>
                    <a:pt x="877673" y="735582"/>
                  </a:cubicBezTo>
                  <a:cubicBezTo>
                    <a:pt x="711850" y="872792"/>
                    <a:pt x="555901" y="1026776"/>
                    <a:pt x="417533" y="1198720"/>
                  </a:cubicBezTo>
                  <a:cubicBezTo>
                    <a:pt x="278999" y="1370325"/>
                    <a:pt x="156917" y="1557820"/>
                    <a:pt x="54935" y="1756293"/>
                  </a:cubicBezTo>
                  <a:lnTo>
                    <a:pt x="17844" y="1831433"/>
                  </a:lnTo>
                  <a:lnTo>
                    <a:pt x="0" y="1869131"/>
                  </a:lnTo>
                  <a:lnTo>
                    <a:pt x="0" y="1198550"/>
                  </a:lnTo>
                  <a:lnTo>
                    <a:pt x="185957" y="961506"/>
                  </a:lnTo>
                  <a:cubicBezTo>
                    <a:pt x="342426" y="776600"/>
                    <a:pt x="509755" y="602849"/>
                    <a:pt x="689746" y="447064"/>
                  </a:cubicBezTo>
                  <a:cubicBezTo>
                    <a:pt x="733932" y="406795"/>
                    <a:pt x="780859" y="370795"/>
                    <a:pt x="827126" y="333881"/>
                  </a:cubicBezTo>
                  <a:cubicBezTo>
                    <a:pt x="872886" y="295949"/>
                    <a:pt x="921195" y="262526"/>
                    <a:pt x="968997" y="228085"/>
                  </a:cubicBezTo>
                  <a:lnTo>
                    <a:pt x="1004883" y="202373"/>
                  </a:lnTo>
                  <a:lnTo>
                    <a:pt x="1022826" y="189517"/>
                  </a:lnTo>
                  <a:lnTo>
                    <a:pt x="1041187" y="177509"/>
                  </a:lnTo>
                  <a:lnTo>
                    <a:pt x="1114760" y="129512"/>
                  </a:lnTo>
                  <a:cubicBezTo>
                    <a:pt x="1139435" y="113750"/>
                    <a:pt x="1163439" y="96630"/>
                    <a:pt x="1188498" y="81854"/>
                  </a:cubicBezTo>
                  <a:lnTo>
                    <a:pt x="1263461" y="36880"/>
                  </a:ln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D01D44A9-1D51-461B-A228-06F6C500B0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9"/>
              <a:ext cx="6055600" cy="6858000"/>
            </a:xfrm>
            <a:custGeom>
              <a:avLst/>
              <a:gdLst>
                <a:gd name="connsiteX0" fmla="*/ 0 w 6055600"/>
                <a:gd name="connsiteY0" fmla="*/ 5960220 h 6858000"/>
                <a:gd name="connsiteX1" fmla="*/ 36039 w 6055600"/>
                <a:gd name="connsiteY1" fmla="*/ 6002605 h 6858000"/>
                <a:gd name="connsiteX2" fmla="*/ 92950 w 6055600"/>
                <a:gd name="connsiteY2" fmla="*/ 6059050 h 6858000"/>
                <a:gd name="connsiteX3" fmla="*/ 153706 w 6055600"/>
                <a:gd name="connsiteY3" fmla="*/ 6111427 h 6858000"/>
                <a:gd name="connsiteX4" fmla="*/ 216806 w 6055600"/>
                <a:gd name="connsiteY4" fmla="*/ 6161603 h 6858000"/>
                <a:gd name="connsiteX5" fmla="*/ 281945 w 6055600"/>
                <a:gd name="connsiteY5" fmla="*/ 6209777 h 6858000"/>
                <a:gd name="connsiteX6" fmla="*/ 553337 w 6055600"/>
                <a:gd name="connsiteY6" fmla="*/ 6391500 h 6858000"/>
                <a:gd name="connsiteX7" fmla="*/ 690543 w 6055600"/>
                <a:gd name="connsiteY7" fmla="*/ 6481634 h 6858000"/>
                <a:gd name="connsiteX8" fmla="*/ 827127 w 6055600"/>
                <a:gd name="connsiteY8" fmla="*/ 6573159 h 6858000"/>
                <a:gd name="connsiteX9" fmla="*/ 1095915 w 6055600"/>
                <a:gd name="connsiteY9" fmla="*/ 6762202 h 6858000"/>
                <a:gd name="connsiteX10" fmla="*/ 1224853 w 6055600"/>
                <a:gd name="connsiteY10" fmla="*/ 6858000 h 6858000"/>
                <a:gd name="connsiteX11" fmla="*/ 1154072 w 6055600"/>
                <a:gd name="connsiteY11" fmla="*/ 6858000 h 6858000"/>
                <a:gd name="connsiteX12" fmla="*/ 1073489 w 6055600"/>
                <a:gd name="connsiteY12" fmla="*/ 6799140 h 6858000"/>
                <a:gd name="connsiteX13" fmla="*/ 800175 w 6055600"/>
                <a:gd name="connsiteY13" fmla="*/ 6620441 h 6858000"/>
                <a:gd name="connsiteX14" fmla="*/ 231518 w 6055600"/>
                <a:gd name="connsiteY14" fmla="*/ 6299323 h 6858000"/>
                <a:gd name="connsiteX15" fmla="*/ 160401 w 6055600"/>
                <a:gd name="connsiteY15" fmla="*/ 6256627 h 6858000"/>
                <a:gd name="connsiteX16" fmla="*/ 89697 w 6055600"/>
                <a:gd name="connsiteY16" fmla="*/ 6211916 h 6858000"/>
                <a:gd name="connsiteX17" fmla="*/ 20148 w 6055600"/>
                <a:gd name="connsiteY17" fmla="*/ 6163835 h 6858000"/>
                <a:gd name="connsiteX18" fmla="*/ 0 w 6055600"/>
                <a:gd name="connsiteY18" fmla="*/ 6147796 h 6858000"/>
                <a:gd name="connsiteX19" fmla="*/ 3748345 w 6055600"/>
                <a:gd name="connsiteY19" fmla="*/ 0 h 6858000"/>
                <a:gd name="connsiteX20" fmla="*/ 4277792 w 6055600"/>
                <a:gd name="connsiteY20" fmla="*/ 0 h 6858000"/>
                <a:gd name="connsiteX21" fmla="*/ 4339531 w 6055600"/>
                <a:gd name="connsiteY21" fmla="*/ 40262 h 6858000"/>
                <a:gd name="connsiteX22" fmla="*/ 4476306 w 6055600"/>
                <a:gd name="connsiteY22" fmla="*/ 153922 h 6858000"/>
                <a:gd name="connsiteX23" fmla="*/ 4713639 w 6055600"/>
                <a:gd name="connsiteY23" fmla="*/ 422076 h 6858000"/>
                <a:gd name="connsiteX24" fmla="*/ 4906991 w 6055600"/>
                <a:gd name="connsiteY24" fmla="*/ 723463 h 6858000"/>
                <a:gd name="connsiteX25" fmla="*/ 5070511 w 6055600"/>
                <a:gd name="connsiteY25" fmla="*/ 1037524 h 6858000"/>
                <a:gd name="connsiteX26" fmla="*/ 5219493 w 6055600"/>
                <a:gd name="connsiteY26" fmla="*/ 1352079 h 6858000"/>
                <a:gd name="connsiteX27" fmla="*/ 5367779 w 6055600"/>
                <a:gd name="connsiteY27" fmla="*/ 1658945 h 6858000"/>
                <a:gd name="connsiteX28" fmla="*/ 5446095 w 6055600"/>
                <a:gd name="connsiteY28" fmla="*/ 1811301 h 6858000"/>
                <a:gd name="connsiteX29" fmla="*/ 5525115 w 6055600"/>
                <a:gd name="connsiteY29" fmla="*/ 1967103 h 6858000"/>
                <a:gd name="connsiteX30" fmla="*/ 5816642 w 6055600"/>
                <a:gd name="connsiteY30" fmla="*/ 2618837 h 6858000"/>
                <a:gd name="connsiteX31" fmla="*/ 6015787 w 6055600"/>
                <a:gd name="connsiteY31" fmla="*/ 3339957 h 6858000"/>
                <a:gd name="connsiteX32" fmla="*/ 6054206 w 6055600"/>
                <a:gd name="connsiteY32" fmla="*/ 3727239 h 6858000"/>
                <a:gd name="connsiteX33" fmla="*/ 6039811 w 6055600"/>
                <a:gd name="connsiteY33" fmla="*/ 4122735 h 6858000"/>
                <a:gd name="connsiteX34" fmla="*/ 5971601 w 6055600"/>
                <a:gd name="connsiteY34" fmla="*/ 4514288 h 6858000"/>
                <a:gd name="connsiteX35" fmla="*/ 5946751 w 6055600"/>
                <a:gd name="connsiteY35" fmla="*/ 4609838 h 6858000"/>
                <a:gd name="connsiteX36" fmla="*/ 5919986 w 6055600"/>
                <a:gd name="connsiteY36" fmla="*/ 4703178 h 6858000"/>
                <a:gd name="connsiteX37" fmla="*/ 5890731 w 6055600"/>
                <a:gd name="connsiteY37" fmla="*/ 4795992 h 6858000"/>
                <a:gd name="connsiteX38" fmla="*/ 5859058 w 6055600"/>
                <a:gd name="connsiteY38" fmla="*/ 4888015 h 6858000"/>
                <a:gd name="connsiteX39" fmla="*/ 5525053 w 6055600"/>
                <a:gd name="connsiteY39" fmla="*/ 5588449 h 6858000"/>
                <a:gd name="connsiteX40" fmla="*/ 5058962 w 6055600"/>
                <a:gd name="connsiteY40" fmla="*/ 6189929 h 6858000"/>
                <a:gd name="connsiteX41" fmla="*/ 4787706 w 6055600"/>
                <a:gd name="connsiteY41" fmla="*/ 6442985 h 6858000"/>
                <a:gd name="connsiteX42" fmla="*/ 4498686 w 6055600"/>
                <a:gd name="connsiteY42" fmla="*/ 6663678 h 6858000"/>
                <a:gd name="connsiteX43" fmla="*/ 4197167 w 6055600"/>
                <a:gd name="connsiteY43" fmla="*/ 6854053 h 6858000"/>
                <a:gd name="connsiteX44" fmla="*/ 4189720 w 6055600"/>
                <a:gd name="connsiteY44" fmla="*/ 6858000 h 6858000"/>
                <a:gd name="connsiteX45" fmla="*/ 3651929 w 6055600"/>
                <a:gd name="connsiteY45" fmla="*/ 6858000 h 6858000"/>
                <a:gd name="connsiteX46" fmla="*/ 3789040 w 6055600"/>
                <a:gd name="connsiteY46" fmla="*/ 6778034 h 6858000"/>
                <a:gd name="connsiteX47" fmla="*/ 4335568 w 6055600"/>
                <a:gd name="connsiteY47" fmla="*/ 6382709 h 6858000"/>
                <a:gd name="connsiteX48" fmla="*/ 4586923 w 6055600"/>
                <a:gd name="connsiteY48" fmla="*/ 6158577 h 6858000"/>
                <a:gd name="connsiteX49" fmla="*/ 4819585 w 6055600"/>
                <a:gd name="connsiteY49" fmla="*/ 5915847 h 6858000"/>
                <a:gd name="connsiteX50" fmla="*/ 5214727 w 6055600"/>
                <a:gd name="connsiteY50" fmla="*/ 5371094 h 6858000"/>
                <a:gd name="connsiteX51" fmla="*/ 5495409 w 6055600"/>
                <a:gd name="connsiteY51" fmla="*/ 4752778 h 6858000"/>
                <a:gd name="connsiteX52" fmla="*/ 5522322 w 6055600"/>
                <a:gd name="connsiteY52" fmla="*/ 4671511 h 6858000"/>
                <a:gd name="connsiteX53" fmla="*/ 5547631 w 6055600"/>
                <a:gd name="connsiteY53" fmla="*/ 4589675 h 6858000"/>
                <a:gd name="connsiteX54" fmla="*/ 5570792 w 6055600"/>
                <a:gd name="connsiteY54" fmla="*/ 4506978 h 6858000"/>
                <a:gd name="connsiteX55" fmla="*/ 5591541 w 6055600"/>
                <a:gd name="connsiteY55" fmla="*/ 4425334 h 6858000"/>
                <a:gd name="connsiteX56" fmla="*/ 5649500 w 6055600"/>
                <a:gd name="connsiteY56" fmla="*/ 4097286 h 6858000"/>
                <a:gd name="connsiteX57" fmla="*/ 5637615 w 6055600"/>
                <a:gd name="connsiteY57" fmla="*/ 3437524 h 6858000"/>
                <a:gd name="connsiteX58" fmla="*/ 5475454 w 6055600"/>
                <a:gd name="connsiteY58" fmla="*/ 2791575 h 6858000"/>
                <a:gd name="connsiteX59" fmla="*/ 5217600 w 6055600"/>
                <a:gd name="connsiteY59" fmla="*/ 2164719 h 6858000"/>
                <a:gd name="connsiteX60" fmla="*/ 5144941 w 6055600"/>
                <a:gd name="connsiteY60" fmla="*/ 2009490 h 6858000"/>
                <a:gd name="connsiteX61" fmla="*/ 5070052 w 6055600"/>
                <a:gd name="connsiteY61" fmla="*/ 1851823 h 6858000"/>
                <a:gd name="connsiteX62" fmla="*/ 4926984 w 6055600"/>
                <a:gd name="connsiteY62" fmla="*/ 1529226 h 6858000"/>
                <a:gd name="connsiteX63" fmla="*/ 4790925 w 6055600"/>
                <a:gd name="connsiteY63" fmla="*/ 1209923 h 6858000"/>
                <a:gd name="connsiteX64" fmla="*/ 4650559 w 6055600"/>
                <a:gd name="connsiteY64" fmla="*/ 902490 h 6858000"/>
                <a:gd name="connsiteX65" fmla="*/ 4491930 w 6055600"/>
                <a:gd name="connsiteY65" fmla="*/ 616919 h 6858000"/>
                <a:gd name="connsiteX66" fmla="*/ 4302323 w 6055600"/>
                <a:gd name="connsiteY66" fmla="*/ 366083 h 6858000"/>
                <a:gd name="connsiteX67" fmla="*/ 4072203 w 6055600"/>
                <a:gd name="connsiteY67" fmla="*/ 164982 h 6858000"/>
                <a:gd name="connsiteX68" fmla="*/ 3803964 w 6055600"/>
                <a:gd name="connsiteY68" fmla="*/ 21052 h 6858000"/>
                <a:gd name="connsiteX69" fmla="*/ 3768314 w 6055600"/>
                <a:gd name="connsiteY69" fmla="*/ 6826 h 6858000"/>
                <a:gd name="connsiteX70" fmla="*/ 1589779 w 6055600"/>
                <a:gd name="connsiteY70" fmla="*/ 0 h 6858000"/>
                <a:gd name="connsiteX71" fmla="*/ 1918056 w 6055600"/>
                <a:gd name="connsiteY71" fmla="*/ 0 h 6858000"/>
                <a:gd name="connsiteX72" fmla="*/ 1764243 w 6055600"/>
                <a:gd name="connsiteY72" fmla="*/ 55145 h 6858000"/>
                <a:gd name="connsiteX73" fmla="*/ 1313330 w 6055600"/>
                <a:gd name="connsiteY73" fmla="*/ 274424 h 6858000"/>
                <a:gd name="connsiteX74" fmla="*/ 295673 w 6055600"/>
                <a:gd name="connsiteY74" fmla="*/ 1187630 h 6858000"/>
                <a:gd name="connsiteX75" fmla="*/ 96207 w 6055600"/>
                <a:gd name="connsiteY75" fmla="*/ 1474327 h 6858000"/>
                <a:gd name="connsiteX76" fmla="*/ 0 w 6055600"/>
                <a:gd name="connsiteY76" fmla="*/ 1641460 h 6858000"/>
                <a:gd name="connsiteX77" fmla="*/ 0 w 6055600"/>
                <a:gd name="connsiteY77" fmla="*/ 1224218 h 6858000"/>
                <a:gd name="connsiteX78" fmla="*/ 150937 w 6055600"/>
                <a:gd name="connsiteY78" fmla="*/ 1040975 h 6858000"/>
                <a:gd name="connsiteX79" fmla="*/ 1264907 w 6055600"/>
                <a:gd name="connsiteY79" fmla="*/ 158248 h 6858000"/>
                <a:gd name="connsiteX80" fmla="*/ 1575167 w 6055600"/>
                <a:gd name="connsiteY80" fmla="*/ 567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6055600" h="6858000">
                  <a:moveTo>
                    <a:pt x="0" y="5960220"/>
                  </a:moveTo>
                  <a:lnTo>
                    <a:pt x="36039" y="6002605"/>
                  </a:lnTo>
                  <a:cubicBezTo>
                    <a:pt x="54896" y="6021530"/>
                    <a:pt x="73635" y="6040425"/>
                    <a:pt x="92950" y="6059050"/>
                  </a:cubicBezTo>
                  <a:lnTo>
                    <a:pt x="153706" y="6111427"/>
                  </a:lnTo>
                  <a:cubicBezTo>
                    <a:pt x="173546" y="6129485"/>
                    <a:pt x="195722" y="6144912"/>
                    <a:pt x="216806" y="6161603"/>
                  </a:cubicBezTo>
                  <a:cubicBezTo>
                    <a:pt x="238229" y="6177961"/>
                    <a:pt x="259466" y="6194551"/>
                    <a:pt x="281945" y="6209777"/>
                  </a:cubicBezTo>
                  <a:cubicBezTo>
                    <a:pt x="369940" y="6272709"/>
                    <a:pt x="461791" y="6332004"/>
                    <a:pt x="553337" y="6391500"/>
                  </a:cubicBezTo>
                  <a:lnTo>
                    <a:pt x="690543" y="6481634"/>
                  </a:lnTo>
                  <a:lnTo>
                    <a:pt x="827127" y="6573159"/>
                  </a:lnTo>
                  <a:cubicBezTo>
                    <a:pt x="917674" y="6634511"/>
                    <a:pt x="1007156" y="6697737"/>
                    <a:pt x="1095915" y="6762202"/>
                  </a:cubicBezTo>
                  <a:lnTo>
                    <a:pt x="1224853" y="6858000"/>
                  </a:lnTo>
                  <a:lnTo>
                    <a:pt x="1154072" y="6858000"/>
                  </a:lnTo>
                  <a:lnTo>
                    <a:pt x="1073489" y="6799140"/>
                  </a:lnTo>
                  <a:cubicBezTo>
                    <a:pt x="983882" y="6736908"/>
                    <a:pt x="892851" y="6677125"/>
                    <a:pt x="800175" y="6620441"/>
                  </a:cubicBezTo>
                  <a:cubicBezTo>
                    <a:pt x="615108" y="6506015"/>
                    <a:pt x="422939" y="6407807"/>
                    <a:pt x="231518" y="6299323"/>
                  </a:cubicBezTo>
                  <a:cubicBezTo>
                    <a:pt x="207467" y="6286226"/>
                    <a:pt x="184098" y="6271045"/>
                    <a:pt x="160401" y="6256627"/>
                  </a:cubicBezTo>
                  <a:cubicBezTo>
                    <a:pt x="136809" y="6241811"/>
                    <a:pt x="112558" y="6228518"/>
                    <a:pt x="89697" y="6211916"/>
                  </a:cubicBezTo>
                  <a:lnTo>
                    <a:pt x="20148" y="6163835"/>
                  </a:lnTo>
                  <a:lnTo>
                    <a:pt x="0" y="6147796"/>
                  </a:lnTo>
                  <a:close/>
                  <a:moveTo>
                    <a:pt x="3748345" y="0"/>
                  </a:moveTo>
                  <a:lnTo>
                    <a:pt x="4277792" y="0"/>
                  </a:lnTo>
                  <a:lnTo>
                    <a:pt x="4339531" y="40262"/>
                  </a:lnTo>
                  <a:cubicBezTo>
                    <a:pt x="4386991" y="75346"/>
                    <a:pt x="4432680" y="113353"/>
                    <a:pt x="4476306" y="153922"/>
                  </a:cubicBezTo>
                  <a:cubicBezTo>
                    <a:pt x="4563779" y="234693"/>
                    <a:pt x="4642423" y="325982"/>
                    <a:pt x="4713639" y="422076"/>
                  </a:cubicBezTo>
                  <a:cubicBezTo>
                    <a:pt x="4784481" y="518635"/>
                    <a:pt x="4848552" y="619893"/>
                    <a:pt x="4906991" y="723463"/>
                  </a:cubicBezTo>
                  <a:cubicBezTo>
                    <a:pt x="4965582" y="826932"/>
                    <a:pt x="5019421" y="932243"/>
                    <a:pt x="5070511" y="1037524"/>
                  </a:cubicBezTo>
                  <a:cubicBezTo>
                    <a:pt x="5121871" y="1142738"/>
                    <a:pt x="5170833" y="1248016"/>
                    <a:pt x="5219493" y="1352079"/>
                  </a:cubicBezTo>
                  <a:cubicBezTo>
                    <a:pt x="5268459" y="1455943"/>
                    <a:pt x="5317204" y="1558756"/>
                    <a:pt x="5367779" y="1658945"/>
                  </a:cubicBezTo>
                  <a:lnTo>
                    <a:pt x="5446095" y="1811301"/>
                  </a:lnTo>
                  <a:cubicBezTo>
                    <a:pt x="5472584" y="1862992"/>
                    <a:pt x="5498885" y="1914915"/>
                    <a:pt x="5525115" y="1967103"/>
                  </a:cubicBezTo>
                  <a:cubicBezTo>
                    <a:pt x="5629428" y="2176256"/>
                    <a:pt x="5730254" y="2391411"/>
                    <a:pt x="5816642" y="2618837"/>
                  </a:cubicBezTo>
                  <a:cubicBezTo>
                    <a:pt x="5902562" y="2846137"/>
                    <a:pt x="5974641" y="3086291"/>
                    <a:pt x="6015787" y="3339957"/>
                  </a:cubicBezTo>
                  <a:cubicBezTo>
                    <a:pt x="6036373" y="3466512"/>
                    <a:pt x="6050262" y="3596084"/>
                    <a:pt x="6054206" y="3727239"/>
                  </a:cubicBezTo>
                  <a:cubicBezTo>
                    <a:pt x="6058266" y="3858425"/>
                    <a:pt x="6053460" y="3990915"/>
                    <a:pt x="6039811" y="4122735"/>
                  </a:cubicBezTo>
                  <a:cubicBezTo>
                    <a:pt x="6026397" y="4254618"/>
                    <a:pt x="6002552" y="4385688"/>
                    <a:pt x="5971601" y="4514288"/>
                  </a:cubicBezTo>
                  <a:cubicBezTo>
                    <a:pt x="5963342" y="4546050"/>
                    <a:pt x="5955885" y="4579019"/>
                    <a:pt x="5946751" y="4609838"/>
                  </a:cubicBezTo>
                  <a:lnTo>
                    <a:pt x="5919986" y="4703178"/>
                  </a:lnTo>
                  <a:lnTo>
                    <a:pt x="5890731" y="4795992"/>
                  </a:lnTo>
                  <a:cubicBezTo>
                    <a:pt x="5880825" y="4826888"/>
                    <a:pt x="5869667" y="4857307"/>
                    <a:pt x="5859058" y="4888015"/>
                  </a:cubicBezTo>
                  <a:cubicBezTo>
                    <a:pt x="5772112" y="5132558"/>
                    <a:pt x="5660551" y="5369373"/>
                    <a:pt x="5525053" y="5588449"/>
                  </a:cubicBezTo>
                  <a:cubicBezTo>
                    <a:pt x="5389674" y="5807557"/>
                    <a:pt x="5232835" y="6010440"/>
                    <a:pt x="5058962" y="6189929"/>
                  </a:cubicBezTo>
                  <a:cubicBezTo>
                    <a:pt x="4972125" y="6279771"/>
                    <a:pt x="4880998" y="6363650"/>
                    <a:pt x="4787706" y="6442985"/>
                  </a:cubicBezTo>
                  <a:cubicBezTo>
                    <a:pt x="4693655" y="6521410"/>
                    <a:pt x="4597439" y="6595290"/>
                    <a:pt x="4498686" y="6663678"/>
                  </a:cubicBezTo>
                  <a:cubicBezTo>
                    <a:pt x="4399893" y="6731984"/>
                    <a:pt x="4299240" y="6795191"/>
                    <a:pt x="4197167" y="6854053"/>
                  </a:cubicBezTo>
                  <a:lnTo>
                    <a:pt x="4189720" y="6858000"/>
                  </a:lnTo>
                  <a:lnTo>
                    <a:pt x="3651929" y="6858000"/>
                  </a:lnTo>
                  <a:lnTo>
                    <a:pt x="3789040" y="6778034"/>
                  </a:lnTo>
                  <a:cubicBezTo>
                    <a:pt x="3978462" y="6656931"/>
                    <a:pt x="4162446" y="6525734"/>
                    <a:pt x="4335568" y="6382709"/>
                  </a:cubicBezTo>
                  <a:cubicBezTo>
                    <a:pt x="4422084" y="6310901"/>
                    <a:pt x="4506335" y="6236787"/>
                    <a:pt x="4586923" y="6158577"/>
                  </a:cubicBezTo>
                  <a:cubicBezTo>
                    <a:pt x="4668153" y="6081248"/>
                    <a:pt x="4745649" y="6000086"/>
                    <a:pt x="4819585" y="5915847"/>
                  </a:cubicBezTo>
                  <a:cubicBezTo>
                    <a:pt x="4967573" y="5747401"/>
                    <a:pt x="5101426" y="5566247"/>
                    <a:pt x="5214727" y="5371094"/>
                  </a:cubicBezTo>
                  <a:cubicBezTo>
                    <a:pt x="5327795" y="5175879"/>
                    <a:pt x="5421090" y="4968427"/>
                    <a:pt x="5495409" y="4752778"/>
                  </a:cubicBezTo>
                  <a:cubicBezTo>
                    <a:pt x="5504291" y="4725712"/>
                    <a:pt x="5513872" y="4698834"/>
                    <a:pt x="5522322" y="4671511"/>
                  </a:cubicBezTo>
                  <a:lnTo>
                    <a:pt x="5547631" y="4589675"/>
                  </a:lnTo>
                  <a:lnTo>
                    <a:pt x="5570792" y="4506978"/>
                  </a:lnTo>
                  <a:cubicBezTo>
                    <a:pt x="5578845" y="4479265"/>
                    <a:pt x="5584485" y="4452605"/>
                    <a:pt x="5591541" y="4425334"/>
                  </a:cubicBezTo>
                  <a:cubicBezTo>
                    <a:pt x="5618002" y="4316765"/>
                    <a:pt x="5636850" y="4207148"/>
                    <a:pt x="5649500" y="4097286"/>
                  </a:cubicBezTo>
                  <a:cubicBezTo>
                    <a:pt x="5674602" y="3877368"/>
                    <a:pt x="5668749" y="3656091"/>
                    <a:pt x="5637615" y="3437524"/>
                  </a:cubicBezTo>
                  <a:cubicBezTo>
                    <a:pt x="5605861" y="3218934"/>
                    <a:pt x="5549060" y="3003118"/>
                    <a:pt x="5475454" y="2791575"/>
                  </a:cubicBezTo>
                  <a:cubicBezTo>
                    <a:pt x="5402070" y="2579668"/>
                    <a:pt x="5313111" y="2371656"/>
                    <a:pt x="5217600" y="2164719"/>
                  </a:cubicBezTo>
                  <a:cubicBezTo>
                    <a:pt x="5193627" y="2112994"/>
                    <a:pt x="5169419" y="2061207"/>
                    <a:pt x="5144941" y="2009490"/>
                  </a:cubicBezTo>
                  <a:lnTo>
                    <a:pt x="5070052" y="1851823"/>
                  </a:lnTo>
                  <a:cubicBezTo>
                    <a:pt x="5020031" y="1744421"/>
                    <a:pt x="4972748" y="1636620"/>
                    <a:pt x="4926984" y="1529226"/>
                  </a:cubicBezTo>
                  <a:lnTo>
                    <a:pt x="4790925" y="1209923"/>
                  </a:lnTo>
                  <a:cubicBezTo>
                    <a:pt x="4745458" y="1105158"/>
                    <a:pt x="4699567" y="1001976"/>
                    <a:pt x="4650559" y="902490"/>
                  </a:cubicBezTo>
                  <a:cubicBezTo>
                    <a:pt x="4601243" y="803205"/>
                    <a:pt x="4549606" y="706978"/>
                    <a:pt x="4491930" y="616919"/>
                  </a:cubicBezTo>
                  <a:cubicBezTo>
                    <a:pt x="4434712" y="526559"/>
                    <a:pt x="4372370" y="441762"/>
                    <a:pt x="4302323" y="366083"/>
                  </a:cubicBezTo>
                  <a:cubicBezTo>
                    <a:pt x="4232428" y="290304"/>
                    <a:pt x="4155542" y="222846"/>
                    <a:pt x="4072203" y="164982"/>
                  </a:cubicBezTo>
                  <a:cubicBezTo>
                    <a:pt x="3988864" y="107118"/>
                    <a:pt x="3898693" y="59316"/>
                    <a:pt x="3803964" y="21052"/>
                  </a:cubicBezTo>
                  <a:lnTo>
                    <a:pt x="3768314" y="6826"/>
                  </a:lnTo>
                  <a:close/>
                  <a:moveTo>
                    <a:pt x="1589779" y="0"/>
                  </a:moveTo>
                  <a:lnTo>
                    <a:pt x="1918056" y="0"/>
                  </a:lnTo>
                  <a:lnTo>
                    <a:pt x="1764243" y="55145"/>
                  </a:lnTo>
                  <a:cubicBezTo>
                    <a:pt x="1609764" y="115414"/>
                    <a:pt x="1458840" y="188978"/>
                    <a:pt x="1313330" y="274424"/>
                  </a:cubicBezTo>
                  <a:cubicBezTo>
                    <a:pt x="924625" y="501532"/>
                    <a:pt x="576885" y="817476"/>
                    <a:pt x="295673" y="1187630"/>
                  </a:cubicBezTo>
                  <a:cubicBezTo>
                    <a:pt x="225216" y="1280162"/>
                    <a:pt x="158640" y="1375858"/>
                    <a:pt x="96207" y="1474327"/>
                  </a:cubicBezTo>
                  <a:lnTo>
                    <a:pt x="0" y="1641460"/>
                  </a:lnTo>
                  <a:lnTo>
                    <a:pt x="0" y="1224218"/>
                  </a:lnTo>
                  <a:lnTo>
                    <a:pt x="150937" y="1040975"/>
                  </a:lnTo>
                  <a:cubicBezTo>
                    <a:pt x="478530" y="677729"/>
                    <a:pt x="858178" y="381092"/>
                    <a:pt x="1264907" y="158248"/>
                  </a:cubicBezTo>
                  <a:cubicBezTo>
                    <a:pt x="1366631" y="102619"/>
                    <a:pt x="1470177" y="51760"/>
                    <a:pt x="1575167" y="567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Content Placeholder 3">
            <a:extLst>
              <a:ext uri="{FF2B5EF4-FFF2-40B4-BE49-F238E27FC236}">
                <a16:creationId xmlns:a16="http://schemas.microsoft.com/office/drawing/2014/main" id="{26F45C0D-278B-67A9-9632-F326B568192F}"/>
              </a:ext>
            </a:extLst>
          </p:cNvPr>
          <p:cNvSpPr>
            <a:spLocks noGrp="1"/>
          </p:cNvSpPr>
          <p:nvPr>
            <p:ph sz="half" idx="2"/>
          </p:nvPr>
        </p:nvSpPr>
        <p:spPr>
          <a:xfrm>
            <a:off x="6621072" y="1396885"/>
            <a:ext cx="5291528" cy="5733795"/>
          </a:xfrm>
        </p:spPr>
        <p:txBody>
          <a:bodyPr vert="horz" lIns="91440" tIns="45720" rIns="91440" bIns="45720" rtlCol="0" anchor="t">
            <a:normAutofit fontScale="92500"/>
          </a:bodyPr>
          <a:lstStyle/>
          <a:p>
            <a:pPr>
              <a:lnSpc>
                <a:spcPct val="150000"/>
              </a:lnSpc>
            </a:pPr>
            <a:r>
              <a:rPr lang="en-US" sz="2400" dirty="0">
                <a:latin typeface="Arial" panose="020B0604020202020204" pitchFamily="34" charset="0"/>
                <a:cs typeface="Arial" panose="020B0604020202020204" pitchFamily="34" charset="0"/>
              </a:rPr>
              <a:t>Ability can improve through practice.</a:t>
            </a:r>
          </a:p>
          <a:p>
            <a:pPr>
              <a:lnSpc>
                <a:spcPct val="150000"/>
              </a:lnSpc>
            </a:pPr>
            <a:r>
              <a:rPr lang="en-US" sz="2400" dirty="0">
                <a:latin typeface="Arial" panose="020B0604020202020204" pitchFamily="34" charset="0"/>
                <a:cs typeface="Arial" panose="020B0604020202020204" pitchFamily="34" charset="0"/>
              </a:rPr>
              <a:t>Failure is a chance to learn and develop. </a:t>
            </a:r>
          </a:p>
          <a:p>
            <a:pPr>
              <a:lnSpc>
                <a:spcPct val="150000"/>
              </a:lnSpc>
            </a:pPr>
            <a:r>
              <a:rPr lang="en-US" sz="2400" dirty="0">
                <a:latin typeface="Arial" panose="020B0604020202020204" pitchFamily="34" charset="0"/>
                <a:cs typeface="Arial" panose="020B0604020202020204" pitchFamily="34" charset="0"/>
              </a:rPr>
              <a:t>Critical feedback = opportunity to improve. </a:t>
            </a:r>
          </a:p>
          <a:p>
            <a:pPr>
              <a:lnSpc>
                <a:spcPct val="150000"/>
              </a:lnSpc>
            </a:pPr>
            <a:r>
              <a:rPr lang="en-US" sz="2400" dirty="0">
                <a:latin typeface="Arial" panose="020B0604020202020204" pitchFamily="34" charset="0"/>
                <a:cs typeface="Arial" panose="020B0604020202020204" pitchFamily="34" charset="0"/>
              </a:rPr>
              <a:t>Embrace challenges. </a:t>
            </a:r>
          </a:p>
          <a:p>
            <a:pPr>
              <a:lnSpc>
                <a:spcPct val="150000"/>
              </a:lnSpc>
            </a:pPr>
            <a:r>
              <a:rPr lang="en-US" sz="2400" dirty="0">
                <a:latin typeface="Arial" panose="020B0604020202020204" pitchFamily="34" charset="0"/>
                <a:cs typeface="Arial" panose="020B0604020202020204" pitchFamily="34" charset="0"/>
              </a:rPr>
              <a:t>Journey of continual improvement. </a:t>
            </a:r>
          </a:p>
          <a:p>
            <a:pPr>
              <a:lnSpc>
                <a:spcPct val="150000"/>
              </a:lnSpc>
            </a:pPr>
            <a:r>
              <a:rPr lang="en-US" sz="2400" dirty="0">
                <a:latin typeface="Arial" panose="020B0604020202020204" pitchFamily="34" charset="0"/>
                <a:cs typeface="Arial" panose="020B0604020202020204" pitchFamily="34" charset="0"/>
              </a:rPr>
              <a:t>Successes of others can teach us something! </a:t>
            </a:r>
          </a:p>
        </p:txBody>
      </p:sp>
      <p:pic>
        <p:nvPicPr>
          <p:cNvPr id="5" name="Picture 4">
            <a:extLst>
              <a:ext uri="{FF2B5EF4-FFF2-40B4-BE49-F238E27FC236}">
                <a16:creationId xmlns:a16="http://schemas.microsoft.com/office/drawing/2014/main" id="{E9586610-2814-9A61-855F-32851AD7FE42}"/>
              </a:ext>
            </a:extLst>
          </p:cNvPr>
          <p:cNvPicPr>
            <a:picLocks noChangeAspect="1"/>
          </p:cNvPicPr>
          <p:nvPr/>
        </p:nvPicPr>
        <p:blipFill>
          <a:blip r:embed="rId2"/>
          <a:stretch>
            <a:fillRect/>
          </a:stretch>
        </p:blipFill>
        <p:spPr>
          <a:xfrm>
            <a:off x="0" y="0"/>
            <a:ext cx="12192000" cy="835152"/>
          </a:xfrm>
          <a:prstGeom prst="rect">
            <a:avLst/>
          </a:prstGeom>
        </p:spPr>
      </p:pic>
      <p:pic>
        <p:nvPicPr>
          <p:cNvPr id="9" name="Content Placeholder 8">
            <a:extLst>
              <a:ext uri="{FF2B5EF4-FFF2-40B4-BE49-F238E27FC236}">
                <a16:creationId xmlns:a16="http://schemas.microsoft.com/office/drawing/2014/main" id="{F65A8F4B-330F-D390-FB3D-E03FF0DF6A17}"/>
              </a:ext>
            </a:extLst>
          </p:cNvPr>
          <p:cNvPicPr>
            <a:picLocks noGrp="1" noChangeAspect="1"/>
          </p:cNvPicPr>
          <p:nvPr>
            <p:ph sz="half" idx="1"/>
          </p:nvPr>
        </p:nvPicPr>
        <p:blipFill rotWithShape="1">
          <a:blip r:embed="rId3"/>
          <a:srcRect l="-699" t="-862" r="52660" b="862"/>
          <a:stretch/>
        </p:blipFill>
        <p:spPr>
          <a:xfrm>
            <a:off x="804979" y="2229330"/>
            <a:ext cx="3454400" cy="4087978"/>
          </a:xfrm>
          <a:prstGeom prst="rect">
            <a:avLst/>
          </a:prstGeom>
        </p:spPr>
      </p:pic>
    </p:spTree>
    <p:extLst>
      <p:ext uri="{BB962C8B-B14F-4D97-AF65-F5344CB8AC3E}">
        <p14:creationId xmlns:p14="http://schemas.microsoft.com/office/powerpoint/2010/main" val="21692806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35152"/>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F2430EE-8F48-2B43-5930-8760D92AD856}"/>
              </a:ext>
            </a:extLst>
          </p:cNvPr>
          <p:cNvSpPr>
            <a:spLocks noGrp="1"/>
          </p:cNvSpPr>
          <p:nvPr>
            <p:ph type="title"/>
          </p:nvPr>
        </p:nvSpPr>
        <p:spPr>
          <a:xfrm>
            <a:off x="107950" y="846995"/>
            <a:ext cx="6692900" cy="1807305"/>
          </a:xfrm>
        </p:spPr>
        <p:txBody>
          <a:bodyPr vert="horz" lIns="91440" tIns="45720" rIns="91440" bIns="45720" rtlCol="0" anchor="ctr">
            <a:normAutofit fontScale="90000"/>
          </a:bodyPr>
          <a:lstStyle/>
          <a:p>
            <a:r>
              <a:rPr lang="en-US" b="1" dirty="0">
                <a:latin typeface="Arial" panose="020B0604020202020204" pitchFamily="34" charset="0"/>
                <a:cs typeface="Arial" panose="020B0604020202020204" pitchFamily="34" charset="0"/>
              </a:rPr>
              <a:t>How does having a growth mindset benefit us?</a:t>
            </a:r>
          </a:p>
        </p:txBody>
      </p:sp>
      <p:sp>
        <p:nvSpPr>
          <p:cNvPr id="6" name="Content Placeholder 5">
            <a:extLst>
              <a:ext uri="{FF2B5EF4-FFF2-40B4-BE49-F238E27FC236}">
                <a16:creationId xmlns:a16="http://schemas.microsoft.com/office/drawing/2014/main" id="{CF547ABF-B9AC-FE31-CF8D-3937D4970C7E}"/>
              </a:ext>
            </a:extLst>
          </p:cNvPr>
          <p:cNvSpPr>
            <a:spLocks noGrp="1"/>
          </p:cNvSpPr>
          <p:nvPr>
            <p:ph sz="half" idx="1"/>
          </p:nvPr>
        </p:nvSpPr>
        <p:spPr>
          <a:xfrm>
            <a:off x="352409" y="2290826"/>
            <a:ext cx="6223000" cy="4406900"/>
          </a:xfrm>
        </p:spPr>
        <p:txBody>
          <a:bodyPr vert="horz" lIns="91440" tIns="45720" rIns="91440" bIns="45720" rtlCol="0">
            <a:normAutofit lnSpcReduction="10000"/>
          </a:bodyPr>
          <a:lstStyle/>
          <a:p>
            <a:pPr>
              <a:lnSpc>
                <a:spcPct val="150000"/>
              </a:lnSpc>
            </a:pPr>
            <a:r>
              <a:rPr lang="en-US" sz="2200" dirty="0">
                <a:latin typeface="Arial" panose="020B0604020202020204" pitchFamily="34" charset="0"/>
                <a:cs typeface="Arial" panose="020B0604020202020204" pitchFamily="34" charset="0"/>
              </a:rPr>
              <a:t>it supports growing and developing abilities</a:t>
            </a:r>
          </a:p>
          <a:p>
            <a:pPr>
              <a:lnSpc>
                <a:spcPct val="150000"/>
              </a:lnSpc>
            </a:pPr>
            <a:r>
              <a:rPr lang="en-US" sz="2200" dirty="0">
                <a:latin typeface="Arial" panose="020B0604020202020204" pitchFamily="34" charset="0"/>
                <a:cs typeface="Arial" panose="020B0604020202020204" pitchFamily="34" charset="0"/>
              </a:rPr>
              <a:t>we are more likely to put more effort in to improve</a:t>
            </a:r>
          </a:p>
          <a:p>
            <a:pPr>
              <a:lnSpc>
                <a:spcPct val="150000"/>
              </a:lnSpc>
            </a:pPr>
            <a:r>
              <a:rPr lang="en-US" sz="2200" dirty="0">
                <a:latin typeface="Arial" panose="020B0604020202020204" pitchFamily="34" charset="0"/>
                <a:cs typeface="Arial" panose="020B0604020202020204" pitchFamily="34" charset="0"/>
              </a:rPr>
              <a:t>when challenges arise, we are more likely to try to problem-solve</a:t>
            </a:r>
          </a:p>
          <a:p>
            <a:pPr>
              <a:lnSpc>
                <a:spcPct val="150000"/>
              </a:lnSpc>
            </a:pPr>
            <a:r>
              <a:rPr lang="en-US" sz="2200" dirty="0">
                <a:latin typeface="Arial" panose="020B0604020202020204" pitchFamily="34" charset="0"/>
                <a:cs typeface="Arial" panose="020B0604020202020204" pitchFamily="34" charset="0"/>
              </a:rPr>
              <a:t>it makes us more likely to take creative risks which provide an opportunity to learn new things</a:t>
            </a:r>
          </a:p>
        </p:txBody>
      </p:sp>
      <p:pic>
        <p:nvPicPr>
          <p:cNvPr id="3" name="Content Placeholder 2">
            <a:extLst>
              <a:ext uri="{FF2B5EF4-FFF2-40B4-BE49-F238E27FC236}">
                <a16:creationId xmlns:a16="http://schemas.microsoft.com/office/drawing/2014/main" id="{D8338396-A1C6-5B57-A84E-F1D06F564D61}"/>
              </a:ext>
            </a:extLst>
          </p:cNvPr>
          <p:cNvPicPr>
            <a:picLocks noGrp="1" noChangeAspect="1"/>
          </p:cNvPicPr>
          <p:nvPr>
            <p:ph sz="half" idx="2"/>
          </p:nvPr>
        </p:nvPicPr>
        <p:blipFill>
          <a:blip r:embed="rId2"/>
          <a:srcRect l="15819" r="23319" b="1"/>
          <a:stretch/>
        </p:blipFill>
        <p:spPr>
          <a:xfrm>
            <a:off x="6651799" y="835152"/>
            <a:ext cx="5562616" cy="6397752"/>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pic>
        <p:nvPicPr>
          <p:cNvPr id="5" name="Picture 4">
            <a:extLst>
              <a:ext uri="{FF2B5EF4-FFF2-40B4-BE49-F238E27FC236}">
                <a16:creationId xmlns:a16="http://schemas.microsoft.com/office/drawing/2014/main" id="{E9586610-2814-9A61-855F-32851AD7FE42}"/>
              </a:ext>
            </a:extLst>
          </p:cNvPr>
          <p:cNvPicPr>
            <a:picLocks noChangeAspect="1"/>
          </p:cNvPicPr>
          <p:nvPr/>
        </p:nvPicPr>
        <p:blipFill>
          <a:blip r:embed="rId3"/>
          <a:stretch>
            <a:fillRect/>
          </a:stretch>
        </p:blipFill>
        <p:spPr>
          <a:xfrm>
            <a:off x="0" y="0"/>
            <a:ext cx="12192000" cy="835152"/>
          </a:xfrm>
          <a:prstGeom prst="rect">
            <a:avLst/>
          </a:prstGeom>
        </p:spPr>
      </p:pic>
    </p:spTree>
    <p:extLst>
      <p:ext uri="{BB962C8B-B14F-4D97-AF65-F5344CB8AC3E}">
        <p14:creationId xmlns:p14="http://schemas.microsoft.com/office/powerpoint/2010/main" val="23202212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7" name="Rectangle 5126">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35152"/>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29" name="Rectangle 5128">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835152"/>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F2430EE-8F48-2B43-5930-8760D92AD856}"/>
              </a:ext>
            </a:extLst>
          </p:cNvPr>
          <p:cNvSpPr>
            <a:spLocks noGrp="1"/>
          </p:cNvSpPr>
          <p:nvPr>
            <p:ph type="title"/>
          </p:nvPr>
        </p:nvSpPr>
        <p:spPr>
          <a:xfrm>
            <a:off x="444500" y="927210"/>
            <a:ext cx="5854700" cy="1960332"/>
          </a:xfrm>
        </p:spPr>
        <p:txBody>
          <a:bodyPr vert="horz" lIns="91440" tIns="45720" rIns="91440" bIns="45720" rtlCol="0" anchor="ctr">
            <a:normAutofit/>
          </a:bodyPr>
          <a:lstStyle/>
          <a:p>
            <a:r>
              <a:rPr lang="en-US" sz="3300" b="1" kern="1200" dirty="0">
                <a:latin typeface="Arial" panose="020B0604020202020204" pitchFamily="34" charset="0"/>
                <a:cs typeface="Arial" panose="020B0604020202020204" pitchFamily="34" charset="0"/>
              </a:rPr>
              <a:t>How can we support development of growth mindset in children?</a:t>
            </a:r>
          </a:p>
        </p:txBody>
      </p:sp>
      <p:sp>
        <p:nvSpPr>
          <p:cNvPr id="9" name="Content Placeholder 8">
            <a:extLst>
              <a:ext uri="{FF2B5EF4-FFF2-40B4-BE49-F238E27FC236}">
                <a16:creationId xmlns:a16="http://schemas.microsoft.com/office/drawing/2014/main" id="{C25BAEDB-6EEF-317C-DFC9-FC74726E782C}"/>
              </a:ext>
            </a:extLst>
          </p:cNvPr>
          <p:cNvSpPr>
            <a:spLocks noGrp="1"/>
          </p:cNvSpPr>
          <p:nvPr>
            <p:ph sz="half" idx="1"/>
          </p:nvPr>
        </p:nvSpPr>
        <p:spPr>
          <a:xfrm>
            <a:off x="444500" y="3256834"/>
            <a:ext cx="5126121" cy="4172665"/>
          </a:xfrm>
        </p:spPr>
        <p:txBody>
          <a:bodyPr vert="horz" lIns="91440" tIns="45720" rIns="91440" bIns="45720" rtlCol="0" anchor="t">
            <a:noAutofit/>
          </a:bodyPr>
          <a:lstStyle/>
          <a:p>
            <a:pPr marL="742950" indent="-457200">
              <a:lnSpc>
                <a:spcPct val="150000"/>
              </a:lnSpc>
              <a:buFont typeface="+mj-lt"/>
              <a:buAutoNum type="arabicPeriod"/>
            </a:pPr>
            <a:r>
              <a:rPr lang="en-US" sz="2200" dirty="0">
                <a:latin typeface="Arial" panose="020B0604020202020204" pitchFamily="34" charset="0"/>
                <a:cs typeface="Arial" panose="020B0604020202020204" pitchFamily="34" charset="0"/>
              </a:rPr>
              <a:t>Talk about the brain.</a:t>
            </a:r>
          </a:p>
          <a:p>
            <a:pPr marL="742950" indent="-457200">
              <a:lnSpc>
                <a:spcPct val="150000"/>
              </a:lnSpc>
              <a:buFont typeface="+mj-lt"/>
              <a:buAutoNum type="arabicPeriod"/>
            </a:pPr>
            <a:r>
              <a:rPr lang="en-US" sz="2200" dirty="0">
                <a:latin typeface="Arial" panose="020B0604020202020204" pitchFamily="34" charset="0"/>
                <a:cs typeface="Arial" panose="020B0604020202020204" pitchFamily="34" charset="0"/>
              </a:rPr>
              <a:t>Mistakes are OK!</a:t>
            </a:r>
          </a:p>
          <a:p>
            <a:pPr marL="742950" indent="-457200">
              <a:lnSpc>
                <a:spcPct val="150000"/>
              </a:lnSpc>
              <a:buFont typeface="+mj-lt"/>
              <a:buAutoNum type="arabicPeriod"/>
            </a:pPr>
            <a:r>
              <a:rPr lang="en-US" sz="2200" dirty="0">
                <a:latin typeface="Arial" panose="020B0604020202020204" pitchFamily="34" charset="0"/>
                <a:cs typeface="Arial" panose="020B0604020202020204" pitchFamily="34" charset="0"/>
              </a:rPr>
              <a:t>Communicate differently. </a:t>
            </a:r>
          </a:p>
          <a:p>
            <a:pPr marL="742950" indent="-457200">
              <a:lnSpc>
                <a:spcPct val="150000"/>
              </a:lnSpc>
              <a:buFont typeface="+mj-lt"/>
              <a:buAutoNum type="arabicPeriod"/>
            </a:pPr>
            <a:r>
              <a:rPr lang="en-US" sz="2200" dirty="0">
                <a:latin typeface="Arial" panose="020B0604020202020204" pitchFamily="34" charset="0"/>
                <a:cs typeface="Arial" panose="020B0604020202020204" pitchFamily="34" charset="0"/>
              </a:rPr>
              <a:t>Understand and support children with their emotions when they are learning.  </a:t>
            </a:r>
          </a:p>
        </p:txBody>
      </p:sp>
      <p:grpSp>
        <p:nvGrpSpPr>
          <p:cNvPr id="5131" name="Group 5130">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818438"/>
            <a:ext cx="6373761" cy="6874714"/>
            <a:chOff x="5818240" y="-1"/>
            <a:chExt cx="6373761" cy="6874714"/>
          </a:xfrm>
        </p:grpSpPr>
        <p:sp>
          <p:nvSpPr>
            <p:cNvPr id="5132" name="Freeform: Shape 5131">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3" name="Freeform: Shape 5132">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4" name="Freeform: Shape 5133">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5" name="Freeform: Shape 5134">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122" name="Picture 2" descr="How to develop a growth mindset | Human Insight">
            <a:extLst>
              <a:ext uri="{FF2B5EF4-FFF2-40B4-BE49-F238E27FC236}">
                <a16:creationId xmlns:a16="http://schemas.microsoft.com/office/drawing/2014/main" id="{0719244C-ECEF-818F-D138-CA4283545A93}"/>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014816" y="2679700"/>
            <a:ext cx="5925496" cy="359480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E9586610-2814-9A61-855F-32851AD7FE42}"/>
              </a:ext>
            </a:extLst>
          </p:cNvPr>
          <p:cNvPicPr>
            <a:picLocks noChangeAspect="1"/>
          </p:cNvPicPr>
          <p:nvPr/>
        </p:nvPicPr>
        <p:blipFill>
          <a:blip r:embed="rId3"/>
          <a:stretch>
            <a:fillRect/>
          </a:stretch>
        </p:blipFill>
        <p:spPr>
          <a:xfrm>
            <a:off x="0" y="0"/>
            <a:ext cx="12192000" cy="835152"/>
          </a:xfrm>
          <a:prstGeom prst="rect">
            <a:avLst/>
          </a:prstGeom>
        </p:spPr>
      </p:pic>
    </p:spTree>
    <p:extLst>
      <p:ext uri="{BB962C8B-B14F-4D97-AF65-F5344CB8AC3E}">
        <p14:creationId xmlns:p14="http://schemas.microsoft.com/office/powerpoint/2010/main" val="11728931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35152"/>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835152"/>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F2430EE-8F48-2B43-5930-8760D92AD856}"/>
              </a:ext>
            </a:extLst>
          </p:cNvPr>
          <p:cNvSpPr>
            <a:spLocks noGrp="1"/>
          </p:cNvSpPr>
          <p:nvPr>
            <p:ph type="title"/>
          </p:nvPr>
        </p:nvSpPr>
        <p:spPr>
          <a:xfrm>
            <a:off x="1028392" y="736647"/>
            <a:ext cx="4766330" cy="1454051"/>
          </a:xfrm>
        </p:spPr>
        <p:txBody>
          <a:bodyPr vert="horz" lIns="91440" tIns="45720" rIns="91440" bIns="45720" rtlCol="0" anchor="ctr">
            <a:normAutofit/>
          </a:bodyPr>
          <a:lstStyle/>
          <a:p>
            <a:r>
              <a:rPr lang="en-US" sz="3600" b="1" kern="1200" dirty="0">
                <a:latin typeface="Arial" panose="020B0604020202020204" pitchFamily="34" charset="0"/>
                <a:cs typeface="Arial" panose="020B0604020202020204" pitchFamily="34" charset="0"/>
              </a:rPr>
              <a:t>Talk about the Brain</a:t>
            </a:r>
          </a:p>
        </p:txBody>
      </p:sp>
      <p:sp>
        <p:nvSpPr>
          <p:cNvPr id="6" name="Content Placeholder 5">
            <a:extLst>
              <a:ext uri="{FF2B5EF4-FFF2-40B4-BE49-F238E27FC236}">
                <a16:creationId xmlns:a16="http://schemas.microsoft.com/office/drawing/2014/main" id="{CF547ABF-B9AC-FE31-CF8D-3937D4970C7E}"/>
              </a:ext>
            </a:extLst>
          </p:cNvPr>
          <p:cNvSpPr>
            <a:spLocks noGrp="1"/>
          </p:cNvSpPr>
          <p:nvPr>
            <p:ph sz="half" idx="1"/>
          </p:nvPr>
        </p:nvSpPr>
        <p:spPr>
          <a:xfrm>
            <a:off x="341376" y="1849653"/>
            <a:ext cx="5754624" cy="4452620"/>
          </a:xfrm>
        </p:spPr>
        <p:txBody>
          <a:bodyPr vert="horz" lIns="91440" tIns="45720" rIns="91440" bIns="45720" rtlCol="0" anchor="t">
            <a:normAutofit/>
          </a:bodyPr>
          <a:lstStyle/>
          <a:p>
            <a:pPr marL="0" indent="0">
              <a:lnSpc>
                <a:spcPct val="150000"/>
              </a:lnSpc>
              <a:buNone/>
            </a:pPr>
            <a:r>
              <a:rPr lang="en-US" sz="2200" dirty="0">
                <a:latin typeface="Arial" panose="020B0604020202020204" pitchFamily="34" charset="0"/>
                <a:cs typeface="Arial" panose="020B0604020202020204" pitchFamily="34" charset="0"/>
              </a:rPr>
              <a:t>Let them know what they do can help them to grow their brain!</a:t>
            </a:r>
          </a:p>
          <a:p>
            <a:pPr marL="0" indent="0">
              <a:lnSpc>
                <a:spcPct val="150000"/>
              </a:lnSpc>
              <a:buNone/>
            </a:pPr>
            <a:r>
              <a:rPr lang="en-US" sz="2200" dirty="0">
                <a:latin typeface="Arial" panose="020B0604020202020204" pitchFamily="34" charset="0"/>
                <a:cs typeface="Arial" panose="020B0604020202020204" pitchFamily="34" charset="0"/>
              </a:rPr>
              <a:t>That feeling of working hard = neurons firing in the brain, literally building a stronger brain. </a:t>
            </a:r>
          </a:p>
          <a:p>
            <a:pPr marL="0" indent="0">
              <a:lnSpc>
                <a:spcPct val="150000"/>
              </a:lnSpc>
              <a:buNone/>
            </a:pPr>
            <a:r>
              <a:rPr lang="en-US" sz="2200" dirty="0">
                <a:latin typeface="Arial" panose="020B0604020202020204" pitchFamily="34" charset="0"/>
                <a:cs typeface="Arial" panose="020B0604020202020204" pitchFamily="34" charset="0"/>
              </a:rPr>
              <a:t>They can help their brain by practicing, asking questions and engaging with the learning. </a:t>
            </a:r>
          </a:p>
          <a:p>
            <a:endParaRPr lang="en-US" sz="1800" dirty="0">
              <a:solidFill>
                <a:schemeClr val="tx2"/>
              </a:solidFill>
            </a:endParaRPr>
          </a:p>
        </p:txBody>
      </p:sp>
      <p:grpSp>
        <p:nvGrpSpPr>
          <p:cNvPr id="22" name="Group 21">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818438"/>
            <a:ext cx="6373761" cy="6874714"/>
            <a:chOff x="5818240" y="-1"/>
            <a:chExt cx="6373761" cy="6874714"/>
          </a:xfrm>
        </p:grpSpPr>
        <p:sp>
          <p:nvSpPr>
            <p:cNvPr id="23" name="Freeform: Shape 22">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Shape 23">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 name="Picture 4">
            <a:extLst>
              <a:ext uri="{FF2B5EF4-FFF2-40B4-BE49-F238E27FC236}">
                <a16:creationId xmlns:a16="http://schemas.microsoft.com/office/drawing/2014/main" id="{E9586610-2814-9A61-855F-32851AD7FE42}"/>
              </a:ext>
            </a:extLst>
          </p:cNvPr>
          <p:cNvPicPr>
            <a:picLocks noChangeAspect="1"/>
          </p:cNvPicPr>
          <p:nvPr/>
        </p:nvPicPr>
        <p:blipFill>
          <a:blip r:embed="rId2"/>
          <a:stretch>
            <a:fillRect/>
          </a:stretch>
        </p:blipFill>
        <p:spPr>
          <a:xfrm>
            <a:off x="0" y="0"/>
            <a:ext cx="12192000" cy="835152"/>
          </a:xfrm>
          <a:prstGeom prst="rect">
            <a:avLst/>
          </a:prstGeom>
        </p:spPr>
      </p:pic>
      <p:pic>
        <p:nvPicPr>
          <p:cNvPr id="16" name="Picture 15">
            <a:extLst>
              <a:ext uri="{FF2B5EF4-FFF2-40B4-BE49-F238E27FC236}">
                <a16:creationId xmlns:a16="http://schemas.microsoft.com/office/drawing/2014/main" id="{824A03EB-FA40-8C2A-65E1-48D789CC87CF}"/>
              </a:ext>
            </a:extLst>
          </p:cNvPr>
          <p:cNvPicPr>
            <a:picLocks noChangeAspect="1"/>
          </p:cNvPicPr>
          <p:nvPr/>
        </p:nvPicPr>
        <p:blipFill>
          <a:blip r:embed="rId3"/>
          <a:stretch>
            <a:fillRect/>
          </a:stretch>
        </p:blipFill>
        <p:spPr>
          <a:xfrm>
            <a:off x="7289729" y="1301928"/>
            <a:ext cx="4624206" cy="4955900"/>
          </a:xfrm>
          <a:prstGeom prst="rect">
            <a:avLst/>
          </a:prstGeom>
        </p:spPr>
      </p:pic>
    </p:spTree>
    <p:extLst>
      <p:ext uri="{BB962C8B-B14F-4D97-AF65-F5344CB8AC3E}">
        <p14:creationId xmlns:p14="http://schemas.microsoft.com/office/powerpoint/2010/main" val="280817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2430EE-8F48-2B43-5930-8760D92AD856}"/>
              </a:ext>
            </a:extLst>
          </p:cNvPr>
          <p:cNvSpPr>
            <a:spLocks noGrp="1"/>
          </p:cNvSpPr>
          <p:nvPr>
            <p:ph type="title"/>
          </p:nvPr>
        </p:nvSpPr>
        <p:spPr>
          <a:xfrm>
            <a:off x="457200" y="1869921"/>
            <a:ext cx="5530617" cy="1325563"/>
          </a:xfrm>
        </p:spPr>
        <p:txBody>
          <a:bodyPr/>
          <a:lstStyle/>
          <a:p>
            <a:pPr algn="ctr"/>
            <a:r>
              <a:rPr lang="en-GB" b="1" dirty="0">
                <a:latin typeface="Arial" panose="020B0604020202020204" pitchFamily="34" charset="0"/>
                <a:cs typeface="Arial" panose="020B0604020202020204" pitchFamily="34" charset="0"/>
              </a:rPr>
              <a:t>Mistakes are OK!</a:t>
            </a:r>
          </a:p>
        </p:txBody>
      </p:sp>
      <p:pic>
        <p:nvPicPr>
          <p:cNvPr id="5" name="Picture 4">
            <a:extLst>
              <a:ext uri="{FF2B5EF4-FFF2-40B4-BE49-F238E27FC236}">
                <a16:creationId xmlns:a16="http://schemas.microsoft.com/office/drawing/2014/main" id="{E9586610-2814-9A61-855F-32851AD7FE42}"/>
              </a:ext>
            </a:extLst>
          </p:cNvPr>
          <p:cNvPicPr>
            <a:picLocks noChangeAspect="1"/>
          </p:cNvPicPr>
          <p:nvPr/>
        </p:nvPicPr>
        <p:blipFill>
          <a:blip r:embed="rId2"/>
          <a:stretch>
            <a:fillRect/>
          </a:stretch>
        </p:blipFill>
        <p:spPr>
          <a:xfrm>
            <a:off x="0" y="0"/>
            <a:ext cx="12192000" cy="835152"/>
          </a:xfrm>
          <a:prstGeom prst="rect">
            <a:avLst/>
          </a:prstGeom>
        </p:spPr>
      </p:pic>
      <p:sp>
        <p:nvSpPr>
          <p:cNvPr id="10" name="Content Placeholder 5">
            <a:extLst>
              <a:ext uri="{FF2B5EF4-FFF2-40B4-BE49-F238E27FC236}">
                <a16:creationId xmlns:a16="http://schemas.microsoft.com/office/drawing/2014/main" id="{BB601F36-F73C-60C6-6C04-AE0F5513D300}"/>
              </a:ext>
            </a:extLst>
          </p:cNvPr>
          <p:cNvSpPr txBox="1">
            <a:spLocks/>
          </p:cNvSpPr>
          <p:nvPr/>
        </p:nvSpPr>
        <p:spPr>
          <a:xfrm>
            <a:off x="891073" y="3209158"/>
            <a:ext cx="4365224" cy="12330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2200" i="1" dirty="0">
                <a:latin typeface="Arial" panose="020B0604020202020204" pitchFamily="34" charset="0"/>
                <a:cs typeface="Arial" panose="020B0604020202020204" pitchFamily="34" charset="0"/>
              </a:rPr>
              <a:t>Mistakes are a part of life – we can learn from them.</a:t>
            </a:r>
          </a:p>
        </p:txBody>
      </p:sp>
      <p:pic>
        <p:nvPicPr>
          <p:cNvPr id="9" name="Picture 8">
            <a:extLst>
              <a:ext uri="{FF2B5EF4-FFF2-40B4-BE49-F238E27FC236}">
                <a16:creationId xmlns:a16="http://schemas.microsoft.com/office/drawing/2014/main" id="{E7AF8D75-DB52-990D-CA6E-9E4B69B4634E}"/>
              </a:ext>
            </a:extLst>
          </p:cNvPr>
          <p:cNvPicPr>
            <a:picLocks noChangeAspect="1"/>
          </p:cNvPicPr>
          <p:nvPr/>
        </p:nvPicPr>
        <p:blipFill>
          <a:blip r:embed="rId3"/>
          <a:stretch>
            <a:fillRect/>
          </a:stretch>
        </p:blipFill>
        <p:spPr>
          <a:xfrm>
            <a:off x="6346424" y="910886"/>
            <a:ext cx="4555256" cy="5829574"/>
          </a:xfrm>
          <a:prstGeom prst="rect">
            <a:avLst/>
          </a:prstGeom>
        </p:spPr>
      </p:pic>
    </p:spTree>
    <p:extLst>
      <p:ext uri="{BB962C8B-B14F-4D97-AF65-F5344CB8AC3E}">
        <p14:creationId xmlns:p14="http://schemas.microsoft.com/office/powerpoint/2010/main" val="39594464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2430EE-8F48-2B43-5930-8760D92AD856}"/>
              </a:ext>
            </a:extLst>
          </p:cNvPr>
          <p:cNvSpPr>
            <a:spLocks noGrp="1"/>
          </p:cNvSpPr>
          <p:nvPr>
            <p:ph type="title"/>
          </p:nvPr>
        </p:nvSpPr>
        <p:spPr>
          <a:xfrm>
            <a:off x="762000" y="752186"/>
            <a:ext cx="10515600" cy="1325563"/>
          </a:xfrm>
        </p:spPr>
        <p:txBody>
          <a:bodyPr/>
          <a:lstStyle/>
          <a:p>
            <a:pPr algn="ctr"/>
            <a:r>
              <a:rPr lang="en-GB" b="1" dirty="0">
                <a:latin typeface="Arial" panose="020B0604020202020204" pitchFamily="34" charset="0"/>
                <a:cs typeface="Arial" panose="020B0604020202020204" pitchFamily="34" charset="0"/>
              </a:rPr>
              <a:t>Mistakes are OK!</a:t>
            </a:r>
          </a:p>
        </p:txBody>
      </p:sp>
      <p:pic>
        <p:nvPicPr>
          <p:cNvPr id="5" name="Picture 4">
            <a:extLst>
              <a:ext uri="{FF2B5EF4-FFF2-40B4-BE49-F238E27FC236}">
                <a16:creationId xmlns:a16="http://schemas.microsoft.com/office/drawing/2014/main" id="{E9586610-2814-9A61-855F-32851AD7FE42}"/>
              </a:ext>
            </a:extLst>
          </p:cNvPr>
          <p:cNvPicPr>
            <a:picLocks noChangeAspect="1"/>
          </p:cNvPicPr>
          <p:nvPr/>
        </p:nvPicPr>
        <p:blipFill>
          <a:blip r:embed="rId2"/>
          <a:stretch>
            <a:fillRect/>
          </a:stretch>
        </p:blipFill>
        <p:spPr>
          <a:xfrm>
            <a:off x="0" y="-23138"/>
            <a:ext cx="12192000" cy="835152"/>
          </a:xfrm>
          <a:prstGeom prst="rect">
            <a:avLst/>
          </a:prstGeom>
        </p:spPr>
      </p:pic>
      <p:sp>
        <p:nvSpPr>
          <p:cNvPr id="4" name="Content Placeholder 3">
            <a:extLst>
              <a:ext uri="{FF2B5EF4-FFF2-40B4-BE49-F238E27FC236}">
                <a16:creationId xmlns:a16="http://schemas.microsoft.com/office/drawing/2014/main" id="{46565C00-FBC2-F32F-133E-B645987C9033}"/>
              </a:ext>
            </a:extLst>
          </p:cNvPr>
          <p:cNvSpPr>
            <a:spLocks noGrp="1"/>
          </p:cNvSpPr>
          <p:nvPr>
            <p:ph sz="half" idx="1"/>
          </p:nvPr>
        </p:nvSpPr>
        <p:spPr>
          <a:xfrm>
            <a:off x="180415" y="2017921"/>
            <a:ext cx="6029885" cy="4699170"/>
          </a:xfrm>
        </p:spPr>
        <p:txBody>
          <a:bodyPr>
            <a:normAutofit/>
          </a:bodyPr>
          <a:lstStyle/>
          <a:p>
            <a:pPr>
              <a:lnSpc>
                <a:spcPct val="150000"/>
              </a:lnSpc>
            </a:pPr>
            <a:r>
              <a:rPr lang="en-GB" sz="2200" dirty="0">
                <a:latin typeface="Arial" panose="020B0604020202020204" pitchFamily="34" charset="0"/>
                <a:cs typeface="Arial" panose="020B0604020202020204" pitchFamily="34" charset="0"/>
              </a:rPr>
              <a:t>Model making mistakes and learning from them.</a:t>
            </a:r>
          </a:p>
          <a:p>
            <a:pPr>
              <a:lnSpc>
                <a:spcPct val="150000"/>
              </a:lnSpc>
            </a:pPr>
            <a:r>
              <a:rPr lang="en-GB" sz="2200" dirty="0">
                <a:latin typeface="Arial" panose="020B0604020202020204" pitchFamily="34" charset="0"/>
                <a:cs typeface="Arial" panose="020B0604020202020204" pitchFamily="34" charset="0"/>
              </a:rPr>
              <a:t>Speak positively about making mistakes and how they supported you in learning and developing. </a:t>
            </a:r>
          </a:p>
          <a:p>
            <a:pPr>
              <a:lnSpc>
                <a:spcPct val="150000"/>
              </a:lnSpc>
            </a:pPr>
            <a:r>
              <a:rPr lang="en-GB" sz="2200" dirty="0">
                <a:latin typeface="Arial" panose="020B0604020202020204" pitchFamily="34" charset="0"/>
                <a:cs typeface="Arial" panose="020B0604020202020204" pitchFamily="34" charset="0"/>
              </a:rPr>
              <a:t>When reading/watching TV speak about mistakes characters make and consider what they could do next.</a:t>
            </a:r>
          </a:p>
        </p:txBody>
      </p:sp>
      <p:pic>
        <p:nvPicPr>
          <p:cNvPr id="8" name="Picture 7">
            <a:extLst>
              <a:ext uri="{FF2B5EF4-FFF2-40B4-BE49-F238E27FC236}">
                <a16:creationId xmlns:a16="http://schemas.microsoft.com/office/drawing/2014/main" id="{3BA1E408-B6CC-B1CB-8730-CD66EAB1159B}"/>
              </a:ext>
            </a:extLst>
          </p:cNvPr>
          <p:cNvPicPr>
            <a:picLocks noChangeAspect="1"/>
          </p:cNvPicPr>
          <p:nvPr/>
        </p:nvPicPr>
        <p:blipFill rotWithShape="1">
          <a:blip r:embed="rId3"/>
          <a:srcRect l="4318" t="9000" r="1121" b="10376"/>
          <a:stretch/>
        </p:blipFill>
        <p:spPr>
          <a:xfrm>
            <a:off x="6283960" y="2017921"/>
            <a:ext cx="3020597" cy="2575416"/>
          </a:xfrm>
          <a:prstGeom prst="rect">
            <a:avLst/>
          </a:prstGeom>
        </p:spPr>
      </p:pic>
      <p:pic>
        <p:nvPicPr>
          <p:cNvPr id="7" name="Picture 6">
            <a:extLst>
              <a:ext uri="{FF2B5EF4-FFF2-40B4-BE49-F238E27FC236}">
                <a16:creationId xmlns:a16="http://schemas.microsoft.com/office/drawing/2014/main" id="{C087A7B5-A83F-BE65-969B-F82BC768FD03}"/>
              </a:ext>
            </a:extLst>
          </p:cNvPr>
          <p:cNvPicPr>
            <a:picLocks noChangeAspect="1"/>
          </p:cNvPicPr>
          <p:nvPr/>
        </p:nvPicPr>
        <p:blipFill>
          <a:blip r:embed="rId4"/>
          <a:stretch>
            <a:fillRect/>
          </a:stretch>
        </p:blipFill>
        <p:spPr>
          <a:xfrm>
            <a:off x="9161379" y="3597030"/>
            <a:ext cx="2723206" cy="2866532"/>
          </a:xfrm>
          <a:prstGeom prst="rect">
            <a:avLst/>
          </a:prstGeom>
        </p:spPr>
      </p:pic>
    </p:spTree>
    <p:extLst>
      <p:ext uri="{BB962C8B-B14F-4D97-AF65-F5344CB8AC3E}">
        <p14:creationId xmlns:p14="http://schemas.microsoft.com/office/powerpoint/2010/main" val="35918210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9586610-2814-9A61-855F-32851AD7FE42}"/>
              </a:ext>
            </a:extLst>
          </p:cNvPr>
          <p:cNvPicPr>
            <a:picLocks noChangeAspect="1"/>
          </p:cNvPicPr>
          <p:nvPr/>
        </p:nvPicPr>
        <p:blipFill>
          <a:blip r:embed="rId2"/>
          <a:stretch>
            <a:fillRect/>
          </a:stretch>
        </p:blipFill>
        <p:spPr>
          <a:xfrm>
            <a:off x="0" y="0"/>
            <a:ext cx="12192000" cy="835152"/>
          </a:xfrm>
          <a:prstGeom prst="rect">
            <a:avLst/>
          </a:prstGeom>
        </p:spPr>
      </p:pic>
      <p:sp>
        <p:nvSpPr>
          <p:cNvPr id="13" name="Title 12">
            <a:extLst>
              <a:ext uri="{FF2B5EF4-FFF2-40B4-BE49-F238E27FC236}">
                <a16:creationId xmlns:a16="http://schemas.microsoft.com/office/drawing/2014/main" id="{7BB7A7BE-9833-3652-08B6-A4E234906CA9}"/>
              </a:ext>
            </a:extLst>
          </p:cNvPr>
          <p:cNvSpPr>
            <a:spLocks noGrp="1"/>
          </p:cNvSpPr>
          <p:nvPr>
            <p:ph type="title"/>
          </p:nvPr>
        </p:nvSpPr>
        <p:spPr>
          <a:xfrm>
            <a:off x="177265" y="916049"/>
            <a:ext cx="10515600" cy="919625"/>
          </a:xfrm>
        </p:spPr>
        <p:txBody>
          <a:bodyPr/>
          <a:lstStyle/>
          <a:p>
            <a:r>
              <a:rPr lang="en-GB" b="1" dirty="0">
                <a:latin typeface="Arial" panose="020B0604020202020204" pitchFamily="34" charset="0"/>
                <a:cs typeface="Arial" panose="020B0604020202020204" pitchFamily="34" charset="0"/>
              </a:rPr>
              <a:t>Communicate differently…</a:t>
            </a:r>
          </a:p>
        </p:txBody>
      </p:sp>
      <p:sp>
        <p:nvSpPr>
          <p:cNvPr id="18" name="TextBox 17">
            <a:extLst>
              <a:ext uri="{FF2B5EF4-FFF2-40B4-BE49-F238E27FC236}">
                <a16:creationId xmlns:a16="http://schemas.microsoft.com/office/drawing/2014/main" id="{DD04D093-4568-7409-07C7-6EA70F4F933A}"/>
              </a:ext>
            </a:extLst>
          </p:cNvPr>
          <p:cNvSpPr txBox="1"/>
          <p:nvPr/>
        </p:nvSpPr>
        <p:spPr>
          <a:xfrm>
            <a:off x="2396691" y="6339415"/>
            <a:ext cx="10247697" cy="461665"/>
          </a:xfrm>
          <a:prstGeom prst="rect">
            <a:avLst/>
          </a:prstGeom>
          <a:noFill/>
        </p:spPr>
        <p:txBody>
          <a:bodyPr wrap="square">
            <a:spAutoFit/>
          </a:bodyPr>
          <a:lstStyle/>
          <a:p>
            <a:r>
              <a:rPr lang="en-GB" sz="2400" b="1" dirty="0">
                <a:latin typeface="Arial" panose="020B0604020202020204" pitchFamily="34" charset="0"/>
                <a:cs typeface="Arial" panose="020B0604020202020204" pitchFamily="34" charset="0"/>
              </a:rPr>
              <a:t>Top tip: turn negative thoughts around by adding ‘yet’ to the end.</a:t>
            </a:r>
          </a:p>
        </p:txBody>
      </p:sp>
      <p:grpSp>
        <p:nvGrpSpPr>
          <p:cNvPr id="29" name="Group 28">
            <a:extLst>
              <a:ext uri="{FF2B5EF4-FFF2-40B4-BE49-F238E27FC236}">
                <a16:creationId xmlns:a16="http://schemas.microsoft.com/office/drawing/2014/main" id="{12439EEF-CF34-A46B-5FAD-773A1A21FD19}"/>
              </a:ext>
            </a:extLst>
          </p:cNvPr>
          <p:cNvGrpSpPr/>
          <p:nvPr/>
        </p:nvGrpSpPr>
        <p:grpSpPr>
          <a:xfrm>
            <a:off x="780282" y="2055072"/>
            <a:ext cx="10723657" cy="1171877"/>
            <a:chOff x="177265" y="2023806"/>
            <a:chExt cx="10723657" cy="1171877"/>
          </a:xfrm>
        </p:grpSpPr>
        <p:sp>
          <p:nvSpPr>
            <p:cNvPr id="19" name="Speech Bubble: Oval 18">
              <a:extLst>
                <a:ext uri="{FF2B5EF4-FFF2-40B4-BE49-F238E27FC236}">
                  <a16:creationId xmlns:a16="http://schemas.microsoft.com/office/drawing/2014/main" id="{C76D3D90-E890-C458-9ED8-C2E52F66E431}"/>
                </a:ext>
              </a:extLst>
            </p:cNvPr>
            <p:cNvSpPr/>
            <p:nvPr/>
          </p:nvSpPr>
          <p:spPr>
            <a:xfrm>
              <a:off x="177265" y="2056966"/>
              <a:ext cx="3695611" cy="1138717"/>
            </a:xfrm>
            <a:prstGeom prst="wedgeEllipseCallout">
              <a:avLst/>
            </a:prstGeom>
            <a:solidFill>
              <a:schemeClr val="accent4">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latin typeface="Arial" panose="020B0604020202020204" pitchFamily="34" charset="0"/>
                  <a:cs typeface="Arial" panose="020B0604020202020204" pitchFamily="34" charset="0"/>
                </a:rPr>
                <a:t>You’re a natural at that!</a:t>
              </a:r>
            </a:p>
          </p:txBody>
        </p:sp>
        <p:sp>
          <p:nvSpPr>
            <p:cNvPr id="20" name="Speech Bubble: Oval 19">
              <a:extLst>
                <a:ext uri="{FF2B5EF4-FFF2-40B4-BE49-F238E27FC236}">
                  <a16:creationId xmlns:a16="http://schemas.microsoft.com/office/drawing/2014/main" id="{5A2B0FEF-7A0C-D5DB-E008-5F1E6E71A790}"/>
                </a:ext>
              </a:extLst>
            </p:cNvPr>
            <p:cNvSpPr/>
            <p:nvPr/>
          </p:nvSpPr>
          <p:spPr>
            <a:xfrm>
              <a:off x="7205311" y="2023806"/>
              <a:ext cx="3695611" cy="1138717"/>
            </a:xfrm>
            <a:prstGeom prst="wedgeEllipseCallout">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latin typeface="Arial" panose="020B0604020202020204" pitchFamily="34" charset="0"/>
                  <a:cs typeface="Arial" panose="020B0604020202020204" pitchFamily="34" charset="0"/>
                </a:rPr>
                <a:t>I like watching you do that.</a:t>
              </a:r>
            </a:p>
          </p:txBody>
        </p:sp>
        <p:sp>
          <p:nvSpPr>
            <p:cNvPr id="21" name="TextBox 20">
              <a:extLst>
                <a:ext uri="{FF2B5EF4-FFF2-40B4-BE49-F238E27FC236}">
                  <a16:creationId xmlns:a16="http://schemas.microsoft.com/office/drawing/2014/main" id="{682A2BBE-C233-211C-9C75-1112BAC7E578}"/>
                </a:ext>
              </a:extLst>
            </p:cNvPr>
            <p:cNvSpPr txBox="1"/>
            <p:nvPr/>
          </p:nvSpPr>
          <p:spPr>
            <a:xfrm>
              <a:off x="5037376" y="2205738"/>
              <a:ext cx="795377" cy="584775"/>
            </a:xfrm>
            <a:prstGeom prst="rect">
              <a:avLst/>
            </a:prstGeom>
            <a:noFill/>
          </p:spPr>
          <p:txBody>
            <a:bodyPr wrap="square" rtlCol="0">
              <a:spAutoFit/>
            </a:bodyPr>
            <a:lstStyle/>
            <a:p>
              <a:r>
                <a:rPr lang="en-GB" sz="3200" dirty="0">
                  <a:latin typeface="Arial" panose="020B0604020202020204" pitchFamily="34" charset="0"/>
                  <a:cs typeface="Arial" panose="020B0604020202020204" pitchFamily="34" charset="0"/>
                </a:rPr>
                <a:t>vs.</a:t>
              </a:r>
            </a:p>
          </p:txBody>
        </p:sp>
      </p:grpSp>
      <p:sp>
        <p:nvSpPr>
          <p:cNvPr id="22" name="Rectangle: Rounded Corners 21">
            <a:extLst>
              <a:ext uri="{FF2B5EF4-FFF2-40B4-BE49-F238E27FC236}">
                <a16:creationId xmlns:a16="http://schemas.microsoft.com/office/drawing/2014/main" id="{46A2DB8B-9EB0-5EBD-59F1-D3FE85ECDB9D}"/>
              </a:ext>
            </a:extLst>
          </p:cNvPr>
          <p:cNvSpPr/>
          <p:nvPr/>
        </p:nvSpPr>
        <p:spPr>
          <a:xfrm>
            <a:off x="8259825" y="1905368"/>
            <a:ext cx="2792618" cy="1523632"/>
          </a:xfrm>
          <a:prstGeom prst="roundRect">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latin typeface="Arial" panose="020B0604020202020204" pitchFamily="34" charset="0"/>
                <a:cs typeface="Arial" panose="020B0604020202020204" pitchFamily="34" charset="0"/>
              </a:rPr>
              <a:t>This shows the focus isn’t on the outcome but on the enjoyment of the activity. </a:t>
            </a:r>
          </a:p>
        </p:txBody>
      </p:sp>
      <p:sp>
        <p:nvSpPr>
          <p:cNvPr id="23" name="Rectangle: Rounded Corners 22">
            <a:extLst>
              <a:ext uri="{FF2B5EF4-FFF2-40B4-BE49-F238E27FC236}">
                <a16:creationId xmlns:a16="http://schemas.microsoft.com/office/drawing/2014/main" id="{26B3A587-EDAE-14F5-58C2-B2515626292D}"/>
              </a:ext>
            </a:extLst>
          </p:cNvPr>
          <p:cNvSpPr/>
          <p:nvPr/>
        </p:nvSpPr>
        <p:spPr>
          <a:xfrm>
            <a:off x="1231778" y="1920502"/>
            <a:ext cx="2792618" cy="1523632"/>
          </a:xfrm>
          <a:prstGeom prst="roundRect">
            <a:avLst/>
          </a:prstGeom>
          <a:solidFill>
            <a:schemeClr val="accent4">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latin typeface="Arial" panose="020B0604020202020204" pitchFamily="34" charset="0"/>
                <a:cs typeface="Arial" panose="020B0604020202020204" pitchFamily="34" charset="0"/>
              </a:rPr>
              <a:t>If they later make a mistake, they may assume they aren’t as talented as first thought. </a:t>
            </a:r>
          </a:p>
        </p:txBody>
      </p:sp>
      <p:grpSp>
        <p:nvGrpSpPr>
          <p:cNvPr id="30" name="Group 29">
            <a:extLst>
              <a:ext uri="{FF2B5EF4-FFF2-40B4-BE49-F238E27FC236}">
                <a16:creationId xmlns:a16="http://schemas.microsoft.com/office/drawing/2014/main" id="{11363294-8A6B-65F4-1D6B-C9F94541E72F}"/>
              </a:ext>
            </a:extLst>
          </p:cNvPr>
          <p:cNvGrpSpPr/>
          <p:nvPr/>
        </p:nvGrpSpPr>
        <p:grpSpPr>
          <a:xfrm>
            <a:off x="780281" y="4444656"/>
            <a:ext cx="10723658" cy="1138718"/>
            <a:chOff x="780281" y="4444656"/>
            <a:chExt cx="10723658" cy="1138718"/>
          </a:xfrm>
        </p:grpSpPr>
        <p:sp>
          <p:nvSpPr>
            <p:cNvPr id="24" name="Speech Bubble: Oval 23">
              <a:extLst>
                <a:ext uri="{FF2B5EF4-FFF2-40B4-BE49-F238E27FC236}">
                  <a16:creationId xmlns:a16="http://schemas.microsoft.com/office/drawing/2014/main" id="{071038C8-7D46-32BF-0587-51FA28A85F9B}"/>
                </a:ext>
              </a:extLst>
            </p:cNvPr>
            <p:cNvSpPr/>
            <p:nvPr/>
          </p:nvSpPr>
          <p:spPr>
            <a:xfrm>
              <a:off x="780281" y="4444656"/>
              <a:ext cx="3695611" cy="1138717"/>
            </a:xfrm>
            <a:prstGeom prst="wedgeEllipseCallout">
              <a:avLst/>
            </a:prstGeom>
            <a:solidFill>
              <a:schemeClr val="accent6">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latin typeface="Arial" panose="020B0604020202020204" pitchFamily="34" charset="0"/>
                  <a:cs typeface="Arial" panose="020B0604020202020204" pitchFamily="34" charset="0"/>
                </a:rPr>
                <a:t>It’s time to try a new strategy!</a:t>
              </a:r>
            </a:p>
          </p:txBody>
        </p:sp>
        <p:sp>
          <p:nvSpPr>
            <p:cNvPr id="25" name="TextBox 24">
              <a:extLst>
                <a:ext uri="{FF2B5EF4-FFF2-40B4-BE49-F238E27FC236}">
                  <a16:creationId xmlns:a16="http://schemas.microsoft.com/office/drawing/2014/main" id="{AB83D5F0-8B2C-80A6-CA82-268AEFD17023}"/>
                </a:ext>
              </a:extLst>
            </p:cNvPr>
            <p:cNvSpPr txBox="1"/>
            <p:nvPr/>
          </p:nvSpPr>
          <p:spPr>
            <a:xfrm>
              <a:off x="5640392" y="4792562"/>
              <a:ext cx="795377" cy="584775"/>
            </a:xfrm>
            <a:prstGeom prst="rect">
              <a:avLst/>
            </a:prstGeom>
            <a:noFill/>
          </p:spPr>
          <p:txBody>
            <a:bodyPr wrap="square" rtlCol="0">
              <a:spAutoFit/>
            </a:bodyPr>
            <a:lstStyle/>
            <a:p>
              <a:r>
                <a:rPr lang="en-GB" sz="3200" dirty="0">
                  <a:latin typeface="Arial" panose="020B0604020202020204" pitchFamily="34" charset="0"/>
                  <a:cs typeface="Arial" panose="020B0604020202020204" pitchFamily="34" charset="0"/>
                </a:rPr>
                <a:t>vs.</a:t>
              </a:r>
            </a:p>
          </p:txBody>
        </p:sp>
        <p:sp>
          <p:nvSpPr>
            <p:cNvPr id="26" name="Speech Bubble: Oval 25">
              <a:extLst>
                <a:ext uri="{FF2B5EF4-FFF2-40B4-BE49-F238E27FC236}">
                  <a16:creationId xmlns:a16="http://schemas.microsoft.com/office/drawing/2014/main" id="{7F9DBE9A-596B-3150-2447-54A1525C74A7}"/>
                </a:ext>
              </a:extLst>
            </p:cNvPr>
            <p:cNvSpPr/>
            <p:nvPr/>
          </p:nvSpPr>
          <p:spPr>
            <a:xfrm>
              <a:off x="7808328" y="4444657"/>
              <a:ext cx="3695611" cy="1138717"/>
            </a:xfrm>
            <a:prstGeom prst="wedgeEllipseCallout">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latin typeface="Arial" panose="020B0604020202020204" pitchFamily="34" charset="0"/>
                  <a:cs typeface="Arial" panose="020B0604020202020204" pitchFamily="34" charset="0"/>
                </a:rPr>
                <a:t>It’s OK. Maybe you’re not cut out for this.</a:t>
              </a:r>
            </a:p>
          </p:txBody>
        </p:sp>
      </p:grpSp>
      <p:sp>
        <p:nvSpPr>
          <p:cNvPr id="27" name="Rectangle: Rounded Corners 26">
            <a:extLst>
              <a:ext uri="{FF2B5EF4-FFF2-40B4-BE49-F238E27FC236}">
                <a16:creationId xmlns:a16="http://schemas.microsoft.com/office/drawing/2014/main" id="{CF8B8368-D3D1-CBDD-5569-29B0877D3325}"/>
              </a:ext>
            </a:extLst>
          </p:cNvPr>
          <p:cNvSpPr/>
          <p:nvPr/>
        </p:nvSpPr>
        <p:spPr>
          <a:xfrm>
            <a:off x="8259824" y="4323133"/>
            <a:ext cx="2792618" cy="1523632"/>
          </a:xfrm>
          <a:prstGeom prst="roundRect">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latin typeface="Arial" panose="020B0604020202020204" pitchFamily="34" charset="0"/>
                <a:cs typeface="Arial" panose="020B0604020202020204" pitchFamily="34" charset="0"/>
              </a:rPr>
              <a:t>Limits self-belief in the capacity to improve. </a:t>
            </a:r>
          </a:p>
        </p:txBody>
      </p:sp>
      <p:sp>
        <p:nvSpPr>
          <p:cNvPr id="28" name="Rectangle: Rounded Corners 27">
            <a:extLst>
              <a:ext uri="{FF2B5EF4-FFF2-40B4-BE49-F238E27FC236}">
                <a16:creationId xmlns:a16="http://schemas.microsoft.com/office/drawing/2014/main" id="{2E4349B9-5331-689E-68E5-48ECDAC6CF8E}"/>
              </a:ext>
            </a:extLst>
          </p:cNvPr>
          <p:cNvSpPr/>
          <p:nvPr/>
        </p:nvSpPr>
        <p:spPr>
          <a:xfrm>
            <a:off x="1231777" y="4323133"/>
            <a:ext cx="2792618" cy="1523632"/>
          </a:xfrm>
          <a:prstGeom prst="roundRect">
            <a:avLst/>
          </a:prstGeom>
          <a:solidFill>
            <a:schemeClr val="accent6">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latin typeface="Arial" panose="020B0604020202020204" pitchFamily="34" charset="0"/>
                <a:cs typeface="Arial" panose="020B0604020202020204" pitchFamily="34" charset="0"/>
              </a:rPr>
              <a:t>Shows the CYP they control the outcome with their choices. </a:t>
            </a:r>
          </a:p>
        </p:txBody>
      </p:sp>
    </p:spTree>
    <p:extLst>
      <p:ext uri="{BB962C8B-B14F-4D97-AF65-F5344CB8AC3E}">
        <p14:creationId xmlns:p14="http://schemas.microsoft.com/office/powerpoint/2010/main" val="2792562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2" grpId="0" animBg="1"/>
      <p:bldP spid="23" grpId="0" animBg="1"/>
      <p:bldP spid="27" grpId="0" animBg="1"/>
      <p:bldP spid="2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9586610-2814-9A61-855F-32851AD7FE42}"/>
              </a:ext>
            </a:extLst>
          </p:cNvPr>
          <p:cNvPicPr>
            <a:picLocks noChangeAspect="1"/>
          </p:cNvPicPr>
          <p:nvPr/>
        </p:nvPicPr>
        <p:blipFill>
          <a:blip r:embed="rId2"/>
          <a:stretch>
            <a:fillRect/>
          </a:stretch>
        </p:blipFill>
        <p:spPr>
          <a:xfrm>
            <a:off x="0" y="0"/>
            <a:ext cx="12192000" cy="835152"/>
          </a:xfrm>
          <a:prstGeom prst="rect">
            <a:avLst/>
          </a:prstGeom>
        </p:spPr>
      </p:pic>
      <p:sp>
        <p:nvSpPr>
          <p:cNvPr id="13" name="Title 12">
            <a:extLst>
              <a:ext uri="{FF2B5EF4-FFF2-40B4-BE49-F238E27FC236}">
                <a16:creationId xmlns:a16="http://schemas.microsoft.com/office/drawing/2014/main" id="{7BB7A7BE-9833-3652-08B6-A4E234906CA9}"/>
              </a:ext>
            </a:extLst>
          </p:cNvPr>
          <p:cNvSpPr>
            <a:spLocks noGrp="1"/>
          </p:cNvSpPr>
          <p:nvPr>
            <p:ph type="title"/>
          </p:nvPr>
        </p:nvSpPr>
        <p:spPr>
          <a:xfrm>
            <a:off x="368968" y="693737"/>
            <a:ext cx="10515600" cy="1325563"/>
          </a:xfrm>
        </p:spPr>
        <p:txBody>
          <a:bodyPr/>
          <a:lstStyle/>
          <a:p>
            <a:r>
              <a:rPr lang="en-GB" b="1" dirty="0">
                <a:latin typeface="Arial" panose="020B0604020202020204" pitchFamily="34" charset="0"/>
                <a:cs typeface="Arial" panose="020B0604020202020204" pitchFamily="34" charset="0"/>
              </a:rPr>
              <a:t>Praise wisely:</a:t>
            </a:r>
          </a:p>
        </p:txBody>
      </p:sp>
      <p:sp>
        <p:nvSpPr>
          <p:cNvPr id="14" name="Content Placeholder 8">
            <a:extLst>
              <a:ext uri="{FF2B5EF4-FFF2-40B4-BE49-F238E27FC236}">
                <a16:creationId xmlns:a16="http://schemas.microsoft.com/office/drawing/2014/main" id="{6EF0906A-5656-AC0F-EC16-ABB5E22FE2A4}"/>
              </a:ext>
            </a:extLst>
          </p:cNvPr>
          <p:cNvSpPr txBox="1">
            <a:spLocks/>
          </p:cNvSpPr>
          <p:nvPr/>
        </p:nvSpPr>
        <p:spPr>
          <a:xfrm>
            <a:off x="368968" y="2019300"/>
            <a:ext cx="5612732" cy="45974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buNone/>
            </a:pPr>
            <a:r>
              <a:rPr lang="en-GB" sz="2200" i="1" dirty="0">
                <a:latin typeface="Arial" panose="020B0604020202020204" pitchFamily="34" charset="0"/>
                <a:cs typeface="Arial" panose="020B0604020202020204" pitchFamily="34" charset="0"/>
              </a:rPr>
              <a:t>Telling people, they are smart can have a negative impact on them!</a:t>
            </a:r>
          </a:p>
          <a:p>
            <a:pPr marL="0" indent="0">
              <a:lnSpc>
                <a:spcPct val="150000"/>
              </a:lnSpc>
              <a:buNone/>
            </a:pPr>
            <a:r>
              <a:rPr lang="en-GB" sz="2200" b="1" dirty="0">
                <a:latin typeface="Arial" panose="020B0604020202020204" pitchFamily="34" charset="0"/>
                <a:cs typeface="Arial" panose="020B0604020202020204" pitchFamily="34" charset="0"/>
              </a:rPr>
              <a:t>Instead, praise:</a:t>
            </a:r>
          </a:p>
          <a:p>
            <a:pPr>
              <a:lnSpc>
                <a:spcPct val="150000"/>
              </a:lnSpc>
            </a:pPr>
            <a:r>
              <a:rPr lang="en-GB" sz="2200" dirty="0">
                <a:latin typeface="Arial" panose="020B0604020202020204" pitchFamily="34" charset="0"/>
                <a:cs typeface="Arial" panose="020B0604020202020204" pitchFamily="34" charset="0"/>
              </a:rPr>
              <a:t>hard work</a:t>
            </a:r>
          </a:p>
          <a:p>
            <a:pPr>
              <a:lnSpc>
                <a:spcPct val="150000"/>
              </a:lnSpc>
            </a:pPr>
            <a:r>
              <a:rPr lang="en-GB" sz="2200" dirty="0">
                <a:latin typeface="Arial" panose="020B0604020202020204" pitchFamily="34" charset="0"/>
                <a:cs typeface="Arial" panose="020B0604020202020204" pitchFamily="34" charset="0"/>
              </a:rPr>
              <a:t>perseverance</a:t>
            </a:r>
          </a:p>
          <a:p>
            <a:pPr>
              <a:lnSpc>
                <a:spcPct val="150000"/>
              </a:lnSpc>
            </a:pPr>
            <a:r>
              <a:rPr lang="en-GB" sz="2200" dirty="0">
                <a:latin typeface="Arial" panose="020B0604020202020204" pitchFamily="34" charset="0"/>
                <a:cs typeface="Arial" panose="020B0604020202020204" pitchFamily="34" charset="0"/>
              </a:rPr>
              <a:t>effort</a:t>
            </a:r>
          </a:p>
          <a:p>
            <a:pPr>
              <a:lnSpc>
                <a:spcPct val="150000"/>
              </a:lnSpc>
            </a:pPr>
            <a:r>
              <a:rPr lang="en-GB" sz="2200" dirty="0">
                <a:latin typeface="Arial" panose="020B0604020202020204" pitchFamily="34" charset="0"/>
                <a:cs typeface="Arial" panose="020B0604020202020204" pitchFamily="34" charset="0"/>
              </a:rPr>
              <a:t>the journey – not the result!</a:t>
            </a:r>
          </a:p>
        </p:txBody>
      </p:sp>
      <p:sp>
        <p:nvSpPr>
          <p:cNvPr id="3" name="Speech Bubble: Oval 2">
            <a:extLst>
              <a:ext uri="{FF2B5EF4-FFF2-40B4-BE49-F238E27FC236}">
                <a16:creationId xmlns:a16="http://schemas.microsoft.com/office/drawing/2014/main" id="{1F273B2F-104E-5F6D-2173-9B77344F7F5E}"/>
              </a:ext>
            </a:extLst>
          </p:cNvPr>
          <p:cNvSpPr/>
          <p:nvPr/>
        </p:nvSpPr>
        <p:spPr>
          <a:xfrm>
            <a:off x="5981700" y="1699017"/>
            <a:ext cx="5505650" cy="1681965"/>
          </a:xfrm>
          <a:prstGeom prst="wedgeEllipseCallout">
            <a:avLst>
              <a:gd name="adj1" fmla="val 50214"/>
              <a:gd name="adj2" fmla="val 77601"/>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200" dirty="0">
                <a:solidFill>
                  <a:schemeClr val="tx1"/>
                </a:solidFill>
                <a:latin typeface="Arial" panose="020B0604020202020204" pitchFamily="34" charset="0"/>
                <a:cs typeface="Arial" panose="020B0604020202020204" pitchFamily="34" charset="0"/>
              </a:rPr>
              <a:t>I can see you tried lots of strategies to solve that maths question! You stuck at it to find one which works!</a:t>
            </a:r>
          </a:p>
        </p:txBody>
      </p:sp>
      <p:sp>
        <p:nvSpPr>
          <p:cNvPr id="7" name="Speech Bubble: Oval 6">
            <a:extLst>
              <a:ext uri="{FF2B5EF4-FFF2-40B4-BE49-F238E27FC236}">
                <a16:creationId xmlns:a16="http://schemas.microsoft.com/office/drawing/2014/main" id="{10600871-744D-7EA1-48D9-8AD098496E7D}"/>
              </a:ext>
            </a:extLst>
          </p:cNvPr>
          <p:cNvSpPr/>
          <p:nvPr/>
        </p:nvSpPr>
        <p:spPr>
          <a:xfrm>
            <a:off x="5981700" y="4318000"/>
            <a:ext cx="5505650" cy="1681965"/>
          </a:xfrm>
          <a:prstGeom prst="wedgeEllipseCallout">
            <a:avLst>
              <a:gd name="adj1" fmla="val -40901"/>
              <a:gd name="adj2" fmla="val 76846"/>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200" dirty="0">
                <a:solidFill>
                  <a:schemeClr val="tx1"/>
                </a:solidFill>
                <a:latin typeface="Arial" panose="020B0604020202020204" pitchFamily="34" charset="0"/>
                <a:cs typeface="Arial" panose="020B0604020202020204" pitchFamily="34" charset="0"/>
              </a:rPr>
              <a:t>You have been working hard with those drills – your ball control has really improved. </a:t>
            </a:r>
          </a:p>
        </p:txBody>
      </p:sp>
    </p:spTree>
    <p:extLst>
      <p:ext uri="{BB962C8B-B14F-4D97-AF65-F5344CB8AC3E}">
        <p14:creationId xmlns:p14="http://schemas.microsoft.com/office/powerpoint/2010/main" val="1911029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9586610-2814-9A61-855F-32851AD7FE42}"/>
              </a:ext>
            </a:extLst>
          </p:cNvPr>
          <p:cNvPicPr>
            <a:picLocks noChangeAspect="1"/>
          </p:cNvPicPr>
          <p:nvPr/>
        </p:nvPicPr>
        <p:blipFill>
          <a:blip r:embed="rId2"/>
          <a:stretch>
            <a:fillRect/>
          </a:stretch>
        </p:blipFill>
        <p:spPr>
          <a:xfrm>
            <a:off x="0" y="0"/>
            <a:ext cx="12192000" cy="835152"/>
          </a:xfrm>
          <a:prstGeom prst="rect">
            <a:avLst/>
          </a:prstGeom>
        </p:spPr>
      </p:pic>
      <p:sp>
        <p:nvSpPr>
          <p:cNvPr id="13" name="Title 12">
            <a:extLst>
              <a:ext uri="{FF2B5EF4-FFF2-40B4-BE49-F238E27FC236}">
                <a16:creationId xmlns:a16="http://schemas.microsoft.com/office/drawing/2014/main" id="{7BB7A7BE-9833-3652-08B6-A4E234906CA9}"/>
              </a:ext>
            </a:extLst>
          </p:cNvPr>
          <p:cNvSpPr>
            <a:spLocks noGrp="1"/>
          </p:cNvSpPr>
          <p:nvPr>
            <p:ph type="title"/>
          </p:nvPr>
        </p:nvSpPr>
        <p:spPr>
          <a:xfrm>
            <a:off x="838200" y="1027906"/>
            <a:ext cx="10515600" cy="1325563"/>
          </a:xfrm>
        </p:spPr>
        <p:txBody>
          <a:bodyPr/>
          <a:lstStyle/>
          <a:p>
            <a:pPr algn="ctr"/>
            <a:r>
              <a:rPr lang="en-GB" b="1" dirty="0">
                <a:latin typeface="Arial" panose="020B0604020202020204" pitchFamily="34" charset="0"/>
                <a:cs typeface="Arial" panose="020B0604020202020204" pitchFamily="34" charset="0"/>
              </a:rPr>
              <a:t>Support CYP with emotions when learning.</a:t>
            </a:r>
          </a:p>
        </p:txBody>
      </p:sp>
      <p:sp>
        <p:nvSpPr>
          <p:cNvPr id="14" name="Content Placeholder 8">
            <a:extLst>
              <a:ext uri="{FF2B5EF4-FFF2-40B4-BE49-F238E27FC236}">
                <a16:creationId xmlns:a16="http://schemas.microsoft.com/office/drawing/2014/main" id="{6EF0906A-5656-AC0F-EC16-ABB5E22FE2A4}"/>
              </a:ext>
            </a:extLst>
          </p:cNvPr>
          <p:cNvSpPr txBox="1">
            <a:spLocks/>
          </p:cNvSpPr>
          <p:nvPr/>
        </p:nvSpPr>
        <p:spPr>
          <a:xfrm>
            <a:off x="655054" y="2546223"/>
            <a:ext cx="10515600" cy="319638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buNone/>
            </a:pPr>
            <a:r>
              <a:rPr lang="en-GB" sz="2200" dirty="0">
                <a:latin typeface="Arial" panose="020B0604020202020204" pitchFamily="34" charset="0"/>
                <a:cs typeface="Arial" panose="020B0604020202020204" pitchFamily="34" charset="0"/>
              </a:rPr>
              <a:t>Learning new skills and persevering through challenges can be tough. When feelings like anger or fear arise, our stress response (flight, fight, freeze) can be triggered. This is our brain working to keep us safe and can leave us with uncomfortable symptoms like sweating, brain fog, butterflies and others. This can make it difficult to concentrate and keep trying. </a:t>
            </a:r>
          </a:p>
          <a:p>
            <a:pPr marL="0" indent="0">
              <a:buNone/>
            </a:pPr>
            <a:endParaRPr lang="en-GB" dirty="0"/>
          </a:p>
          <a:p>
            <a:pPr marL="0" indent="0">
              <a:buNone/>
            </a:pPr>
            <a:endParaRPr lang="en-GB" dirty="0"/>
          </a:p>
        </p:txBody>
      </p:sp>
      <p:pic>
        <p:nvPicPr>
          <p:cNvPr id="3074" name="Picture 2" descr="Anger: Handling A Powerful Emotion In A Healthy Way Pixar PNG - Free  Download">
            <a:extLst>
              <a:ext uri="{FF2B5EF4-FFF2-40B4-BE49-F238E27FC236}">
                <a16:creationId xmlns:a16="http://schemas.microsoft.com/office/drawing/2014/main" id="{23A6EA59-CC09-1B08-C9A1-8A578976DE05}"/>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9825" b="93013" l="9753" r="97253">
                        <a14:foregroundMark x1="36401" y1="41594" x2="36401" y2="41594"/>
                        <a14:foregroundMark x1="59478" y1="37445" x2="59478" y2="37445"/>
                        <a14:foregroundMark x1="59478" y1="37445" x2="58379" y2="40393"/>
                        <a14:foregroundMark x1="33929" y1="37445" x2="34066" y2="43559"/>
                        <a14:foregroundMark x1="90522" y1="74017" x2="97390" y2="81659"/>
                        <a14:foregroundMark x1="97390" y1="81659" x2="92308" y2="86135"/>
                        <a14:foregroundMark x1="51786" y1="38319" x2="60027" y2="42358"/>
                        <a14:foregroundMark x1="65930" y1="90232" x2="66199" y2="90307"/>
                        <a14:foregroundMark x1="76075" y1="92883" x2="82967" y2="89301"/>
                        <a14:foregroundMark x1="33242" y1="69432" x2="33242" y2="69432"/>
                        <a14:foregroundMark x1="33242" y1="30568" x2="33104" y2="20524"/>
                        <a14:foregroundMark x1="33104" y1="20524" x2="38049" y2="13646"/>
                        <a14:foregroundMark x1="38049" y1="13646" x2="45055" y2="18777"/>
                        <a14:foregroundMark x1="45055" y1="18777" x2="55357" y2="16812"/>
                        <a14:foregroundMark x1="62712" y1="27293" x2="63324" y2="28166"/>
                        <a14:foregroundMark x1="55357" y1="16812" x2="60597" y2="24279"/>
                        <a14:foregroundMark x1="32830" y1="68231" x2="32830" y2="68231"/>
                        <a14:backgroundMark x1="82830" y1="66485" x2="82830" y2="66485"/>
                        <a14:backgroundMark x1="88462" y1="69323" x2="88462" y2="69323"/>
                        <a14:backgroundMark x1="92582" y1="73799" x2="92582" y2="73799"/>
                        <a14:backgroundMark x1="89835" y1="71834" x2="89835" y2="71834"/>
                        <a14:backgroundMark x1="87912" y1="68777" x2="87912" y2="68777"/>
                        <a14:backgroundMark x1="60440" y1="10808" x2="74176" y2="43886"/>
                        <a14:backgroundMark x1="59292" y1="16705" x2="57418" y2="12773"/>
                        <a14:backgroundMark x1="57418" y1="12773" x2="50549" y2="6550"/>
                        <a14:backgroundMark x1="50549" y1="6550" x2="53434" y2="14520"/>
                        <a14:backgroundMark x1="56998" y1="14457" x2="59615" y2="14410"/>
                        <a14:backgroundMark x1="53434" y1="14520" x2="56594" y2="14464"/>
                        <a14:backgroundMark x1="40797" y1="10153" x2="46016" y2="11354"/>
                        <a14:backgroundMark x1="41621" y1="10699" x2="45742" y2="12445"/>
                        <a14:backgroundMark x1="30357" y1="40721" x2="29533" y2="33188"/>
                        <a14:backgroundMark x1="32172" y1="27716" x2="32692" y2="26638"/>
                        <a14:backgroundMark x1="29533" y1="33188" x2="32130" y2="27803"/>
                        <a14:backgroundMark x1="31951" y1="22927" x2="31319" y2="19760"/>
                        <a14:backgroundMark x1="32692" y1="26638" x2="31962" y2="22979"/>
                        <a14:backgroundMark x1="32033" y1="17490" x2="33516" y2="12773"/>
                        <a14:backgroundMark x1="31319" y1="19760" x2="31968" y2="17696"/>
                        <a14:backgroundMark x1="38276" y1="13174" x2="38712" y2="13211"/>
                        <a14:backgroundMark x1="33516" y1="12773" x2="37796" y2="13134"/>
                        <a14:backgroundMark x1="42858" y1="13415" x2="46291" y2="11900"/>
                        <a14:backgroundMark x1="62912" y1="19214" x2="64835" y2="26965"/>
                        <a14:backgroundMark x1="44368" y1="92249" x2="54808" y2="90830"/>
                        <a14:backgroundMark x1="54808" y1="90830" x2="64973" y2="91376"/>
                        <a14:backgroundMark x1="64973" y1="91376" x2="75412" y2="95633"/>
                        <a14:backgroundMark x1="75412" y1="95633" x2="80907" y2="95961"/>
                      </a14:backgroundRemoval>
                    </a14:imgEffect>
                  </a14:imgLayer>
                </a14:imgProps>
              </a:ext>
              <a:ext uri="{28A0092B-C50C-407E-A947-70E740481C1C}">
                <a14:useLocalDpi xmlns:a14="http://schemas.microsoft.com/office/drawing/2010/main" val="0"/>
              </a:ext>
            </a:extLst>
          </a:blip>
          <a:srcRect/>
          <a:stretch>
            <a:fillRect/>
          </a:stretch>
        </p:blipFill>
        <p:spPr bwMode="auto">
          <a:xfrm>
            <a:off x="10306321" y="670904"/>
            <a:ext cx="1728666" cy="2175309"/>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Fear | Inside Out Wiki | Fandom">
            <a:extLst>
              <a:ext uri="{FF2B5EF4-FFF2-40B4-BE49-F238E27FC236}">
                <a16:creationId xmlns:a16="http://schemas.microsoft.com/office/drawing/2014/main" id="{E591CE59-7C31-0BAF-A06B-48EED7A300FF}"/>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7278" b="91693" l="9603" r="89885">
                        <a14:foregroundMark x1="42510" y1="18117" x2="42510" y2="18117"/>
                        <a14:foregroundMark x1="51985" y1="8307" x2="61588" y2="10839"/>
                        <a14:foregroundMark x1="38156" y1="89241" x2="52497" y2="91772"/>
                        <a14:foregroundMark x1="52497" y1="91772" x2="59027" y2="91060"/>
                        <a14:foregroundMark x1="63124" y1="91772" x2="63124" y2="91772"/>
                        <a14:foregroundMark x1="50576" y1="7278" x2="50576" y2="7278"/>
                        <a14:foregroundMark x1="45455" y1="15427" x2="45455" y2="15427"/>
                        <a14:foregroundMark x1="44686" y1="12342" x2="44686" y2="12342"/>
                        <a14:backgroundMark x1="33163" y1="77057" x2="33163" y2="77057"/>
                        <a14:backgroundMark x1="56338" y1="54747" x2="56338" y2="54747"/>
                        <a14:backgroundMark x1="59539" y1="52215" x2="59539" y2="52215"/>
                        <a14:backgroundMark x1="24456" y1="13449" x2="24456" y2="13449"/>
                        <a14:backgroundMark x1="23175" y1="9573" x2="23175" y2="9573"/>
                        <a14:backgroundMark x1="21511" y1="10364" x2="21127" y2="14478"/>
                        <a14:backgroundMark x1="27273" y1="9652" x2="27273" y2="9652"/>
                        <a14:backgroundMark x1="22663" y1="9098" x2="29962" y2="10285"/>
                        <a14:backgroundMark x1="21767" y1="15032" x2="21767" y2="15032"/>
                        <a14:backgroundMark x1="21127" y1="8703" x2="21127" y2="8703"/>
                        <a14:backgroundMark x1="36748" y1="80538" x2="36748" y2="80538"/>
                        <a14:backgroundMark x1="71319" y1="76187" x2="71319" y2="76187"/>
                        <a14:backgroundMark x1="35467" y1="84494" x2="35467" y2="84494"/>
                        <a14:backgroundMark x1="23175" y1="9573" x2="22023" y2="9256"/>
                        <a14:backgroundMark x1="19974" y1="9810" x2="23303" y2="7278"/>
                        <a14:backgroundMark x1="29706" y1="10285" x2="37388" y2="17089"/>
                        <a14:backgroundMark x1="37388" y1="17089" x2="36748" y2="19778"/>
                        <a14:backgroundMark x1="21383" y1="6487" x2="21511" y2="17405"/>
                        <a14:backgroundMark x1="21511" y1="17405" x2="21895" y2="8149"/>
                        <a14:backgroundMark x1="21895" y1="8149" x2="27529" y2="15665"/>
                        <a14:backgroundMark x1="27529" y1="15665" x2="27017" y2="16535"/>
                      </a14:backgroundRemoval>
                    </a14:imgEffect>
                  </a14:imgLayer>
                </a14:imgProps>
              </a:ext>
              <a:ext uri="{28A0092B-C50C-407E-A947-70E740481C1C}">
                <a14:useLocalDpi xmlns:a14="http://schemas.microsoft.com/office/drawing/2010/main" val="0"/>
              </a:ext>
            </a:extLst>
          </a:blip>
          <a:srcRect/>
          <a:stretch>
            <a:fillRect/>
          </a:stretch>
        </p:blipFill>
        <p:spPr bwMode="auto">
          <a:xfrm>
            <a:off x="273434" y="4828490"/>
            <a:ext cx="1129531" cy="18282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5419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9586610-2814-9A61-855F-32851AD7FE42}"/>
              </a:ext>
            </a:extLst>
          </p:cNvPr>
          <p:cNvPicPr>
            <a:picLocks noChangeAspect="1"/>
          </p:cNvPicPr>
          <p:nvPr/>
        </p:nvPicPr>
        <p:blipFill>
          <a:blip r:embed="rId2"/>
          <a:stretch>
            <a:fillRect/>
          </a:stretch>
        </p:blipFill>
        <p:spPr>
          <a:xfrm>
            <a:off x="0" y="0"/>
            <a:ext cx="12192000" cy="835152"/>
          </a:xfrm>
          <a:prstGeom prst="rect">
            <a:avLst/>
          </a:prstGeom>
        </p:spPr>
      </p:pic>
      <p:sp>
        <p:nvSpPr>
          <p:cNvPr id="13" name="Title 12">
            <a:extLst>
              <a:ext uri="{FF2B5EF4-FFF2-40B4-BE49-F238E27FC236}">
                <a16:creationId xmlns:a16="http://schemas.microsoft.com/office/drawing/2014/main" id="{7BB7A7BE-9833-3652-08B6-A4E234906CA9}"/>
              </a:ext>
            </a:extLst>
          </p:cNvPr>
          <p:cNvSpPr>
            <a:spLocks noGrp="1"/>
          </p:cNvSpPr>
          <p:nvPr>
            <p:ph type="title"/>
          </p:nvPr>
        </p:nvSpPr>
        <p:spPr>
          <a:xfrm>
            <a:off x="838200" y="578727"/>
            <a:ext cx="10515600" cy="1325563"/>
          </a:xfrm>
        </p:spPr>
        <p:txBody>
          <a:bodyPr/>
          <a:lstStyle/>
          <a:p>
            <a:pPr algn="ctr"/>
            <a:r>
              <a:rPr lang="en-GB" b="1" dirty="0">
                <a:latin typeface="Arial" panose="020B0604020202020204" pitchFamily="34" charset="0"/>
                <a:cs typeface="Arial" panose="020B0604020202020204" pitchFamily="34" charset="0"/>
              </a:rPr>
              <a:t>Counteracting strong emotions:</a:t>
            </a:r>
          </a:p>
        </p:txBody>
      </p:sp>
      <p:sp>
        <p:nvSpPr>
          <p:cNvPr id="14" name="Content Placeholder 8">
            <a:extLst>
              <a:ext uri="{FF2B5EF4-FFF2-40B4-BE49-F238E27FC236}">
                <a16:creationId xmlns:a16="http://schemas.microsoft.com/office/drawing/2014/main" id="{6EF0906A-5656-AC0F-EC16-ABB5E22FE2A4}"/>
              </a:ext>
            </a:extLst>
          </p:cNvPr>
          <p:cNvSpPr txBox="1">
            <a:spLocks/>
          </p:cNvSpPr>
          <p:nvPr/>
        </p:nvSpPr>
        <p:spPr>
          <a:xfrm>
            <a:off x="330868" y="1524000"/>
            <a:ext cx="11530264" cy="51689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en-GB" sz="2200" i="1" dirty="0">
                <a:latin typeface="Arial" panose="020B0604020202020204" pitchFamily="34" charset="0"/>
                <a:cs typeface="Arial" panose="020B0604020202020204" pitchFamily="34" charset="0"/>
              </a:rPr>
              <a:t>Work with your child to find strategies which support them in managing strong feelings. Here are some examples:</a:t>
            </a:r>
          </a:p>
          <a:p>
            <a:pPr marL="0" indent="0">
              <a:lnSpc>
                <a:spcPct val="100000"/>
              </a:lnSpc>
              <a:buNone/>
            </a:pPr>
            <a:endParaRPr lang="en-GB" sz="2200" dirty="0">
              <a:latin typeface="Arial" panose="020B0604020202020204" pitchFamily="34" charset="0"/>
              <a:cs typeface="Arial" panose="020B0604020202020204" pitchFamily="34" charset="0"/>
            </a:endParaRPr>
          </a:p>
          <a:p>
            <a:pPr>
              <a:lnSpc>
                <a:spcPct val="150000"/>
              </a:lnSpc>
            </a:pPr>
            <a:r>
              <a:rPr lang="en-GB" sz="2200" dirty="0">
                <a:latin typeface="Arial" panose="020B0604020202020204" pitchFamily="34" charset="0"/>
                <a:cs typeface="Arial" panose="020B0604020202020204" pitchFamily="34" charset="0"/>
              </a:rPr>
              <a:t>Box breathing</a:t>
            </a:r>
          </a:p>
          <a:p>
            <a:pPr>
              <a:lnSpc>
                <a:spcPct val="150000"/>
              </a:lnSpc>
            </a:pPr>
            <a:r>
              <a:rPr lang="en-GB" sz="2200" dirty="0">
                <a:latin typeface="Arial" panose="020B0604020202020204" pitchFamily="34" charset="0"/>
                <a:cs typeface="Arial" panose="020B0604020202020204" pitchFamily="34" charset="0"/>
              </a:rPr>
              <a:t>Hot chocolate breath</a:t>
            </a:r>
          </a:p>
          <a:p>
            <a:pPr>
              <a:lnSpc>
                <a:spcPct val="150000"/>
              </a:lnSpc>
            </a:pPr>
            <a:r>
              <a:rPr lang="en-GB" sz="2200" dirty="0">
                <a:latin typeface="Arial" panose="020B0604020202020204" pitchFamily="34" charset="0"/>
                <a:cs typeface="Arial" panose="020B0604020202020204" pitchFamily="34" charset="0"/>
              </a:rPr>
              <a:t>Jumping jacks</a:t>
            </a:r>
          </a:p>
          <a:p>
            <a:pPr>
              <a:lnSpc>
                <a:spcPct val="150000"/>
              </a:lnSpc>
            </a:pPr>
            <a:r>
              <a:rPr lang="en-GB" sz="2200" dirty="0">
                <a:latin typeface="Arial" panose="020B0604020202020204" pitchFamily="34" charset="0"/>
                <a:cs typeface="Arial" panose="020B0604020202020204" pitchFamily="34" charset="0"/>
              </a:rPr>
              <a:t>Palm push</a:t>
            </a:r>
          </a:p>
          <a:p>
            <a:pPr>
              <a:lnSpc>
                <a:spcPct val="150000"/>
              </a:lnSpc>
            </a:pPr>
            <a:r>
              <a:rPr lang="en-GB" sz="2200" dirty="0">
                <a:latin typeface="Arial" panose="020B0604020202020204" pitchFamily="34" charset="0"/>
                <a:cs typeface="Arial" panose="020B0604020202020204" pitchFamily="34" charset="0"/>
              </a:rPr>
              <a:t>Progressive muscle relaxation</a:t>
            </a:r>
          </a:p>
          <a:p>
            <a:pPr>
              <a:lnSpc>
                <a:spcPct val="150000"/>
              </a:lnSpc>
            </a:pPr>
            <a:r>
              <a:rPr lang="en-GB" sz="2200" dirty="0">
                <a:latin typeface="Arial" panose="020B0604020202020204" pitchFamily="34" charset="0"/>
                <a:cs typeface="Arial" panose="020B0604020202020204" pitchFamily="34" charset="0"/>
              </a:rPr>
              <a:t>Positive self-talk e.g., “I can do hard things, I will try again”</a:t>
            </a:r>
          </a:p>
          <a:p>
            <a:pPr marL="0" indent="0">
              <a:buNone/>
            </a:pPr>
            <a:endParaRPr lang="en-GB" dirty="0"/>
          </a:p>
          <a:p>
            <a:pPr marL="0" indent="0">
              <a:buNone/>
            </a:pPr>
            <a:endParaRPr lang="en-GB" dirty="0"/>
          </a:p>
        </p:txBody>
      </p:sp>
      <p:pic>
        <p:nvPicPr>
          <p:cNvPr id="2" name="Picture 1">
            <a:extLst>
              <a:ext uri="{FF2B5EF4-FFF2-40B4-BE49-F238E27FC236}">
                <a16:creationId xmlns:a16="http://schemas.microsoft.com/office/drawing/2014/main" id="{2B21ACB9-AE4F-0AD7-2573-647D7B034195}"/>
              </a:ext>
            </a:extLst>
          </p:cNvPr>
          <p:cNvPicPr>
            <a:picLocks noChangeAspect="1"/>
          </p:cNvPicPr>
          <p:nvPr/>
        </p:nvPicPr>
        <p:blipFill>
          <a:blip r:embed="rId3"/>
          <a:stretch>
            <a:fillRect/>
          </a:stretch>
        </p:blipFill>
        <p:spPr>
          <a:xfrm>
            <a:off x="8026400" y="2368115"/>
            <a:ext cx="3695366" cy="3480670"/>
          </a:xfrm>
          <a:prstGeom prst="rect">
            <a:avLst/>
          </a:prstGeom>
        </p:spPr>
      </p:pic>
    </p:spTree>
    <p:extLst>
      <p:ext uri="{BB962C8B-B14F-4D97-AF65-F5344CB8AC3E}">
        <p14:creationId xmlns:p14="http://schemas.microsoft.com/office/powerpoint/2010/main" val="24114551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4C2BD2-0647-5996-4306-04A9E5A5E286}"/>
              </a:ext>
            </a:extLst>
          </p:cNvPr>
          <p:cNvSpPr>
            <a:spLocks noGrp="1"/>
          </p:cNvSpPr>
          <p:nvPr>
            <p:ph type="title"/>
          </p:nvPr>
        </p:nvSpPr>
        <p:spPr>
          <a:xfrm>
            <a:off x="731921" y="1006809"/>
            <a:ext cx="10515600" cy="1325563"/>
          </a:xfrm>
        </p:spPr>
        <p:txBody>
          <a:bodyPr/>
          <a:lstStyle/>
          <a:p>
            <a:r>
              <a:rPr lang="en-GB" b="1" dirty="0">
                <a:latin typeface="Arial" panose="020B0604020202020204" pitchFamily="34" charset="0"/>
                <a:cs typeface="Arial" panose="020B0604020202020204" pitchFamily="34" charset="0"/>
              </a:rPr>
              <a:t>Remember…</a:t>
            </a:r>
          </a:p>
        </p:txBody>
      </p:sp>
      <p:sp>
        <p:nvSpPr>
          <p:cNvPr id="3" name="Content Placeholder 2">
            <a:extLst>
              <a:ext uri="{FF2B5EF4-FFF2-40B4-BE49-F238E27FC236}">
                <a16:creationId xmlns:a16="http://schemas.microsoft.com/office/drawing/2014/main" id="{BC7C05F6-53DD-E680-97D2-FD00057155D7}"/>
              </a:ext>
            </a:extLst>
          </p:cNvPr>
          <p:cNvSpPr>
            <a:spLocks noGrp="1"/>
          </p:cNvSpPr>
          <p:nvPr>
            <p:ph sz="half" idx="1"/>
          </p:nvPr>
        </p:nvSpPr>
        <p:spPr>
          <a:xfrm>
            <a:off x="625642" y="1933050"/>
            <a:ext cx="10728158" cy="2747963"/>
          </a:xfrm>
        </p:spPr>
        <p:txBody>
          <a:bodyPr>
            <a:normAutofit/>
          </a:bodyPr>
          <a:lstStyle/>
          <a:p>
            <a:pPr marL="0" indent="0" algn="ctr">
              <a:lnSpc>
                <a:spcPct val="200000"/>
              </a:lnSpc>
              <a:buNone/>
            </a:pPr>
            <a:r>
              <a:rPr lang="en-GB" sz="2600" dirty="0">
                <a:latin typeface="Arial" panose="020B0604020202020204" pitchFamily="34" charset="0"/>
                <a:cs typeface="Arial" panose="020B0604020202020204" pitchFamily="34" charset="0"/>
              </a:rPr>
              <a:t>mindset isn’t fixed – it is a choice. With motivation, practice, and encouragement we can all develop a growth mindset. </a:t>
            </a:r>
          </a:p>
        </p:txBody>
      </p:sp>
      <p:pic>
        <p:nvPicPr>
          <p:cNvPr id="5" name="Picture 4">
            <a:extLst>
              <a:ext uri="{FF2B5EF4-FFF2-40B4-BE49-F238E27FC236}">
                <a16:creationId xmlns:a16="http://schemas.microsoft.com/office/drawing/2014/main" id="{B905B272-4B82-621C-F108-4733D9BF1915}"/>
              </a:ext>
            </a:extLst>
          </p:cNvPr>
          <p:cNvPicPr>
            <a:picLocks noChangeAspect="1"/>
          </p:cNvPicPr>
          <p:nvPr/>
        </p:nvPicPr>
        <p:blipFill>
          <a:blip r:embed="rId2"/>
          <a:stretch>
            <a:fillRect/>
          </a:stretch>
        </p:blipFill>
        <p:spPr>
          <a:xfrm>
            <a:off x="0" y="0"/>
            <a:ext cx="12192000" cy="835152"/>
          </a:xfrm>
          <a:prstGeom prst="rect">
            <a:avLst/>
          </a:prstGeom>
        </p:spPr>
      </p:pic>
      <p:pic>
        <p:nvPicPr>
          <p:cNvPr id="6" name="Picture 5">
            <a:extLst>
              <a:ext uri="{FF2B5EF4-FFF2-40B4-BE49-F238E27FC236}">
                <a16:creationId xmlns:a16="http://schemas.microsoft.com/office/drawing/2014/main" id="{97CE10BA-9A35-6DA0-3B58-1B594A27BA54}"/>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foregroundMark x1="15937" y1="35562" x2="15937" y2="35562"/>
                        <a14:foregroundMark x1="19180" y1="34837" x2="19180" y2="34837"/>
                        <a14:foregroundMark x1="18750" y1="30741" x2="18750" y2="30741"/>
                        <a14:foregroundMark x1="48320" y1="50752" x2="48320" y2="50752"/>
                        <a14:foregroundMark x1="46367" y1="78538" x2="46367" y2="78538"/>
                        <a14:foregroundMark x1="25313" y1="51322" x2="25313" y2="51322"/>
                        <a14:foregroundMark x1="25430" y1="51322" x2="25430" y2="51322"/>
                        <a14:foregroundMark x1="25039" y1="57802" x2="25039" y2="57802"/>
                        <a14:foregroundMark x1="27109" y1="61846" x2="27109" y2="61846"/>
                        <a14:foregroundMark x1="71211" y1="60550" x2="71211" y2="60550"/>
                        <a14:foregroundMark x1="73594" y1="54640" x2="73594" y2="54640"/>
                        <a14:foregroundMark x1="81250" y1="31467" x2="81250" y2="31467"/>
                        <a14:foregroundMark x1="82109" y1="26128" x2="82109" y2="26128"/>
                        <a14:foregroundMark x1="68984" y1="77968" x2="68984" y2="77968"/>
                        <a14:foregroundMark x1="25313" y1="78538" x2="25313" y2="78538"/>
                        <a14:foregroundMark x1="28516" y1="77760" x2="29922" y2="77968"/>
                        <a14:foregroundMark x1="40938" y1="78694" x2="44141" y2="78694"/>
                        <a14:foregroundMark x1="37734" y1="76672" x2="49961" y2="78849"/>
                        <a14:foregroundMark x1="49961" y1="78849" x2="57813" y2="77398"/>
                        <a14:foregroundMark x1="58086" y1="79419" x2="70234" y2="78694"/>
                        <a14:foregroundMark x1="70234" y1="78694" x2="67461" y2="77398"/>
                        <a14:foregroundMark x1="72188" y1="77760" x2="72188" y2="77760"/>
                        <a14:foregroundMark x1="70391" y1="77760" x2="70391" y2="77760"/>
                        <a14:foregroundMark x1="71211" y1="77760" x2="71211" y2="77760"/>
                        <a14:foregroundMark x1="72734" y1="78123" x2="72734" y2="78123"/>
                        <a14:foregroundMark x1="72891" y1="77968" x2="72891" y2="77968"/>
                        <a14:foregroundMark x1="25703" y1="78331" x2="25703" y2="78331"/>
                        <a14:foregroundMark x1="24727" y1="77968" x2="30273" y2="77709"/>
                        <a14:foregroundMark x1="30273" y1="77709" x2="31289" y2="77760"/>
                        <a14:foregroundMark x1="31445" y1="78331" x2="38438" y2="79057"/>
                        <a14:foregroundMark x1="24336" y1="77605" x2="24336" y2="77605"/>
                        <a14:foregroundMark x1="24063" y1="78331" x2="24063" y2="78331"/>
                      </a14:backgroundRemoval>
                    </a14:imgEffect>
                  </a14:imgLayer>
                </a14:imgProps>
              </a:ext>
            </a:extLst>
          </a:blip>
          <a:stretch>
            <a:fillRect/>
          </a:stretch>
        </p:blipFill>
        <p:spPr>
          <a:xfrm>
            <a:off x="6532159" y="2890313"/>
            <a:ext cx="5778209" cy="4353971"/>
          </a:xfrm>
          <a:prstGeom prst="rect">
            <a:avLst/>
          </a:prstGeom>
        </p:spPr>
      </p:pic>
    </p:spTree>
    <p:extLst>
      <p:ext uri="{BB962C8B-B14F-4D97-AF65-F5344CB8AC3E}">
        <p14:creationId xmlns:p14="http://schemas.microsoft.com/office/powerpoint/2010/main" val="2741438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9586610-2814-9A61-855F-32851AD7FE42}"/>
              </a:ext>
            </a:extLst>
          </p:cNvPr>
          <p:cNvPicPr>
            <a:picLocks noChangeAspect="1"/>
          </p:cNvPicPr>
          <p:nvPr/>
        </p:nvPicPr>
        <p:blipFill>
          <a:blip r:embed="rId2"/>
          <a:stretch>
            <a:fillRect/>
          </a:stretch>
        </p:blipFill>
        <p:spPr>
          <a:xfrm>
            <a:off x="0" y="0"/>
            <a:ext cx="12192000" cy="835152"/>
          </a:xfrm>
          <a:prstGeom prst="rect">
            <a:avLst/>
          </a:prstGeom>
        </p:spPr>
      </p:pic>
      <p:pic>
        <p:nvPicPr>
          <p:cNvPr id="2050" name="Picture 2" descr="Growth Mindset - KC Parent Magazine">
            <a:extLst>
              <a:ext uri="{FF2B5EF4-FFF2-40B4-BE49-F238E27FC236}">
                <a16:creationId xmlns:a16="http://schemas.microsoft.com/office/drawing/2014/main" id="{727BC622-02D2-DA70-D4AE-D81667A73E31}"/>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543560" y="2907244"/>
            <a:ext cx="6396626" cy="3600180"/>
          </a:xfrm>
          <a:prstGeom prst="rect">
            <a:avLst/>
          </a:prstGeom>
          <a:noFill/>
          <a:extLst>
            <a:ext uri="{909E8E84-426E-40DD-AFC4-6F175D3DCCD1}">
              <a14:hiddenFill xmlns:a14="http://schemas.microsoft.com/office/drawing/2010/main">
                <a:solidFill>
                  <a:srgbClr val="FFFFFF"/>
                </a:solidFill>
              </a14:hiddenFill>
            </a:ext>
          </a:extLst>
        </p:spPr>
      </p:pic>
      <p:pic>
        <p:nvPicPr>
          <p:cNvPr id="3" name="Content Placeholder 2">
            <a:extLst>
              <a:ext uri="{FF2B5EF4-FFF2-40B4-BE49-F238E27FC236}">
                <a16:creationId xmlns:a16="http://schemas.microsoft.com/office/drawing/2014/main" id="{085FEEC8-0076-17B0-17B8-347578ABE0CD}"/>
              </a:ext>
            </a:extLst>
          </p:cNvPr>
          <p:cNvPicPr>
            <a:picLocks noGrp="1" noChangeAspect="1"/>
          </p:cNvPicPr>
          <p:nvPr>
            <p:ph sz="half" idx="2"/>
          </p:nvPr>
        </p:nvPicPr>
        <p:blipFill>
          <a:blip r:embed="rId4"/>
          <a:stretch>
            <a:fillRect/>
          </a:stretch>
        </p:blipFill>
        <p:spPr>
          <a:xfrm>
            <a:off x="7772399" y="3154680"/>
            <a:ext cx="3105309" cy="3105309"/>
          </a:xfrm>
          <a:prstGeom prst="rect">
            <a:avLst/>
          </a:prstGeom>
        </p:spPr>
      </p:pic>
      <p:sp>
        <p:nvSpPr>
          <p:cNvPr id="6" name="Content Placeholder 2">
            <a:extLst>
              <a:ext uri="{FF2B5EF4-FFF2-40B4-BE49-F238E27FC236}">
                <a16:creationId xmlns:a16="http://schemas.microsoft.com/office/drawing/2014/main" id="{A51BED2F-5EE8-7604-2D12-E959EBA75E88}"/>
              </a:ext>
            </a:extLst>
          </p:cNvPr>
          <p:cNvSpPr txBox="1">
            <a:spLocks/>
          </p:cNvSpPr>
          <p:nvPr/>
        </p:nvSpPr>
        <p:spPr>
          <a:xfrm>
            <a:off x="406400" y="835152"/>
            <a:ext cx="10749705" cy="2072092"/>
          </a:xfrm>
          <a:prstGeom prst="rect">
            <a:avLst/>
          </a:prstGeom>
          <a:ln>
            <a:noFill/>
          </a:ln>
        </p:spPr>
        <p:txBody>
          <a:bodyPr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buNone/>
            </a:pPr>
            <a:r>
              <a:rPr lang="en-GB" b="1" u="sng" dirty="0">
                <a:latin typeface="Arial" panose="020B0604020202020204" pitchFamily="34" charset="0"/>
                <a:cs typeface="Arial" panose="020B0604020202020204" pitchFamily="34" charset="0"/>
              </a:rPr>
              <a:t>Feedback</a:t>
            </a:r>
          </a:p>
          <a:p>
            <a:pPr marL="0" indent="0" algn="ctr">
              <a:lnSpc>
                <a:spcPct val="150000"/>
              </a:lnSpc>
              <a:buNone/>
            </a:pPr>
            <a:r>
              <a:rPr lang="en-GB" sz="2200" dirty="0">
                <a:latin typeface="Arial" panose="020B0604020202020204" pitchFamily="34" charset="0"/>
                <a:cs typeface="Arial" panose="020B0604020202020204" pitchFamily="34" charset="0"/>
              </a:rPr>
              <a:t>Thank you for coming today.</a:t>
            </a:r>
          </a:p>
          <a:p>
            <a:pPr marL="0" indent="0" algn="ctr">
              <a:lnSpc>
                <a:spcPct val="150000"/>
              </a:lnSpc>
              <a:buNone/>
            </a:pPr>
            <a:r>
              <a:rPr lang="en-GB" sz="2200" dirty="0">
                <a:latin typeface="Arial" panose="020B0604020202020204" pitchFamily="34" charset="0"/>
                <a:cs typeface="Arial" panose="020B0604020202020204" pitchFamily="34" charset="0"/>
              </a:rPr>
              <a:t>If you would like to provide feedback regarding today’s event – please use the QR code.</a:t>
            </a:r>
          </a:p>
        </p:txBody>
      </p:sp>
    </p:spTree>
    <p:extLst>
      <p:ext uri="{BB962C8B-B14F-4D97-AF65-F5344CB8AC3E}">
        <p14:creationId xmlns:p14="http://schemas.microsoft.com/office/powerpoint/2010/main" val="116097415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335</TotalTime>
  <Words>903</Words>
  <Application>Microsoft Office PowerPoint</Application>
  <PresentationFormat>Widescreen</PresentationFormat>
  <Paragraphs>96</Paragraphs>
  <Slides>18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Calibri</vt:lpstr>
      <vt:lpstr>Calibri Light</vt:lpstr>
      <vt:lpstr>Office Theme</vt:lpstr>
      <vt:lpstr>Coffee Morning</vt:lpstr>
      <vt:lpstr>PowerPoint Presentation</vt:lpstr>
      <vt:lpstr>Growth Mindset</vt:lpstr>
      <vt:lpstr>Background </vt:lpstr>
      <vt:lpstr>PowerPoint Presentation</vt:lpstr>
      <vt:lpstr>Why is a fixed mindset problematic?</vt:lpstr>
      <vt:lpstr>PowerPoint Presentation</vt:lpstr>
      <vt:lpstr>How does having a growth mindset benefit us?</vt:lpstr>
      <vt:lpstr>How can we support development of growth mindset in children?</vt:lpstr>
      <vt:lpstr>Talk about the Brain</vt:lpstr>
      <vt:lpstr>Mistakes are OK!</vt:lpstr>
      <vt:lpstr>Mistakes are OK!</vt:lpstr>
      <vt:lpstr>Communicate differently…</vt:lpstr>
      <vt:lpstr>Praise wisely:</vt:lpstr>
      <vt:lpstr>Support CYP with emotions when learning.</vt:lpstr>
      <vt:lpstr>Counteracting strong emotions:</vt:lpstr>
      <vt:lpstr>Remember…</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Coffee Morning</dc:title>
  <dc:creator>CULLEN, Bethany (HERTFORDSHIRE PARTNERSHIP UNIVERSITY NHS FOUNDATION TRUST)</dc:creator>
  <cp:lastModifiedBy>Cullen Bethany - Hertfordshire Partnership University NHS Foundation Trust</cp:lastModifiedBy>
  <cp:revision>16</cp:revision>
  <dcterms:created xsi:type="dcterms:W3CDTF">2024-09-19T10:28:54Z</dcterms:created>
  <dcterms:modified xsi:type="dcterms:W3CDTF">2024-09-23T10:10:36Z</dcterms:modified>
</cp:coreProperties>
</file>