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1" r:id="rId3"/>
    <p:sldId id="259" r:id="rId4"/>
    <p:sldId id="276" r:id="rId5"/>
    <p:sldId id="277" r:id="rId6"/>
    <p:sldId id="268" r:id="rId7"/>
    <p:sldId id="274" r:id="rId8"/>
    <p:sldId id="275" r:id="rId9"/>
    <p:sldId id="260" r:id="rId10"/>
    <p:sldId id="261" r:id="rId11"/>
    <p:sldId id="263" r:id="rId12"/>
    <p:sldId id="272" r:id="rId13"/>
    <p:sldId id="270"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8" autoAdjust="0"/>
    <p:restoredTop sz="94660"/>
  </p:normalViewPr>
  <p:slideViewPr>
    <p:cSldViewPr snapToGrid="0">
      <p:cViewPr>
        <p:scale>
          <a:sx n="80" d="100"/>
          <a:sy n="80" d="100"/>
        </p:scale>
        <p:origin x="1206" y="29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91FF71-3C29-4ED8-B2EE-5F9E92B04F55}"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F79B76C9-35F7-40A4-8E7C-63CF62533731}">
      <dgm:prSet/>
      <dgm:spPr/>
      <dgm:t>
        <a:bodyPr/>
        <a:lstStyle/>
        <a:p>
          <a:r>
            <a:rPr lang="en-US"/>
            <a:t>By staying in my zone, it will help us all to stay safe.</a:t>
          </a:r>
        </a:p>
      </dgm:t>
    </dgm:pt>
    <dgm:pt modelId="{1AB8ED8C-0C37-4CF6-9CEC-2F9F87E5322E}" type="parTrans" cxnId="{103870E6-EE2B-467B-A54A-8D0AE67CA4CE}">
      <dgm:prSet/>
      <dgm:spPr/>
      <dgm:t>
        <a:bodyPr/>
        <a:lstStyle/>
        <a:p>
          <a:endParaRPr lang="en-US"/>
        </a:p>
      </dgm:t>
    </dgm:pt>
    <dgm:pt modelId="{A25FD0B0-7C6A-4155-8007-5A3FBDE24164}" type="sibTrans" cxnId="{103870E6-EE2B-467B-A54A-8D0AE67CA4CE}">
      <dgm:prSet/>
      <dgm:spPr/>
      <dgm:t>
        <a:bodyPr/>
        <a:lstStyle/>
        <a:p>
          <a:endParaRPr lang="en-US"/>
        </a:p>
      </dgm:t>
    </dgm:pt>
    <dgm:pt modelId="{ECD95D50-3A45-45AA-867C-C55B71E2E2B4}">
      <dgm:prSet/>
      <dgm:spPr/>
      <dgm:t>
        <a:bodyPr/>
        <a:lstStyle/>
        <a:p>
          <a:r>
            <a:rPr lang="en-US" dirty="0"/>
            <a:t>Certain playground equipment will not be available to use</a:t>
          </a:r>
        </a:p>
      </dgm:t>
    </dgm:pt>
    <dgm:pt modelId="{2E7A2A71-E43D-4F2F-8098-CB69DC4A05B5}" type="parTrans" cxnId="{209948B8-F019-4178-8C0E-3FA19404223B}">
      <dgm:prSet/>
      <dgm:spPr/>
      <dgm:t>
        <a:bodyPr/>
        <a:lstStyle/>
        <a:p>
          <a:endParaRPr lang="en-US"/>
        </a:p>
      </dgm:t>
    </dgm:pt>
    <dgm:pt modelId="{9950E67B-78D0-4FF6-9DC3-E0C5DC1B28C6}" type="sibTrans" cxnId="{209948B8-F019-4178-8C0E-3FA19404223B}">
      <dgm:prSet/>
      <dgm:spPr/>
      <dgm:t>
        <a:bodyPr/>
        <a:lstStyle/>
        <a:p>
          <a:endParaRPr lang="en-US"/>
        </a:p>
      </dgm:t>
    </dgm:pt>
    <dgm:pt modelId="{E0206986-649F-4483-BECD-9F226CF182F1}" type="pres">
      <dgm:prSet presAssocID="{8D91FF71-3C29-4ED8-B2EE-5F9E92B04F55}" presName="hierChild1" presStyleCnt="0">
        <dgm:presLayoutVars>
          <dgm:chPref val="1"/>
          <dgm:dir/>
          <dgm:animOne val="branch"/>
          <dgm:animLvl val="lvl"/>
          <dgm:resizeHandles/>
        </dgm:presLayoutVars>
      </dgm:prSet>
      <dgm:spPr/>
      <dgm:t>
        <a:bodyPr/>
        <a:lstStyle/>
        <a:p>
          <a:endParaRPr lang="en-GB"/>
        </a:p>
      </dgm:t>
    </dgm:pt>
    <dgm:pt modelId="{6418AE4E-F79A-4AB1-9A50-343BF251BC84}" type="pres">
      <dgm:prSet presAssocID="{F79B76C9-35F7-40A4-8E7C-63CF62533731}" presName="hierRoot1" presStyleCnt="0"/>
      <dgm:spPr/>
    </dgm:pt>
    <dgm:pt modelId="{84356E28-75DC-47CF-9F8F-321F61FD2702}" type="pres">
      <dgm:prSet presAssocID="{F79B76C9-35F7-40A4-8E7C-63CF62533731}" presName="composite" presStyleCnt="0"/>
      <dgm:spPr/>
    </dgm:pt>
    <dgm:pt modelId="{96A9C4EC-D432-4600-84F1-6E7BE39FDC6C}" type="pres">
      <dgm:prSet presAssocID="{F79B76C9-35F7-40A4-8E7C-63CF62533731}" presName="background" presStyleLbl="node0" presStyleIdx="0" presStyleCnt="2"/>
      <dgm:spPr/>
    </dgm:pt>
    <dgm:pt modelId="{C321D578-3B9C-4900-B9D7-B9A87EAFB392}" type="pres">
      <dgm:prSet presAssocID="{F79B76C9-35F7-40A4-8E7C-63CF62533731}" presName="text" presStyleLbl="fgAcc0" presStyleIdx="0" presStyleCnt="2">
        <dgm:presLayoutVars>
          <dgm:chPref val="3"/>
        </dgm:presLayoutVars>
      </dgm:prSet>
      <dgm:spPr/>
      <dgm:t>
        <a:bodyPr/>
        <a:lstStyle/>
        <a:p>
          <a:endParaRPr lang="en-GB"/>
        </a:p>
      </dgm:t>
    </dgm:pt>
    <dgm:pt modelId="{C1E9E997-E795-4321-86DB-CA382310B2FB}" type="pres">
      <dgm:prSet presAssocID="{F79B76C9-35F7-40A4-8E7C-63CF62533731}" presName="hierChild2" presStyleCnt="0"/>
      <dgm:spPr/>
    </dgm:pt>
    <dgm:pt modelId="{42EB6477-D30B-4DD1-B8FC-38523251B172}" type="pres">
      <dgm:prSet presAssocID="{ECD95D50-3A45-45AA-867C-C55B71E2E2B4}" presName="hierRoot1" presStyleCnt="0"/>
      <dgm:spPr/>
    </dgm:pt>
    <dgm:pt modelId="{22BF96E5-2B22-4500-A518-1FD6772C1C97}" type="pres">
      <dgm:prSet presAssocID="{ECD95D50-3A45-45AA-867C-C55B71E2E2B4}" presName="composite" presStyleCnt="0"/>
      <dgm:spPr/>
    </dgm:pt>
    <dgm:pt modelId="{4D611B1C-36FC-4E38-9609-A8608122B380}" type="pres">
      <dgm:prSet presAssocID="{ECD95D50-3A45-45AA-867C-C55B71E2E2B4}" presName="background" presStyleLbl="node0" presStyleIdx="1" presStyleCnt="2"/>
      <dgm:spPr/>
    </dgm:pt>
    <dgm:pt modelId="{8797CEE1-C2AA-46AC-A66F-3737EC939E14}" type="pres">
      <dgm:prSet presAssocID="{ECD95D50-3A45-45AA-867C-C55B71E2E2B4}" presName="text" presStyleLbl="fgAcc0" presStyleIdx="1" presStyleCnt="2">
        <dgm:presLayoutVars>
          <dgm:chPref val="3"/>
        </dgm:presLayoutVars>
      </dgm:prSet>
      <dgm:spPr/>
      <dgm:t>
        <a:bodyPr/>
        <a:lstStyle/>
        <a:p>
          <a:endParaRPr lang="en-GB"/>
        </a:p>
      </dgm:t>
    </dgm:pt>
    <dgm:pt modelId="{246DEACA-3077-4F45-9B53-A22EA88C3C8C}" type="pres">
      <dgm:prSet presAssocID="{ECD95D50-3A45-45AA-867C-C55B71E2E2B4}" presName="hierChild2" presStyleCnt="0"/>
      <dgm:spPr/>
    </dgm:pt>
  </dgm:ptLst>
  <dgm:cxnLst>
    <dgm:cxn modelId="{7A8B9B32-810C-4923-8E8A-AF6B2D7AD094}" type="presOf" srcId="{8D91FF71-3C29-4ED8-B2EE-5F9E92B04F55}" destId="{E0206986-649F-4483-BECD-9F226CF182F1}" srcOrd="0" destOrd="0" presId="urn:microsoft.com/office/officeart/2005/8/layout/hierarchy1"/>
    <dgm:cxn modelId="{90BADCDF-074B-4635-B30B-792C53BC6F8D}" type="presOf" srcId="{F79B76C9-35F7-40A4-8E7C-63CF62533731}" destId="{C321D578-3B9C-4900-B9D7-B9A87EAFB392}" srcOrd="0" destOrd="0" presId="urn:microsoft.com/office/officeart/2005/8/layout/hierarchy1"/>
    <dgm:cxn modelId="{103870E6-EE2B-467B-A54A-8D0AE67CA4CE}" srcId="{8D91FF71-3C29-4ED8-B2EE-5F9E92B04F55}" destId="{F79B76C9-35F7-40A4-8E7C-63CF62533731}" srcOrd="0" destOrd="0" parTransId="{1AB8ED8C-0C37-4CF6-9CEC-2F9F87E5322E}" sibTransId="{A25FD0B0-7C6A-4155-8007-5A3FBDE24164}"/>
    <dgm:cxn modelId="{3E9102CD-313C-4C52-8477-F1723EE5E269}" type="presOf" srcId="{ECD95D50-3A45-45AA-867C-C55B71E2E2B4}" destId="{8797CEE1-C2AA-46AC-A66F-3737EC939E14}" srcOrd="0" destOrd="0" presId="urn:microsoft.com/office/officeart/2005/8/layout/hierarchy1"/>
    <dgm:cxn modelId="{209948B8-F019-4178-8C0E-3FA19404223B}" srcId="{8D91FF71-3C29-4ED8-B2EE-5F9E92B04F55}" destId="{ECD95D50-3A45-45AA-867C-C55B71E2E2B4}" srcOrd="1" destOrd="0" parTransId="{2E7A2A71-E43D-4F2F-8098-CB69DC4A05B5}" sibTransId="{9950E67B-78D0-4FF6-9DC3-E0C5DC1B28C6}"/>
    <dgm:cxn modelId="{7D1099A0-5F6A-42A4-BD94-86A958C13610}" type="presParOf" srcId="{E0206986-649F-4483-BECD-9F226CF182F1}" destId="{6418AE4E-F79A-4AB1-9A50-343BF251BC84}" srcOrd="0" destOrd="0" presId="urn:microsoft.com/office/officeart/2005/8/layout/hierarchy1"/>
    <dgm:cxn modelId="{1858FA6A-F57F-44C2-BE2B-662A72D28B2D}" type="presParOf" srcId="{6418AE4E-F79A-4AB1-9A50-343BF251BC84}" destId="{84356E28-75DC-47CF-9F8F-321F61FD2702}" srcOrd="0" destOrd="0" presId="urn:microsoft.com/office/officeart/2005/8/layout/hierarchy1"/>
    <dgm:cxn modelId="{1F2B3EB7-C630-41AE-A09B-DCA985FE2886}" type="presParOf" srcId="{84356E28-75DC-47CF-9F8F-321F61FD2702}" destId="{96A9C4EC-D432-4600-84F1-6E7BE39FDC6C}" srcOrd="0" destOrd="0" presId="urn:microsoft.com/office/officeart/2005/8/layout/hierarchy1"/>
    <dgm:cxn modelId="{D890A4A3-9E5E-4531-8060-91C4B0F712D3}" type="presParOf" srcId="{84356E28-75DC-47CF-9F8F-321F61FD2702}" destId="{C321D578-3B9C-4900-B9D7-B9A87EAFB392}" srcOrd="1" destOrd="0" presId="urn:microsoft.com/office/officeart/2005/8/layout/hierarchy1"/>
    <dgm:cxn modelId="{FFA9FF9B-7D00-4B12-AA07-D6D62A32BEA7}" type="presParOf" srcId="{6418AE4E-F79A-4AB1-9A50-343BF251BC84}" destId="{C1E9E997-E795-4321-86DB-CA382310B2FB}" srcOrd="1" destOrd="0" presId="urn:microsoft.com/office/officeart/2005/8/layout/hierarchy1"/>
    <dgm:cxn modelId="{B12E6FF4-2F83-43CB-8031-EB4AA4F685E3}" type="presParOf" srcId="{E0206986-649F-4483-BECD-9F226CF182F1}" destId="{42EB6477-D30B-4DD1-B8FC-38523251B172}" srcOrd="1" destOrd="0" presId="urn:microsoft.com/office/officeart/2005/8/layout/hierarchy1"/>
    <dgm:cxn modelId="{9DB10997-B862-4B23-AC11-626C325E5FEA}" type="presParOf" srcId="{42EB6477-D30B-4DD1-B8FC-38523251B172}" destId="{22BF96E5-2B22-4500-A518-1FD6772C1C97}" srcOrd="0" destOrd="0" presId="urn:microsoft.com/office/officeart/2005/8/layout/hierarchy1"/>
    <dgm:cxn modelId="{3F8EB8C8-3A13-4FB8-82AE-AF5E2D96C16F}" type="presParOf" srcId="{22BF96E5-2B22-4500-A518-1FD6772C1C97}" destId="{4D611B1C-36FC-4E38-9609-A8608122B380}" srcOrd="0" destOrd="0" presId="urn:microsoft.com/office/officeart/2005/8/layout/hierarchy1"/>
    <dgm:cxn modelId="{39F5719E-E6C7-4447-B2C9-3E2E593EB288}" type="presParOf" srcId="{22BF96E5-2B22-4500-A518-1FD6772C1C97}" destId="{8797CEE1-C2AA-46AC-A66F-3737EC939E14}" srcOrd="1" destOrd="0" presId="urn:microsoft.com/office/officeart/2005/8/layout/hierarchy1"/>
    <dgm:cxn modelId="{EF5107F9-3D8E-42E5-8AFC-F46531B13634}" type="presParOf" srcId="{42EB6477-D30B-4DD1-B8FC-38523251B172}" destId="{246DEACA-3077-4F45-9B53-A22EA88C3C8C}" srcOrd="1" destOrd="0" presId="urn:microsoft.com/office/officeart/2005/8/layout/hierarchy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6A9C4EC-D432-4600-84F1-6E7BE39FDC6C}">
      <dsp:nvSpPr>
        <dsp:cNvPr id="0" name=""/>
        <dsp:cNvSpPr/>
      </dsp:nvSpPr>
      <dsp:spPr>
        <a:xfrm>
          <a:off x="1268" y="6585"/>
          <a:ext cx="4453890" cy="2828220"/>
        </a:xfrm>
        <a:prstGeom prst="roundRect">
          <a:avLst>
            <a:gd name="adj" fmla="val 10000"/>
          </a:avLst>
        </a:prstGeom>
        <a:blipFill rotWithShape="0">
          <a:blip xmlns:r="http://schemas.openxmlformats.org/officeDocument/2006/relationships" r:embed="rId1">
            <a:duotone>
              <a:schemeClr val="accent1">
                <a:hueOff val="0"/>
                <a:satOff val="0"/>
                <a:lumOff val="0"/>
                <a:alphaOff val="0"/>
                <a:shade val="88000"/>
                <a:lumMod val="88000"/>
              </a:schemeClr>
              <a:schemeClr val="accent1">
                <a:hueOff val="0"/>
                <a:satOff val="0"/>
                <a:lumOff val="0"/>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C321D578-3B9C-4900-B9D7-B9A87EAFB392}">
      <dsp:nvSpPr>
        <dsp:cNvPr id="0" name=""/>
        <dsp:cNvSpPr/>
      </dsp:nvSpPr>
      <dsp:spPr>
        <a:xfrm>
          <a:off x="496145" y="476718"/>
          <a:ext cx="4453890" cy="28282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a:t>By staying in my zone, it will help us all to stay safe.</a:t>
          </a:r>
        </a:p>
      </dsp:txBody>
      <dsp:txXfrm>
        <a:off x="496145" y="476718"/>
        <a:ext cx="4453890" cy="2828220"/>
      </dsp:txXfrm>
    </dsp:sp>
    <dsp:sp modelId="{4D611B1C-36FC-4E38-9609-A8608122B380}">
      <dsp:nvSpPr>
        <dsp:cNvPr id="0" name=""/>
        <dsp:cNvSpPr/>
      </dsp:nvSpPr>
      <dsp:spPr>
        <a:xfrm>
          <a:off x="5444913" y="6585"/>
          <a:ext cx="4453890" cy="2828220"/>
        </a:xfrm>
        <a:prstGeom prst="roundRect">
          <a:avLst>
            <a:gd name="adj" fmla="val 10000"/>
          </a:avLst>
        </a:prstGeom>
        <a:blipFill rotWithShape="0">
          <a:blip xmlns:r="http://schemas.openxmlformats.org/officeDocument/2006/relationships" r:embed="rId1">
            <a:duotone>
              <a:schemeClr val="accent1">
                <a:hueOff val="0"/>
                <a:satOff val="0"/>
                <a:lumOff val="0"/>
                <a:alphaOff val="0"/>
                <a:shade val="88000"/>
                <a:lumMod val="88000"/>
              </a:schemeClr>
              <a:schemeClr val="accent1">
                <a:hueOff val="0"/>
                <a:satOff val="0"/>
                <a:lumOff val="0"/>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8797CEE1-C2AA-46AC-A66F-3737EC939E14}">
      <dsp:nvSpPr>
        <dsp:cNvPr id="0" name=""/>
        <dsp:cNvSpPr/>
      </dsp:nvSpPr>
      <dsp:spPr>
        <a:xfrm>
          <a:off x="5939790" y="476718"/>
          <a:ext cx="4453890" cy="28282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a:t>Certain playground equipment will not be available to use</a:t>
          </a:r>
        </a:p>
      </dsp:txBody>
      <dsp:txXfrm>
        <a:off x="5939790" y="476718"/>
        <a:ext cx="4453890" cy="282822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pPr/>
              <a:t>7/9/2020</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pPr/>
              <a:t>7/9/2020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pPr/>
              <a:t>7/9/2020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pPr/>
              <a:t>7/9/2020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pPr/>
              <a:t>7/9/2020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pPr/>
              <a:t>7/9/2020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pPr/>
              <a:t>7/9/2020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pPr/>
              <a:t>7/9/2020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pPr/>
              <a:t>7/9/2020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pPr/>
              <a:t>7/9/2020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pPr/>
              <a:t>7/9/2020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pPr/>
              <a:t>7/9/2020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pPr/>
              <a:t>7/9/2020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pPr/>
              <a:t>7/9/2020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pPr/>
              <a:t>7/9/2020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pPr/>
              <a:t>7/9/2020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pPr/>
              <a:t>7/9/2020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pPr/>
              <a:t>7/9/2020</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jpeg"/><Relationship Id="rId7" Type="http://schemas.openxmlformats.org/officeDocument/2006/relationships/diagramQuickStyle" Target="../diagrams/quickStyle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1.jpe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3AFFBB48-1F86-473A-A514-4659D25BE54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11" name="Rectangle 10">
            <a:extLst>
              <a:ext uri="{FF2B5EF4-FFF2-40B4-BE49-F238E27FC236}">
                <a16:creationId xmlns:a16="http://schemas.microsoft.com/office/drawing/2014/main" xmlns="" id="{B1DD25EF-FE77-45E4-AB94-ECE9C15216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56974"/>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514" y="4563824"/>
            <a:ext cx="10805790" cy="1073627"/>
          </a:xfrm>
        </p:spPr>
        <p:txBody>
          <a:bodyPr>
            <a:normAutofit/>
          </a:bodyPr>
          <a:lstStyle/>
          <a:p>
            <a:pPr algn="ctr"/>
            <a:r>
              <a:rPr lang="en-GB" sz="3200" dirty="0">
                <a:solidFill>
                  <a:srgbClr val="0070C0"/>
                </a:solidFill>
              </a:rPr>
              <a:t>Welcome Back to  Pope </a:t>
            </a:r>
            <a:r>
              <a:rPr lang="en-GB" sz="3200" dirty="0" err="1">
                <a:solidFill>
                  <a:srgbClr val="0070C0"/>
                </a:solidFill>
              </a:rPr>
              <a:t>paul</a:t>
            </a:r>
            <a:r>
              <a:rPr lang="en-GB" sz="3200" dirty="0">
                <a:solidFill>
                  <a:srgbClr val="0070C0"/>
                </a:solidFill>
              </a:rPr>
              <a:t> School </a:t>
            </a:r>
            <a:br>
              <a:rPr lang="en-GB" sz="3200" dirty="0">
                <a:solidFill>
                  <a:srgbClr val="0070C0"/>
                </a:solidFill>
              </a:rPr>
            </a:br>
            <a:r>
              <a:rPr lang="en-GB" sz="3200" dirty="0">
                <a:solidFill>
                  <a:srgbClr val="0070C0"/>
                </a:solidFill>
              </a:rPr>
              <a:t>Year </a:t>
            </a:r>
            <a:r>
              <a:rPr lang="en-GB" sz="3200" dirty="0" smtClean="0">
                <a:solidFill>
                  <a:srgbClr val="0070C0"/>
                </a:solidFill>
              </a:rPr>
              <a:t>1 </a:t>
            </a:r>
            <a:r>
              <a:rPr lang="en-GB" sz="3200" dirty="0">
                <a:solidFill>
                  <a:srgbClr val="0070C0"/>
                </a:solidFill>
              </a:rPr>
              <a:t>class </a:t>
            </a:r>
            <a:r>
              <a:rPr lang="en-GB" sz="3200">
                <a:solidFill>
                  <a:srgbClr val="0070C0"/>
                </a:solidFill>
              </a:rPr>
              <a:t>of </a:t>
            </a:r>
            <a:r>
              <a:rPr lang="en-GB" sz="3200" smtClean="0">
                <a:solidFill>
                  <a:srgbClr val="0070C0"/>
                </a:solidFill>
              </a:rPr>
              <a:t>2020</a:t>
            </a:r>
            <a:endParaRPr lang="en-GB" sz="3200" dirty="0">
              <a:solidFill>
                <a:srgbClr val="0070C0"/>
              </a:solidFill>
            </a:endParaRPr>
          </a:p>
        </p:txBody>
      </p:sp>
      <p:sp>
        <p:nvSpPr>
          <p:cNvPr id="13" name="5-Point Star 31">
            <a:extLst>
              <a:ext uri="{FF2B5EF4-FFF2-40B4-BE49-F238E27FC236}">
                <a16:creationId xmlns:a16="http://schemas.microsoft.com/office/drawing/2014/main" xmlns="" id="{8753D3CD-4047-4AFA-990C-1F2C795BE1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3" name="Subtitle 2"/>
          <p:cNvSpPr>
            <a:spLocks noGrp="1"/>
          </p:cNvSpPr>
          <p:nvPr>
            <p:ph type="subTitle" idx="1"/>
          </p:nvPr>
        </p:nvSpPr>
        <p:spPr>
          <a:xfrm>
            <a:off x="704957" y="5790867"/>
            <a:ext cx="11140040" cy="806869"/>
          </a:xfrm>
        </p:spPr>
        <p:txBody>
          <a:bodyPr>
            <a:noAutofit/>
          </a:bodyPr>
          <a:lstStyle/>
          <a:p>
            <a:pPr algn="ctr">
              <a:lnSpc>
                <a:spcPct val="110000"/>
              </a:lnSpc>
            </a:pPr>
            <a:r>
              <a:rPr lang="en-GB" sz="2400" dirty="0">
                <a:solidFill>
                  <a:srgbClr val="FF0000"/>
                </a:solidFill>
              </a:rPr>
              <a:t>Since you left  we have made some changes to make sure that the pupils and adults in our school can be kept safe.  </a:t>
            </a:r>
          </a:p>
        </p:txBody>
      </p:sp>
      <p:sp>
        <p:nvSpPr>
          <p:cNvPr id="15" name="Rectangle 14">
            <a:extLst>
              <a:ext uri="{FF2B5EF4-FFF2-40B4-BE49-F238E27FC236}">
                <a16:creationId xmlns:a16="http://schemas.microsoft.com/office/drawing/2014/main" xmlns="" id="{C4F97F25-69E4-421A-95CF-5FB7B569A6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sign&#10;&#10;Description automatically generated">
            <a:extLst>
              <a:ext uri="{FF2B5EF4-FFF2-40B4-BE49-F238E27FC236}">
                <a16:creationId xmlns:a16="http://schemas.microsoft.com/office/drawing/2014/main" xmlns="" id="{A4962721-B05A-4A2D-958E-FDF51B2BBBAD}"/>
              </a:ext>
            </a:extLst>
          </p:cNvPr>
          <p:cNvPicPr>
            <a:picLocks noChangeAspect="1"/>
          </p:cNvPicPr>
          <p:nvPr/>
        </p:nvPicPr>
        <p:blipFill rotWithShape="1">
          <a:blip r:embed="rId4"/>
          <a:srcRect t="3559" r="-2" b="3100"/>
          <a:stretch/>
        </p:blipFill>
        <p:spPr>
          <a:xfrm>
            <a:off x="691547" y="691546"/>
            <a:ext cx="10805789" cy="2874505"/>
          </a:xfrm>
          <a:prstGeom prst="rect">
            <a:avLst/>
          </a:prstGeom>
        </p:spPr>
      </p:pic>
      <p:cxnSp>
        <p:nvCxnSpPr>
          <p:cNvPr id="17" name="Straight Connector 16">
            <a:extLst>
              <a:ext uri="{FF2B5EF4-FFF2-40B4-BE49-F238E27FC236}">
                <a16:creationId xmlns:a16="http://schemas.microsoft.com/office/drawing/2014/main" xmlns="" id="{03C5F395-E8FE-484E-AAF1-E009F4731F2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134" y="4491323"/>
            <a:ext cx="12201086" cy="0"/>
          </a:xfrm>
          <a:prstGeom prst="line">
            <a:avLst/>
          </a:pr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991322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76EA5558-6F13-4315-B59F-DAA05A6EB09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46" name="Freeform 11">
            <a:extLst>
              <a:ext uri="{FF2B5EF4-FFF2-40B4-BE49-F238E27FC236}">
                <a16:creationId xmlns:a16="http://schemas.microsoft.com/office/drawing/2014/main" xmlns="" id="{F11EF67E-A76B-4908-8CBC-824BC0E8D1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48" name="Freeform 13">
            <a:extLst>
              <a:ext uri="{FF2B5EF4-FFF2-40B4-BE49-F238E27FC236}">
                <a16:creationId xmlns:a16="http://schemas.microsoft.com/office/drawing/2014/main" xmlns="" id="{D14104DC-0846-4DC0-92E6-1EEBE1EE75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50" name="Freeform 25">
            <a:extLst>
              <a:ext uri="{FF2B5EF4-FFF2-40B4-BE49-F238E27FC236}">
                <a16:creationId xmlns:a16="http://schemas.microsoft.com/office/drawing/2014/main" xmlns="" id="{C8E240AA-819B-40E3-92F6-95A21067E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52" name="Freeform 14">
            <a:extLst>
              <a:ext uri="{FF2B5EF4-FFF2-40B4-BE49-F238E27FC236}">
                <a16:creationId xmlns:a16="http://schemas.microsoft.com/office/drawing/2014/main" xmlns="" id="{ECAE88C9-DE01-4326-8D88-5021512309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54" name="5-Point Star 24">
            <a:extLst>
              <a:ext uri="{FF2B5EF4-FFF2-40B4-BE49-F238E27FC236}">
                <a16:creationId xmlns:a16="http://schemas.microsoft.com/office/drawing/2014/main" xmlns="" id="{7E7FD8B2-7738-4D90-8464-0836823000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56" name="Rectangle 55">
            <a:extLst>
              <a:ext uri="{FF2B5EF4-FFF2-40B4-BE49-F238E27FC236}">
                <a16:creationId xmlns:a16="http://schemas.microsoft.com/office/drawing/2014/main" xmlns="" id="{6A82BED3-AB21-4DAE-B25E-E5CBD0B3A0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20000">
            <a:off x="316292" y="334573"/>
            <a:ext cx="10393145" cy="2520901"/>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6">
            <a:extLst>
              <a:ext uri="{FF2B5EF4-FFF2-40B4-BE49-F238E27FC236}">
                <a16:creationId xmlns:a16="http://schemas.microsoft.com/office/drawing/2014/main" xmlns="" id="{31374ED2-14F7-4006-B56D-6252D4E3E5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8841" y="2698990"/>
            <a:ext cx="11338098" cy="3612111"/>
          </a:xfrm>
          <a:custGeom>
            <a:avLst/>
            <a:gdLst>
              <a:gd name="connsiteX0" fmla="*/ 0 w 11329257"/>
              <a:gd name="connsiteY0" fmla="*/ 1672253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0 w 11329257"/>
              <a:gd name="connsiteY4" fmla="*/ 1672253 h 3112578"/>
              <a:gd name="connsiteX0" fmla="*/ 8467 w 11329257"/>
              <a:gd name="connsiteY0" fmla="*/ 994919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8467 w 11329257"/>
              <a:gd name="connsiteY4" fmla="*/ 994919 h 3112578"/>
              <a:gd name="connsiteX0" fmla="*/ 814 w 11330070"/>
              <a:gd name="connsiteY0" fmla="*/ 732453 h 3112578"/>
              <a:gd name="connsiteX1" fmla="*/ 11202554 w 11330070"/>
              <a:gd name="connsiteY1" fmla="*/ 0 h 3112578"/>
              <a:gd name="connsiteX2" fmla="*/ 11330070 w 11330070"/>
              <a:gd name="connsiteY2" fmla="*/ 2508571 h 3112578"/>
              <a:gd name="connsiteX3" fmla="*/ 813 w 11330070"/>
              <a:gd name="connsiteY3" fmla="*/ 3112578 h 3112578"/>
              <a:gd name="connsiteX4" fmla="*/ 814 w 11330070"/>
              <a:gd name="connsiteY4" fmla="*/ 732453 h 3112578"/>
              <a:gd name="connsiteX0" fmla="*/ 375 w 11338098"/>
              <a:gd name="connsiteY0" fmla="*/ 622387 h 3112578"/>
              <a:gd name="connsiteX1" fmla="*/ 11210582 w 11338098"/>
              <a:gd name="connsiteY1" fmla="*/ 0 h 3112578"/>
              <a:gd name="connsiteX2" fmla="*/ 11338098 w 11338098"/>
              <a:gd name="connsiteY2" fmla="*/ 2508571 h 3112578"/>
              <a:gd name="connsiteX3" fmla="*/ 8841 w 11338098"/>
              <a:gd name="connsiteY3" fmla="*/ 3112578 h 3112578"/>
              <a:gd name="connsiteX4" fmla="*/ 375 w 11338098"/>
              <a:gd name="connsiteY4" fmla="*/ 622387 h 3112578"/>
              <a:gd name="connsiteX0" fmla="*/ 375 w 11338098"/>
              <a:gd name="connsiteY0" fmla="*/ 10203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1020320 h 3510511"/>
              <a:gd name="connsiteX0" fmla="*/ 375 w 11338098"/>
              <a:gd name="connsiteY0" fmla="*/ 6647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64720 h 3510511"/>
              <a:gd name="connsiteX0" fmla="*/ 375 w 11338098"/>
              <a:gd name="connsiteY0" fmla="*/ 605454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05454 h 3510511"/>
              <a:gd name="connsiteX0" fmla="*/ 375 w 11338098"/>
              <a:gd name="connsiteY0" fmla="*/ 707054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707054 h 3612111"/>
              <a:gd name="connsiteX0" fmla="*/ 375 w 11338098"/>
              <a:gd name="connsiteY0" fmla="*/ 571588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571588 h 36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8098" h="3612111">
                <a:moveTo>
                  <a:pt x="375" y="571588"/>
                </a:moveTo>
                <a:lnTo>
                  <a:pt x="11176715" y="0"/>
                </a:lnTo>
                <a:lnTo>
                  <a:pt x="11338098" y="3008104"/>
                </a:lnTo>
                <a:lnTo>
                  <a:pt x="8841" y="3612111"/>
                </a:lnTo>
                <a:cubicBezTo>
                  <a:pt x="11663" y="2906225"/>
                  <a:pt x="-2447" y="1277474"/>
                  <a:pt x="375" y="571588"/>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rot="21420000">
            <a:off x="552338" y="3235680"/>
            <a:ext cx="10178799" cy="1346996"/>
          </a:xfrm>
        </p:spPr>
        <p:txBody>
          <a:bodyPr vert="horz" lIns="91440" tIns="45720" rIns="91440" bIns="45720" rtlCol="0" anchor="b">
            <a:normAutofit fontScale="90000"/>
          </a:bodyPr>
          <a:lstStyle/>
          <a:p>
            <a:pPr algn="r"/>
            <a:r>
              <a:rPr lang="en-US" sz="2000" b="1" dirty="0">
                <a:solidFill>
                  <a:schemeClr val="tx1"/>
                </a:solidFill>
                <a:latin typeface="Calibri Light" panose="020F0302020204030204" pitchFamily="34" charset="0"/>
                <a:cs typeface="Calibri Light" panose="020F0302020204030204" pitchFamily="34" charset="0"/>
              </a:rPr>
              <a:t>You will need to remember your water bottle everyday as the water fountains will not be in use.   Additional water will be provided by </a:t>
            </a:r>
            <a:r>
              <a:rPr lang="en-US" sz="2000" b="1" dirty="0" smtClean="0">
                <a:solidFill>
                  <a:schemeClr val="tx1"/>
                </a:solidFill>
                <a:latin typeface="Calibri Light" panose="020F0302020204030204" pitchFamily="34" charset="0"/>
                <a:cs typeface="Calibri Light" panose="020F0302020204030204" pitchFamily="34" charset="0"/>
              </a:rPr>
              <a:t> </a:t>
            </a:r>
            <a:r>
              <a:rPr lang="en-US" sz="2000" b="1" dirty="0" err="1" smtClean="0">
                <a:solidFill>
                  <a:schemeClr val="tx1"/>
                </a:solidFill>
                <a:latin typeface="Calibri Light" panose="020F0302020204030204" pitchFamily="34" charset="0"/>
                <a:cs typeface="Calibri Light" panose="020F0302020204030204" pitchFamily="34" charset="0"/>
              </a:rPr>
              <a:t>Mrs</a:t>
            </a:r>
            <a:r>
              <a:rPr lang="en-US" sz="2000" b="1" dirty="0" smtClean="0">
                <a:solidFill>
                  <a:schemeClr val="tx1"/>
                </a:solidFill>
                <a:latin typeface="Calibri Light" panose="020F0302020204030204" pitchFamily="34" charset="0"/>
                <a:cs typeface="Calibri Light" panose="020F0302020204030204" pitchFamily="34" charset="0"/>
              </a:rPr>
              <a:t> </a:t>
            </a:r>
            <a:r>
              <a:rPr lang="en-US" sz="2000" b="1" dirty="0" err="1" smtClean="0">
                <a:solidFill>
                  <a:schemeClr val="tx1"/>
                </a:solidFill>
                <a:latin typeface="Calibri Light" panose="020F0302020204030204" pitchFamily="34" charset="0"/>
                <a:cs typeface="Calibri Light" panose="020F0302020204030204" pitchFamily="34" charset="0"/>
              </a:rPr>
              <a:t>carey</a:t>
            </a:r>
            <a:r>
              <a:rPr lang="en-US" sz="2000" b="1" dirty="0" smtClean="0">
                <a:solidFill>
                  <a:schemeClr val="tx1"/>
                </a:solidFill>
                <a:latin typeface="Calibri Light" panose="020F0302020204030204" pitchFamily="34" charset="0"/>
                <a:cs typeface="Calibri Light" panose="020F0302020204030204" pitchFamily="34" charset="0"/>
              </a:rPr>
              <a:t> throughout </a:t>
            </a:r>
            <a:r>
              <a:rPr lang="en-US" sz="2000" b="1" dirty="0">
                <a:solidFill>
                  <a:schemeClr val="tx1"/>
                </a:solidFill>
                <a:latin typeface="Calibri Light" panose="020F0302020204030204" pitchFamily="34" charset="0"/>
                <a:cs typeface="Calibri Light" panose="020F0302020204030204" pitchFamily="34" charset="0"/>
              </a:rPr>
              <a:t>the day.</a:t>
            </a:r>
            <a:br>
              <a:rPr lang="en-US" sz="2000" b="1" dirty="0">
                <a:solidFill>
                  <a:schemeClr val="tx1"/>
                </a:solidFill>
                <a:latin typeface="Calibri Light" panose="020F0302020204030204" pitchFamily="34" charset="0"/>
                <a:cs typeface="Calibri Light" panose="020F0302020204030204" pitchFamily="34" charset="0"/>
              </a:rPr>
            </a:br>
            <a:r>
              <a:rPr lang="en-US" sz="2000" b="1" dirty="0" smtClean="0">
                <a:solidFill>
                  <a:schemeClr val="tx1"/>
                </a:solidFill>
                <a:latin typeface="Calibri Light" panose="020F0302020204030204" pitchFamily="34" charset="0"/>
                <a:cs typeface="Calibri Light" panose="020F0302020204030204" pitchFamily="34" charset="0"/>
              </a:rPr>
              <a:t/>
            </a:r>
            <a:br>
              <a:rPr lang="en-US" sz="2000" b="1" dirty="0" smtClean="0">
                <a:solidFill>
                  <a:schemeClr val="tx1"/>
                </a:solidFill>
                <a:latin typeface="Calibri Light" panose="020F0302020204030204" pitchFamily="34" charset="0"/>
                <a:cs typeface="Calibri Light" panose="020F0302020204030204" pitchFamily="34" charset="0"/>
              </a:rPr>
            </a:br>
            <a:r>
              <a:rPr lang="en-US" sz="2000" b="1" dirty="0" smtClean="0">
                <a:solidFill>
                  <a:schemeClr val="tx1"/>
                </a:solidFill>
                <a:latin typeface="Calibri Light" panose="020F0302020204030204" pitchFamily="34" charset="0"/>
                <a:cs typeface="Calibri Light" panose="020F0302020204030204" pitchFamily="34" charset="0"/>
              </a:rPr>
              <a:t>Please do not buy big school bags. The children </a:t>
            </a:r>
            <a:r>
              <a:rPr lang="en-US" sz="2000" b="1" smtClean="0">
                <a:solidFill>
                  <a:schemeClr val="tx1"/>
                </a:solidFill>
                <a:latin typeface="Calibri Light" panose="020F0302020204030204" pitchFamily="34" charset="0"/>
                <a:cs typeface="Calibri Light" panose="020F0302020204030204" pitchFamily="34" charset="0"/>
              </a:rPr>
              <a:t>can use the </a:t>
            </a:r>
            <a:r>
              <a:rPr lang="en-US" sz="2000" b="1" dirty="0" smtClean="0">
                <a:solidFill>
                  <a:schemeClr val="tx1"/>
                </a:solidFill>
                <a:latin typeface="Calibri Light" panose="020F0302020204030204" pitchFamily="34" charset="0"/>
                <a:cs typeface="Calibri Light" panose="020F0302020204030204" pitchFamily="34" charset="0"/>
              </a:rPr>
              <a:t>book bags </a:t>
            </a:r>
            <a:r>
              <a:rPr lang="en-US" sz="2000" b="1" smtClean="0">
                <a:solidFill>
                  <a:schemeClr val="tx1"/>
                </a:solidFill>
                <a:latin typeface="Calibri Light" panose="020F0302020204030204" pitchFamily="34" charset="0"/>
                <a:cs typeface="Calibri Light" panose="020F0302020204030204" pitchFamily="34" charset="0"/>
              </a:rPr>
              <a:t>from reception.  </a:t>
            </a:r>
            <a:endParaRPr lang="en-US" sz="2000" b="1" dirty="0">
              <a:solidFill>
                <a:schemeClr val="tx1"/>
              </a:solidFill>
            </a:endParaRPr>
          </a:p>
        </p:txBody>
      </p:sp>
      <p:pic>
        <p:nvPicPr>
          <p:cNvPr id="8" name="Picture 7" descr="C:\Users\agordon\AppData\Local\Microsoft\Windows\INetCache\Content.MSO\B68C203.tmp"/>
          <p:cNvPicPr/>
          <p:nvPr/>
        </p:nvPicPr>
        <p:blipFill>
          <a:blip r:embed="rId4">
            <a:extLst>
              <a:ext uri="{28A0092B-C50C-407E-A947-70E740481C1C}">
                <a14:useLocalDpi xmlns:a14="http://schemas.microsoft.com/office/drawing/2010/main" xmlns="" val="0"/>
              </a:ext>
            </a:extLst>
          </a:blip>
          <a:stretch>
            <a:fillRect/>
          </a:stretch>
        </p:blipFill>
        <p:spPr bwMode="auto">
          <a:xfrm rot="21420000">
            <a:off x="5830712" y="289314"/>
            <a:ext cx="3284276" cy="2406798"/>
          </a:xfrm>
          <a:prstGeom prst="rect">
            <a:avLst/>
          </a:prstGeom>
          <a:noFill/>
        </p:spPr>
      </p:pic>
      <p:pic>
        <p:nvPicPr>
          <p:cNvPr id="2" name="Picture 1">
            <a:extLst>
              <a:ext uri="{FF2B5EF4-FFF2-40B4-BE49-F238E27FC236}">
                <a16:creationId xmlns:a16="http://schemas.microsoft.com/office/drawing/2014/main" xmlns="" id="{8278B1F0-5F25-4503-B96E-BAEA8E995846}"/>
              </a:ext>
            </a:extLst>
          </p:cNvPr>
          <p:cNvPicPr>
            <a:picLocks noChangeAspect="1"/>
          </p:cNvPicPr>
          <p:nvPr/>
        </p:nvPicPr>
        <p:blipFill>
          <a:blip r:embed="rId5"/>
          <a:stretch>
            <a:fillRect/>
          </a:stretch>
        </p:blipFill>
        <p:spPr>
          <a:xfrm rot="21420000">
            <a:off x="1052232" y="557158"/>
            <a:ext cx="2481235" cy="2406798"/>
          </a:xfrm>
          <a:prstGeom prst="rect">
            <a:avLst/>
          </a:prstGeom>
        </p:spPr>
      </p:pic>
      <p:sp>
        <p:nvSpPr>
          <p:cNvPr id="60" name="5-Point Star 18">
            <a:extLst>
              <a:ext uri="{FF2B5EF4-FFF2-40B4-BE49-F238E27FC236}">
                <a16:creationId xmlns:a16="http://schemas.microsoft.com/office/drawing/2014/main" xmlns="" id="{EF3460EC-E807-43B0-9981-D814975437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4" name="Picture 27">
            <a:extLst>
              <a:ext uri="{FF2B5EF4-FFF2-40B4-BE49-F238E27FC236}">
                <a16:creationId xmlns:a16="http://schemas.microsoft.com/office/drawing/2014/main" xmlns="" id="{EAAD71B2-A560-4789-9B9D-B971A95CE716}"/>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0" y="0"/>
            <a:ext cx="866775" cy="5048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08478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2609"/>
            <a:ext cx="10396882" cy="1151965"/>
          </a:xfrm>
        </p:spPr>
        <p:txBody>
          <a:bodyPr>
            <a:normAutofit/>
          </a:bodyPr>
          <a:lstStyle/>
          <a:p>
            <a:pPr algn="ctr"/>
            <a:r>
              <a:rPr lang="en-GB" cap="none" dirty="0">
                <a:solidFill>
                  <a:srgbClr val="0070C0"/>
                </a:solidFill>
                <a:latin typeface="Arial" panose="020B0604020202020204" pitchFamily="34" charset="0"/>
                <a:cs typeface="Arial" panose="020B0604020202020204" pitchFamily="34" charset="0"/>
              </a:rPr>
              <a:t>Moving around our school</a:t>
            </a:r>
          </a:p>
        </p:txBody>
      </p:sp>
      <p:sp>
        <p:nvSpPr>
          <p:cNvPr id="8" name="TextBox 7"/>
          <p:cNvSpPr txBox="1"/>
          <p:nvPr/>
        </p:nvSpPr>
        <p:spPr>
          <a:xfrm>
            <a:off x="2452687" y="1542291"/>
            <a:ext cx="7286625" cy="193899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endParaRPr lang="en-GB" sz="2400" dirty="0"/>
          </a:p>
          <a:p>
            <a:pPr algn="ctr"/>
            <a:r>
              <a:rPr lang="en-GB" sz="2400" dirty="0"/>
              <a:t>This will help us to keep a safe distance from each other. </a:t>
            </a:r>
          </a:p>
          <a:p>
            <a:pPr algn="ctr"/>
            <a:r>
              <a:rPr lang="en-GB" sz="2400" dirty="0"/>
              <a:t>Our class will move differently around the school.  </a:t>
            </a:r>
          </a:p>
          <a:p>
            <a:pPr algn="ctr"/>
            <a:r>
              <a:rPr lang="en-GB" sz="2400" dirty="0"/>
              <a:t>Listen carefully to the adults in our class and look out for our helpful notices.</a:t>
            </a:r>
          </a:p>
        </p:txBody>
      </p:sp>
      <p:pic>
        <p:nvPicPr>
          <p:cNvPr id="7" name="Picture 27">
            <a:extLst>
              <a:ext uri="{FF2B5EF4-FFF2-40B4-BE49-F238E27FC236}">
                <a16:creationId xmlns:a16="http://schemas.microsoft.com/office/drawing/2014/main" xmlns="" id="{E5F59A1C-E0C5-44C3-AE8E-446C94120B7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866775" cy="504825"/>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a:extLst>
              <a:ext uri="{FF2B5EF4-FFF2-40B4-BE49-F238E27FC236}">
                <a16:creationId xmlns:a16="http://schemas.microsoft.com/office/drawing/2014/main" xmlns="" id="{4BCDD55E-61C5-401C-BCA5-03871CB7196B}"/>
              </a:ext>
            </a:extLst>
          </p:cNvPr>
          <p:cNvPicPr>
            <a:picLocks noChangeAspect="1"/>
          </p:cNvPicPr>
          <p:nvPr/>
        </p:nvPicPr>
        <p:blipFill>
          <a:blip r:embed="rId3"/>
          <a:stretch>
            <a:fillRect/>
          </a:stretch>
        </p:blipFill>
        <p:spPr>
          <a:xfrm>
            <a:off x="234065" y="3792511"/>
            <a:ext cx="2389219" cy="2266169"/>
          </a:xfrm>
          <a:prstGeom prst="rect">
            <a:avLst/>
          </a:prstGeom>
        </p:spPr>
      </p:pic>
      <p:pic>
        <p:nvPicPr>
          <p:cNvPr id="9" name="Picture 8">
            <a:extLst>
              <a:ext uri="{FF2B5EF4-FFF2-40B4-BE49-F238E27FC236}">
                <a16:creationId xmlns:a16="http://schemas.microsoft.com/office/drawing/2014/main" xmlns="" id="{234F9E20-A23D-423B-9B4F-3E2FC7AC35A5}"/>
              </a:ext>
            </a:extLst>
          </p:cNvPr>
          <p:cNvPicPr>
            <a:picLocks noChangeAspect="1"/>
          </p:cNvPicPr>
          <p:nvPr/>
        </p:nvPicPr>
        <p:blipFill>
          <a:blip r:embed="rId3"/>
          <a:stretch>
            <a:fillRect/>
          </a:stretch>
        </p:blipFill>
        <p:spPr>
          <a:xfrm>
            <a:off x="9095751" y="3792510"/>
            <a:ext cx="2389219" cy="2266169"/>
          </a:xfrm>
          <a:prstGeom prst="rect">
            <a:avLst/>
          </a:prstGeom>
        </p:spPr>
      </p:pic>
      <p:pic>
        <p:nvPicPr>
          <p:cNvPr id="10" name="Picture 9">
            <a:extLst>
              <a:ext uri="{FF2B5EF4-FFF2-40B4-BE49-F238E27FC236}">
                <a16:creationId xmlns:a16="http://schemas.microsoft.com/office/drawing/2014/main" xmlns="" id="{173DEA59-DE68-4A99-9CD9-FD180084E57E}"/>
              </a:ext>
            </a:extLst>
          </p:cNvPr>
          <p:cNvPicPr>
            <a:picLocks noChangeAspect="1"/>
          </p:cNvPicPr>
          <p:nvPr/>
        </p:nvPicPr>
        <p:blipFill>
          <a:blip r:embed="rId3"/>
          <a:stretch>
            <a:fillRect/>
          </a:stretch>
        </p:blipFill>
        <p:spPr>
          <a:xfrm>
            <a:off x="4764841" y="3792510"/>
            <a:ext cx="2389219" cy="2266169"/>
          </a:xfrm>
          <a:prstGeom prst="rect">
            <a:avLst/>
          </a:prstGeom>
        </p:spPr>
      </p:pic>
    </p:spTree>
    <p:extLst>
      <p:ext uri="{BB962C8B-B14F-4D97-AF65-F5344CB8AC3E}">
        <p14:creationId xmlns:p14="http://schemas.microsoft.com/office/powerpoint/2010/main" xmlns="" val="3060319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ECD214E-7C61-47B9-B0DE-4E89446640EE}"/>
              </a:ext>
            </a:extLst>
          </p:cNvPr>
          <p:cNvSpPr/>
          <p:nvPr/>
        </p:nvSpPr>
        <p:spPr>
          <a:xfrm>
            <a:off x="239151" y="572155"/>
            <a:ext cx="11282289" cy="3539430"/>
          </a:xfrm>
          <a:prstGeom prst="rect">
            <a:avLst/>
          </a:prstGeom>
        </p:spPr>
        <p:txBody>
          <a:bodyPr wrap="square">
            <a:spAutoFit/>
          </a:bodyPr>
          <a:lstStyle/>
          <a:p>
            <a:r>
              <a:rPr lang="en-GB" sz="3200" b="1" dirty="0">
                <a:solidFill>
                  <a:srgbClr val="0070C0"/>
                </a:solidFill>
                <a:latin typeface="Calibri Light" panose="020F0302020204030204" pitchFamily="34" charset="0"/>
                <a:cs typeface="Calibri Light" panose="020F0302020204030204" pitchFamily="34" charset="0"/>
              </a:rPr>
              <a:t>So there have been lots of changes since you were last here but there are also lots of things that will be the same – you will be seeing all your friends and lovely teachers again!</a:t>
            </a:r>
          </a:p>
          <a:p>
            <a:endParaRPr lang="en-GB" sz="3200" b="1" dirty="0">
              <a:solidFill>
                <a:srgbClr val="0070C0"/>
              </a:solidFill>
              <a:latin typeface="Calibri Light" panose="020F0302020204030204" pitchFamily="34" charset="0"/>
              <a:cs typeface="Calibri Light" panose="020F0302020204030204" pitchFamily="34" charset="0"/>
            </a:endParaRPr>
          </a:p>
          <a:p>
            <a:r>
              <a:rPr lang="en-GB" sz="3200" b="1" dirty="0">
                <a:solidFill>
                  <a:srgbClr val="0070C0"/>
                </a:solidFill>
                <a:latin typeface="Calibri Light" panose="020F0302020204030204" pitchFamily="34" charset="0"/>
                <a:cs typeface="Calibri Light" panose="020F0302020204030204" pitchFamily="34" charset="0"/>
              </a:rPr>
              <a:t>We’re really looking forward to seeing you all again and a polite reminder to our lovely parents and carers to also please maintain safe distances when dropping off and collecting your child.  </a:t>
            </a:r>
            <a:endParaRPr lang="en-GB" sz="3200" b="1" dirty="0">
              <a:latin typeface="Calibri Light" panose="020F0302020204030204" pitchFamily="34" charset="0"/>
              <a:cs typeface="Calibri Light" panose="020F0302020204030204" pitchFamily="34" charset="0"/>
            </a:endParaRPr>
          </a:p>
        </p:txBody>
      </p:sp>
      <p:pic>
        <p:nvPicPr>
          <p:cNvPr id="5" name="Picture 27">
            <a:extLst>
              <a:ext uri="{FF2B5EF4-FFF2-40B4-BE49-F238E27FC236}">
                <a16:creationId xmlns:a16="http://schemas.microsoft.com/office/drawing/2014/main" xmlns="" id="{730555A3-3342-488F-A4CA-0DB8E252ADC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866775" cy="50482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7">
            <a:extLst>
              <a:ext uri="{FF2B5EF4-FFF2-40B4-BE49-F238E27FC236}">
                <a16:creationId xmlns:a16="http://schemas.microsoft.com/office/drawing/2014/main" xmlns="" id="{47238976-DF57-4158-A0E0-FD949DF0585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75650" y="67330"/>
            <a:ext cx="866775" cy="50482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a:extLst>
              <a:ext uri="{FF2B5EF4-FFF2-40B4-BE49-F238E27FC236}">
                <a16:creationId xmlns:a16="http://schemas.microsoft.com/office/drawing/2014/main" xmlns="" id="{ADD6591D-B3FA-4B7A-B1CA-C14EA987323F}"/>
              </a:ext>
            </a:extLst>
          </p:cNvPr>
          <p:cNvPicPr>
            <a:picLocks noChangeAspect="1"/>
          </p:cNvPicPr>
          <p:nvPr/>
        </p:nvPicPr>
        <p:blipFill>
          <a:blip r:embed="rId3"/>
          <a:stretch>
            <a:fillRect/>
          </a:stretch>
        </p:blipFill>
        <p:spPr>
          <a:xfrm>
            <a:off x="268444" y="4656197"/>
            <a:ext cx="1685135" cy="1598347"/>
          </a:xfrm>
          <a:prstGeom prst="rect">
            <a:avLst/>
          </a:prstGeom>
        </p:spPr>
      </p:pic>
      <p:pic>
        <p:nvPicPr>
          <p:cNvPr id="11" name="Picture 10">
            <a:extLst>
              <a:ext uri="{FF2B5EF4-FFF2-40B4-BE49-F238E27FC236}">
                <a16:creationId xmlns:a16="http://schemas.microsoft.com/office/drawing/2014/main" xmlns="" id="{9209FAAE-52D9-41BE-B774-7D284FBD3E63}"/>
              </a:ext>
            </a:extLst>
          </p:cNvPr>
          <p:cNvPicPr>
            <a:picLocks noChangeAspect="1"/>
          </p:cNvPicPr>
          <p:nvPr/>
        </p:nvPicPr>
        <p:blipFill>
          <a:blip r:embed="rId3"/>
          <a:stretch>
            <a:fillRect/>
          </a:stretch>
        </p:blipFill>
        <p:spPr>
          <a:xfrm>
            <a:off x="9723771" y="4616410"/>
            <a:ext cx="1685135" cy="1598347"/>
          </a:xfrm>
          <a:prstGeom prst="rect">
            <a:avLst/>
          </a:prstGeom>
        </p:spPr>
      </p:pic>
    </p:spTree>
    <p:extLst>
      <p:ext uri="{BB962C8B-B14F-4D97-AF65-F5344CB8AC3E}">
        <p14:creationId xmlns:p14="http://schemas.microsoft.com/office/powerpoint/2010/main" xmlns="" val="2943001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320414">
            <a:off x="246824" y="261703"/>
            <a:ext cx="10202651" cy="2562531"/>
          </a:xfrm>
        </p:spPr>
        <p:txBody>
          <a:bodyPr>
            <a:noAutofit/>
          </a:bodyPr>
          <a:lstStyle/>
          <a:p>
            <a:r>
              <a:rPr lang="en-GB" sz="6600" dirty="0">
                <a:solidFill>
                  <a:srgbClr val="0070C0"/>
                </a:solidFill>
              </a:rPr>
              <a:t>WE are looking forward to seeing you!</a:t>
            </a:r>
          </a:p>
        </p:txBody>
      </p:sp>
      <p:pic>
        <p:nvPicPr>
          <p:cNvPr id="6" name="Picture 5" descr="A close up of a sign&#10;&#10;Description automatically generated">
            <a:extLst>
              <a:ext uri="{FF2B5EF4-FFF2-40B4-BE49-F238E27FC236}">
                <a16:creationId xmlns:a16="http://schemas.microsoft.com/office/drawing/2014/main" xmlns="" id="{6A518281-DCA7-4829-9D1B-C65FBB892E22}"/>
              </a:ext>
            </a:extLst>
          </p:cNvPr>
          <p:cNvPicPr>
            <a:picLocks noChangeAspect="1"/>
          </p:cNvPicPr>
          <p:nvPr/>
        </p:nvPicPr>
        <p:blipFill rotWithShape="1">
          <a:blip r:embed="rId2"/>
          <a:srcRect t="3559" r="-2" b="3100"/>
          <a:stretch/>
        </p:blipFill>
        <p:spPr>
          <a:xfrm rot="21388360">
            <a:off x="5049837" y="4557317"/>
            <a:ext cx="6130185" cy="1219687"/>
          </a:xfrm>
          <a:prstGeom prst="rect">
            <a:avLst/>
          </a:prstGeom>
        </p:spPr>
      </p:pic>
    </p:spTree>
    <p:extLst>
      <p:ext uri="{BB962C8B-B14F-4D97-AF65-F5344CB8AC3E}">
        <p14:creationId xmlns:p14="http://schemas.microsoft.com/office/powerpoint/2010/main" xmlns="" val="256274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333E33-1179-43AA-8D8E-C8E8965DA670}"/>
              </a:ext>
            </a:extLst>
          </p:cNvPr>
          <p:cNvSpPr>
            <a:spLocks noGrp="1"/>
          </p:cNvSpPr>
          <p:nvPr>
            <p:ph type="title"/>
          </p:nvPr>
        </p:nvSpPr>
        <p:spPr/>
        <p:txBody>
          <a:bodyPr/>
          <a:lstStyle/>
          <a:p>
            <a:pPr algn="ctr"/>
            <a:r>
              <a:rPr lang="en-GB" dirty="0"/>
              <a:t>WHAT WILL SCHOOL BE LIKE?</a:t>
            </a:r>
          </a:p>
        </p:txBody>
      </p:sp>
      <p:sp>
        <p:nvSpPr>
          <p:cNvPr id="3" name="Content Placeholder 2">
            <a:extLst>
              <a:ext uri="{FF2B5EF4-FFF2-40B4-BE49-F238E27FC236}">
                <a16:creationId xmlns:a16="http://schemas.microsoft.com/office/drawing/2014/main" xmlns="" id="{9DDBE303-05F0-4961-9D96-DCB6CB299584}"/>
              </a:ext>
            </a:extLst>
          </p:cNvPr>
          <p:cNvSpPr>
            <a:spLocks noGrp="1"/>
          </p:cNvSpPr>
          <p:nvPr>
            <p:ph sz="quarter" idx="13"/>
          </p:nvPr>
        </p:nvSpPr>
        <p:spPr/>
        <p:txBody>
          <a:bodyPr>
            <a:normAutofit fontScale="92500" lnSpcReduction="10000"/>
          </a:bodyPr>
          <a:lstStyle/>
          <a:p>
            <a:pPr marL="0" indent="0" algn="ctr">
              <a:buNone/>
            </a:pPr>
            <a:r>
              <a:rPr lang="en-GB" sz="2400" dirty="0">
                <a:solidFill>
                  <a:srgbClr val="0070C0"/>
                </a:solidFill>
              </a:rPr>
              <a:t>When you return to school in September some may things look the same but lots may also look different.</a:t>
            </a:r>
          </a:p>
          <a:p>
            <a:pPr marL="0" indent="0">
              <a:buNone/>
            </a:pPr>
            <a:endParaRPr lang="en-GB" sz="2400" dirty="0">
              <a:solidFill>
                <a:srgbClr val="0070C0"/>
              </a:solidFill>
            </a:endParaRPr>
          </a:p>
          <a:p>
            <a:pPr marL="0" indent="0" algn="ctr">
              <a:buNone/>
            </a:pPr>
            <a:r>
              <a:rPr lang="en-GB" sz="2400" dirty="0">
                <a:solidFill>
                  <a:srgbClr val="0070C0"/>
                </a:solidFill>
              </a:rPr>
              <a:t>We’ve made these changes to make sure all the pupils and staff at our school can stay safe.</a:t>
            </a:r>
          </a:p>
          <a:p>
            <a:pPr marL="0" indent="0" algn="ctr">
              <a:buNone/>
            </a:pPr>
            <a:endParaRPr lang="en-GB" sz="2400" dirty="0">
              <a:solidFill>
                <a:srgbClr val="0070C0"/>
              </a:solidFill>
            </a:endParaRPr>
          </a:p>
          <a:p>
            <a:pPr marL="0" indent="0" algn="ctr">
              <a:buNone/>
            </a:pPr>
            <a:r>
              <a:rPr lang="en-GB" sz="2400" dirty="0">
                <a:solidFill>
                  <a:srgbClr val="0070C0"/>
                </a:solidFill>
              </a:rPr>
              <a:t>Here are some of the things that will be different…</a:t>
            </a:r>
          </a:p>
        </p:txBody>
      </p:sp>
    </p:spTree>
    <p:extLst>
      <p:ext uri="{BB962C8B-B14F-4D97-AF65-F5344CB8AC3E}">
        <p14:creationId xmlns:p14="http://schemas.microsoft.com/office/powerpoint/2010/main" xmlns="" val="546195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23433" y="83463"/>
            <a:ext cx="11853707" cy="1151965"/>
          </a:xfrm>
        </p:spPr>
        <p:txBody>
          <a:bodyPr>
            <a:noAutofit/>
          </a:bodyPr>
          <a:lstStyle/>
          <a:p>
            <a:r>
              <a:rPr lang="en-GB" sz="3600" b="1" cap="none" dirty="0">
                <a:solidFill>
                  <a:srgbClr val="0070C0"/>
                </a:solidFill>
                <a:latin typeface="Arial" panose="020B0604020202020204" pitchFamily="34" charset="0"/>
                <a:cs typeface="Arial" panose="020B0604020202020204" pitchFamily="34" charset="0"/>
              </a:rPr>
              <a:t>There will be a one way system for entering our school and for leaving our school.</a:t>
            </a:r>
          </a:p>
        </p:txBody>
      </p:sp>
      <p:sp>
        <p:nvSpPr>
          <p:cNvPr id="23" name="TextBox 22"/>
          <p:cNvSpPr txBox="1"/>
          <p:nvPr/>
        </p:nvSpPr>
        <p:spPr>
          <a:xfrm>
            <a:off x="2027185" y="1192453"/>
            <a:ext cx="5534026" cy="1015663"/>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GB" sz="2800" b="1" dirty="0">
                <a:solidFill>
                  <a:srgbClr val="FF0000"/>
                </a:solidFill>
                <a:latin typeface="Arial" panose="020B0604020202020204" pitchFamily="34" charset="0"/>
                <a:cs typeface="Arial" panose="020B0604020202020204" pitchFamily="34" charset="0"/>
              </a:rPr>
              <a:t>The way IN will be through the side gate along Great </a:t>
            </a:r>
            <a:r>
              <a:rPr lang="en-GB" sz="2800" b="1" dirty="0" err="1">
                <a:solidFill>
                  <a:srgbClr val="FF0000"/>
                </a:solidFill>
                <a:latin typeface="Arial" panose="020B0604020202020204" pitchFamily="34" charset="0"/>
                <a:cs typeface="Arial" panose="020B0604020202020204" pitchFamily="34" charset="0"/>
              </a:rPr>
              <a:t>Slades</a:t>
            </a:r>
            <a:r>
              <a:rPr lang="en-GB" sz="3200" dirty="0"/>
              <a:t>…</a:t>
            </a:r>
          </a:p>
        </p:txBody>
      </p:sp>
      <p:sp>
        <p:nvSpPr>
          <p:cNvPr id="34" name="TextBox 33"/>
          <p:cNvSpPr txBox="1"/>
          <p:nvPr/>
        </p:nvSpPr>
        <p:spPr>
          <a:xfrm>
            <a:off x="5864859" y="3140981"/>
            <a:ext cx="5534027" cy="1384995"/>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GB" sz="2800" b="1" dirty="0">
                <a:solidFill>
                  <a:srgbClr val="FF0000"/>
                </a:solidFill>
                <a:latin typeface="Arial" panose="020B0604020202020204" pitchFamily="34" charset="0"/>
                <a:cs typeface="Arial" panose="020B0604020202020204" pitchFamily="34" charset="0"/>
              </a:rPr>
              <a:t>The way OUT will be through the gate by the Reception Classroom...</a:t>
            </a:r>
          </a:p>
        </p:txBody>
      </p:sp>
      <p:sp>
        <p:nvSpPr>
          <p:cNvPr id="2" name="TextBox 1">
            <a:extLst>
              <a:ext uri="{FF2B5EF4-FFF2-40B4-BE49-F238E27FC236}">
                <a16:creationId xmlns:a16="http://schemas.microsoft.com/office/drawing/2014/main" xmlns="" id="{C8D4BECB-0A32-48D1-9F1C-8D2FC9767BAA}"/>
              </a:ext>
            </a:extLst>
          </p:cNvPr>
          <p:cNvSpPr txBox="1"/>
          <p:nvPr/>
        </p:nvSpPr>
        <p:spPr>
          <a:xfrm>
            <a:off x="430168" y="4668465"/>
            <a:ext cx="10869383" cy="954107"/>
          </a:xfrm>
          <a:prstGeom prst="rect">
            <a:avLst/>
          </a:prstGeom>
          <a:noFill/>
        </p:spPr>
        <p:txBody>
          <a:bodyPr wrap="square" rtlCol="0">
            <a:spAutoFit/>
          </a:bodyPr>
          <a:lstStyle/>
          <a:p>
            <a:pPr algn="ctr"/>
            <a:r>
              <a:rPr lang="en-GB" sz="2800" b="1" dirty="0">
                <a:solidFill>
                  <a:srgbClr val="0070C0"/>
                </a:solidFill>
                <a:latin typeface="Arial" panose="020B0604020202020204" pitchFamily="34" charset="0"/>
                <a:cs typeface="Arial" panose="020B0604020202020204" pitchFamily="34" charset="0"/>
              </a:rPr>
              <a:t>Don’t worry – staff will be there to help you and your parents and carers know which way to go!</a:t>
            </a:r>
          </a:p>
        </p:txBody>
      </p:sp>
      <p:pic>
        <p:nvPicPr>
          <p:cNvPr id="4" name="Picture 3" descr="A chair sitting in front of a fence&#10;&#10;Description automatically generated">
            <a:extLst>
              <a:ext uri="{FF2B5EF4-FFF2-40B4-BE49-F238E27FC236}">
                <a16:creationId xmlns:a16="http://schemas.microsoft.com/office/drawing/2014/main" xmlns="" id="{DA108F43-C4FF-42D3-AC5D-6B249B2D8C53}"/>
              </a:ext>
            </a:extLst>
          </p:cNvPr>
          <p:cNvPicPr>
            <a:picLocks noChangeAspect="1"/>
          </p:cNvPicPr>
          <p:nvPr/>
        </p:nvPicPr>
        <p:blipFill>
          <a:blip r:embed="rId2"/>
          <a:stretch>
            <a:fillRect/>
          </a:stretch>
        </p:blipFill>
        <p:spPr>
          <a:xfrm>
            <a:off x="2318929" y="2350605"/>
            <a:ext cx="3192906" cy="2394680"/>
          </a:xfrm>
          <a:prstGeom prst="rect">
            <a:avLst/>
          </a:prstGeom>
        </p:spPr>
      </p:pic>
      <p:pic>
        <p:nvPicPr>
          <p:cNvPr id="5" name="Picture 4">
            <a:extLst>
              <a:ext uri="{FF2B5EF4-FFF2-40B4-BE49-F238E27FC236}">
                <a16:creationId xmlns:a16="http://schemas.microsoft.com/office/drawing/2014/main" xmlns="" id="{00845D67-F175-4303-8F78-1D7A22919DF5}"/>
              </a:ext>
            </a:extLst>
          </p:cNvPr>
          <p:cNvPicPr>
            <a:picLocks noChangeAspect="1"/>
          </p:cNvPicPr>
          <p:nvPr/>
        </p:nvPicPr>
        <p:blipFill>
          <a:blip r:embed="rId3"/>
          <a:stretch>
            <a:fillRect/>
          </a:stretch>
        </p:blipFill>
        <p:spPr>
          <a:xfrm>
            <a:off x="7948989" y="779651"/>
            <a:ext cx="2583754" cy="2218841"/>
          </a:xfrm>
          <a:prstGeom prst="rect">
            <a:avLst/>
          </a:prstGeom>
        </p:spPr>
      </p:pic>
    </p:spTree>
    <p:extLst>
      <p:ext uri="{BB962C8B-B14F-4D97-AF65-F5344CB8AC3E}">
        <p14:creationId xmlns:p14="http://schemas.microsoft.com/office/powerpoint/2010/main" xmlns="" val="1389364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576E8DBD-6DBD-4FCB-8FE8-8F0425C0B67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12" name="Freeform 11">
            <a:extLst>
              <a:ext uri="{FF2B5EF4-FFF2-40B4-BE49-F238E27FC236}">
                <a16:creationId xmlns:a16="http://schemas.microsoft.com/office/drawing/2014/main" xmlns="" id="{70BE0118-665B-49AC-8ED9-B29C009CED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xmlns="" id="{DB8E4593-3024-4A7B-92FB-8114D72E57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6" name="Freeform 25">
            <a:extLst>
              <a:ext uri="{FF2B5EF4-FFF2-40B4-BE49-F238E27FC236}">
                <a16:creationId xmlns:a16="http://schemas.microsoft.com/office/drawing/2014/main" xmlns="" id="{F72029E6-113E-4A42-8D29-4B796B39B9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8" name="Freeform 14">
            <a:extLst>
              <a:ext uri="{FF2B5EF4-FFF2-40B4-BE49-F238E27FC236}">
                <a16:creationId xmlns:a16="http://schemas.microsoft.com/office/drawing/2014/main" xmlns="" id="{FBAE6AE5-2B20-46E6-B338-A385BFF09F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0" name="5-Point Star 24">
            <a:extLst>
              <a:ext uri="{FF2B5EF4-FFF2-40B4-BE49-F238E27FC236}">
                <a16:creationId xmlns:a16="http://schemas.microsoft.com/office/drawing/2014/main" xmlns="" id="{4555B12C-E2CF-448D-918F-96D0958DC6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xmlns="" id="{47458151-6535-4712-9D31-5BFEBD22056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24" name="Rectangle 23">
            <a:extLst>
              <a:ext uri="{FF2B5EF4-FFF2-40B4-BE49-F238E27FC236}">
                <a16:creationId xmlns:a16="http://schemas.microsoft.com/office/drawing/2014/main" xmlns="" id="{28F956D1-3AF5-47E1-BF12-D331E34AAA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5">
            <a:extLst>
              <a:ext uri="{FF2B5EF4-FFF2-40B4-BE49-F238E27FC236}">
                <a16:creationId xmlns:a16="http://schemas.microsoft.com/office/drawing/2014/main" xmlns="" id="{4A5A7DD1-718C-42BE-9B90-4D960E22E3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a:extLst>
              <a:ext uri="{FF2B5EF4-FFF2-40B4-BE49-F238E27FC236}">
                <a16:creationId xmlns:a16="http://schemas.microsoft.com/office/drawing/2014/main" xmlns="" id="{B46BD792-5414-4B56-9595-2D697963568A}"/>
              </a:ext>
            </a:extLst>
          </p:cNvPr>
          <p:cNvSpPr>
            <a:spLocks noGrp="1"/>
          </p:cNvSpPr>
          <p:nvPr>
            <p:ph type="title"/>
          </p:nvPr>
        </p:nvSpPr>
        <p:spPr>
          <a:xfrm>
            <a:off x="119921" y="1304458"/>
            <a:ext cx="3957404" cy="2901781"/>
          </a:xfrm>
        </p:spPr>
        <p:txBody>
          <a:bodyPr vert="horz" lIns="91440" tIns="45720" rIns="91440" bIns="45720" rtlCol="0" anchor="b">
            <a:normAutofit/>
          </a:bodyPr>
          <a:lstStyle/>
          <a:p>
            <a:pPr algn="r"/>
            <a:r>
              <a:rPr lang="en-US" dirty="0">
                <a:latin typeface="Calibri Light" panose="020F0302020204030204" pitchFamily="34" charset="0"/>
                <a:cs typeface="Calibri Light" panose="020F0302020204030204" pitchFamily="34" charset="0"/>
              </a:rPr>
              <a:t>Our classroom </a:t>
            </a:r>
          </a:p>
        </p:txBody>
      </p:sp>
      <p:sp>
        <p:nvSpPr>
          <p:cNvPr id="28" name="Rectangle 27">
            <a:extLst>
              <a:ext uri="{FF2B5EF4-FFF2-40B4-BE49-F238E27FC236}">
                <a16:creationId xmlns:a16="http://schemas.microsoft.com/office/drawing/2014/main" xmlns="" id="{9DE02FF1-20BC-4306-B0FB-AE6D71D737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xmlns="" id="{89A8C427-1B47-42B2-9206-1F34BE757D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xmlns="" id="{C9864909-0F48-48BD-B525-B293738D4E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noChangeArrowheads="1"/>
          </p:cNvPicPr>
          <p:nvPr/>
        </p:nvPicPr>
        <p:blipFill>
          <a:blip r:embed="rId4" cstate="print"/>
          <a:srcRect/>
          <a:stretch>
            <a:fillRect/>
          </a:stretch>
        </p:blipFill>
        <p:spPr bwMode="auto">
          <a:xfrm rot="5400000">
            <a:off x="5747545" y="1691671"/>
            <a:ext cx="4750258" cy="3562693"/>
          </a:xfrm>
          <a:prstGeom prst="rect">
            <a:avLst/>
          </a:prstGeom>
          <a:noFill/>
          <a:ln w="9525">
            <a:noFill/>
            <a:miter lim="800000"/>
            <a:headEnd/>
            <a:tailEnd/>
          </a:ln>
          <a:effectLst/>
        </p:spPr>
      </p:pic>
    </p:spTree>
    <p:extLst>
      <p:ext uri="{BB962C8B-B14F-4D97-AF65-F5344CB8AC3E}">
        <p14:creationId xmlns:p14="http://schemas.microsoft.com/office/powerpoint/2010/main" xmlns="" val="4204488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C886762-16F0-4868-B83A-26174621418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11" name="Freeform 11">
            <a:extLst>
              <a:ext uri="{FF2B5EF4-FFF2-40B4-BE49-F238E27FC236}">
                <a16:creationId xmlns:a16="http://schemas.microsoft.com/office/drawing/2014/main" xmlns="" id="{D2B54B4E-3454-4B76-B85A-8512B77298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3" name="Freeform 13">
            <a:extLst>
              <a:ext uri="{FF2B5EF4-FFF2-40B4-BE49-F238E27FC236}">
                <a16:creationId xmlns:a16="http://schemas.microsoft.com/office/drawing/2014/main" xmlns="" id="{7EFFE965-5586-4889-A74D-3A6080D04B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25">
            <a:extLst>
              <a:ext uri="{FF2B5EF4-FFF2-40B4-BE49-F238E27FC236}">
                <a16:creationId xmlns:a16="http://schemas.microsoft.com/office/drawing/2014/main" xmlns="" id="{5BC4125D-18D9-4A65-82B6-C24FE9434F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7" name="Freeform 14">
            <a:extLst>
              <a:ext uri="{FF2B5EF4-FFF2-40B4-BE49-F238E27FC236}">
                <a16:creationId xmlns:a16="http://schemas.microsoft.com/office/drawing/2014/main" xmlns="" id="{A86DE327-0F45-4F54-BB6C-68A093CE55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9" name="5-Point Star 24">
            <a:extLst>
              <a:ext uri="{FF2B5EF4-FFF2-40B4-BE49-F238E27FC236}">
                <a16:creationId xmlns:a16="http://schemas.microsoft.com/office/drawing/2014/main" xmlns="" id="{795857C2-E6E7-405A-B5A3-4DE3B50A7B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xmlns="" id="{BA80A27A-7F13-4360-8617-D2F8720EE7D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23" name="Freeform 17">
            <a:extLst>
              <a:ext uri="{FF2B5EF4-FFF2-40B4-BE49-F238E27FC236}">
                <a16:creationId xmlns:a16="http://schemas.microsoft.com/office/drawing/2014/main" xmlns="" id="{59927151-A240-4B00-831C-DFD950CD28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25" name="Freeform 19">
            <a:extLst>
              <a:ext uri="{FF2B5EF4-FFF2-40B4-BE49-F238E27FC236}">
                <a16:creationId xmlns:a16="http://schemas.microsoft.com/office/drawing/2014/main" xmlns="" id="{3D04C96E-CF3E-4EBA-9347-12AD2A989F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7" name="Freeform 9">
            <a:extLst>
              <a:ext uri="{FF2B5EF4-FFF2-40B4-BE49-F238E27FC236}">
                <a16:creationId xmlns:a16="http://schemas.microsoft.com/office/drawing/2014/main" xmlns="" id="{6657489A-1236-47A1-A5CB-0F5E9DAB81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8288" y="2698990"/>
            <a:ext cx="11338098" cy="3612111"/>
          </a:xfrm>
          <a:custGeom>
            <a:avLst/>
            <a:gdLst>
              <a:gd name="connsiteX0" fmla="*/ 0 w 11329257"/>
              <a:gd name="connsiteY0" fmla="*/ 1672253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0 w 11329257"/>
              <a:gd name="connsiteY4" fmla="*/ 1672253 h 3112578"/>
              <a:gd name="connsiteX0" fmla="*/ 8467 w 11329257"/>
              <a:gd name="connsiteY0" fmla="*/ 994919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8467 w 11329257"/>
              <a:gd name="connsiteY4" fmla="*/ 994919 h 3112578"/>
              <a:gd name="connsiteX0" fmla="*/ 814 w 11330070"/>
              <a:gd name="connsiteY0" fmla="*/ 732453 h 3112578"/>
              <a:gd name="connsiteX1" fmla="*/ 11202554 w 11330070"/>
              <a:gd name="connsiteY1" fmla="*/ 0 h 3112578"/>
              <a:gd name="connsiteX2" fmla="*/ 11330070 w 11330070"/>
              <a:gd name="connsiteY2" fmla="*/ 2508571 h 3112578"/>
              <a:gd name="connsiteX3" fmla="*/ 813 w 11330070"/>
              <a:gd name="connsiteY3" fmla="*/ 3112578 h 3112578"/>
              <a:gd name="connsiteX4" fmla="*/ 814 w 11330070"/>
              <a:gd name="connsiteY4" fmla="*/ 732453 h 3112578"/>
              <a:gd name="connsiteX0" fmla="*/ 375 w 11338098"/>
              <a:gd name="connsiteY0" fmla="*/ 622387 h 3112578"/>
              <a:gd name="connsiteX1" fmla="*/ 11210582 w 11338098"/>
              <a:gd name="connsiteY1" fmla="*/ 0 h 3112578"/>
              <a:gd name="connsiteX2" fmla="*/ 11338098 w 11338098"/>
              <a:gd name="connsiteY2" fmla="*/ 2508571 h 3112578"/>
              <a:gd name="connsiteX3" fmla="*/ 8841 w 11338098"/>
              <a:gd name="connsiteY3" fmla="*/ 3112578 h 3112578"/>
              <a:gd name="connsiteX4" fmla="*/ 375 w 11338098"/>
              <a:gd name="connsiteY4" fmla="*/ 622387 h 3112578"/>
              <a:gd name="connsiteX0" fmla="*/ 375 w 11338098"/>
              <a:gd name="connsiteY0" fmla="*/ 10203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1020320 h 3510511"/>
              <a:gd name="connsiteX0" fmla="*/ 375 w 11338098"/>
              <a:gd name="connsiteY0" fmla="*/ 6647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64720 h 3510511"/>
              <a:gd name="connsiteX0" fmla="*/ 375 w 11338098"/>
              <a:gd name="connsiteY0" fmla="*/ 605454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05454 h 3510511"/>
              <a:gd name="connsiteX0" fmla="*/ 375 w 11338098"/>
              <a:gd name="connsiteY0" fmla="*/ 707054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707054 h 3612111"/>
              <a:gd name="connsiteX0" fmla="*/ 375 w 11338098"/>
              <a:gd name="connsiteY0" fmla="*/ 571588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571588 h 36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8098" h="3612111">
                <a:moveTo>
                  <a:pt x="375" y="571588"/>
                </a:moveTo>
                <a:lnTo>
                  <a:pt x="11176715" y="0"/>
                </a:lnTo>
                <a:lnTo>
                  <a:pt x="11338098" y="3008104"/>
                </a:lnTo>
                <a:lnTo>
                  <a:pt x="8841" y="3612111"/>
                </a:lnTo>
                <a:cubicBezTo>
                  <a:pt x="11663" y="2906225"/>
                  <a:pt x="-2447" y="1277474"/>
                  <a:pt x="375" y="571588"/>
                </a:cubicBezTo>
                <a:close/>
              </a:path>
            </a:pathLst>
          </a:custGeom>
          <a:solidFill>
            <a:schemeClr val="accent1">
              <a:alpha val="82000"/>
            </a:schemeClr>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xmlns="" id="{5FF4968A-2448-4A9D-BF89-591A10280204}"/>
              </a:ext>
            </a:extLst>
          </p:cNvPr>
          <p:cNvSpPr>
            <a:spLocks noGrp="1"/>
          </p:cNvSpPr>
          <p:nvPr>
            <p:ph type="title"/>
          </p:nvPr>
        </p:nvSpPr>
        <p:spPr>
          <a:xfrm rot="21420000">
            <a:off x="496980" y="3221623"/>
            <a:ext cx="10264470" cy="1250066"/>
          </a:xfrm>
        </p:spPr>
        <p:txBody>
          <a:bodyPr vert="horz" lIns="91440" tIns="45720" rIns="91440" bIns="45720" rtlCol="0" anchor="b">
            <a:normAutofit/>
          </a:bodyPr>
          <a:lstStyle/>
          <a:p>
            <a:pPr algn="r"/>
            <a:r>
              <a:rPr lang="en-US" sz="8000">
                <a:solidFill>
                  <a:schemeClr val="bg1"/>
                </a:solidFill>
              </a:rPr>
              <a:t>Our classroom</a:t>
            </a:r>
          </a:p>
        </p:txBody>
      </p:sp>
      <p:sp>
        <p:nvSpPr>
          <p:cNvPr id="29" name="5-Point Star 12">
            <a:extLst>
              <a:ext uri="{FF2B5EF4-FFF2-40B4-BE49-F238E27FC236}">
                <a16:creationId xmlns:a16="http://schemas.microsoft.com/office/drawing/2014/main" xmlns="" id="{3651C7AC-D40B-412D-A4BA-1F9DD8D988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16" name="Content Placeholder 15"/>
          <p:cNvSpPr>
            <a:spLocks noGrp="1"/>
          </p:cNvSpPr>
          <p:nvPr>
            <p:ph sz="quarter" idx="13"/>
          </p:nvPr>
        </p:nvSpPr>
        <p:spPr>
          <a:xfrm>
            <a:off x="685800" y="3408218"/>
            <a:ext cx="10394707" cy="1966367"/>
          </a:xfrm>
        </p:spPr>
        <p:txBody>
          <a:bodyPr/>
          <a:lstStyle/>
          <a:p>
            <a:endParaRPr lang="en-GB" dirty="0"/>
          </a:p>
        </p:txBody>
      </p:sp>
      <p:pic>
        <p:nvPicPr>
          <p:cNvPr id="18" name="Picture 2"/>
          <p:cNvPicPr>
            <a:picLocks noChangeAspect="1" noChangeArrowheads="1"/>
          </p:cNvPicPr>
          <p:nvPr/>
        </p:nvPicPr>
        <p:blipFill>
          <a:blip r:embed="rId4" cstate="print"/>
          <a:srcRect/>
          <a:stretch>
            <a:fillRect/>
          </a:stretch>
        </p:blipFill>
        <p:spPr bwMode="auto">
          <a:xfrm>
            <a:off x="243425" y="784362"/>
            <a:ext cx="3639806" cy="2729855"/>
          </a:xfrm>
          <a:prstGeom prst="rect">
            <a:avLst/>
          </a:prstGeom>
          <a:noFill/>
          <a:ln w="9525">
            <a:noFill/>
            <a:miter lim="800000"/>
            <a:headEnd/>
            <a:tailEnd/>
          </a:ln>
          <a:effectLst/>
        </p:spPr>
      </p:pic>
      <p:pic>
        <p:nvPicPr>
          <p:cNvPr id="20" name="Picture 3"/>
          <p:cNvPicPr>
            <a:picLocks noChangeAspect="1" noChangeArrowheads="1"/>
          </p:cNvPicPr>
          <p:nvPr/>
        </p:nvPicPr>
        <p:blipFill>
          <a:blip r:embed="rId5" cstate="print"/>
          <a:srcRect/>
          <a:stretch>
            <a:fillRect/>
          </a:stretch>
        </p:blipFill>
        <p:spPr bwMode="auto">
          <a:xfrm rot="5400000">
            <a:off x="5420234" y="-45783"/>
            <a:ext cx="2347946" cy="3983306"/>
          </a:xfrm>
          <a:prstGeom prst="rect">
            <a:avLst/>
          </a:prstGeom>
          <a:noFill/>
          <a:ln w="9525">
            <a:noFill/>
            <a:miter lim="800000"/>
            <a:headEnd/>
            <a:tailEnd/>
          </a:ln>
          <a:effectLst/>
        </p:spPr>
      </p:pic>
    </p:spTree>
    <p:extLst>
      <p:ext uri="{BB962C8B-B14F-4D97-AF65-F5344CB8AC3E}">
        <p14:creationId xmlns:p14="http://schemas.microsoft.com/office/powerpoint/2010/main" xmlns="" val="3151678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687209" y="-71158"/>
            <a:ext cx="10396882" cy="1151965"/>
          </a:xfrm>
        </p:spPr>
        <p:txBody>
          <a:bodyPr>
            <a:normAutofit/>
          </a:bodyPr>
          <a:lstStyle/>
          <a:p>
            <a:pPr algn="ctr"/>
            <a:r>
              <a:rPr lang="en-GB" b="1" cap="none" dirty="0">
                <a:solidFill>
                  <a:srgbClr val="0070C0"/>
                </a:solidFill>
                <a:latin typeface="Arial" panose="020B0604020202020204" pitchFamily="34" charset="0"/>
                <a:cs typeface="Arial" panose="020B0604020202020204" pitchFamily="34" charset="0"/>
              </a:rPr>
              <a:t>Our playground zones</a:t>
            </a:r>
            <a:endParaRPr lang="en-GB" sz="1800" b="1" cap="none" dirty="0">
              <a:solidFill>
                <a:srgbClr val="0070C0"/>
              </a:solidFill>
              <a:latin typeface="Arial" panose="020B0604020202020204" pitchFamily="34" charset="0"/>
              <a:cs typeface="Arial" panose="020B0604020202020204" pitchFamily="34" charset="0"/>
            </a:endParaRPr>
          </a:p>
        </p:txBody>
      </p:sp>
      <p:sp>
        <p:nvSpPr>
          <p:cNvPr id="23" name="TextBox 22"/>
          <p:cNvSpPr txBox="1"/>
          <p:nvPr/>
        </p:nvSpPr>
        <p:spPr>
          <a:xfrm>
            <a:off x="217435" y="827381"/>
            <a:ext cx="8416899" cy="397031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GB" sz="2800" b="1" dirty="0">
                <a:solidFill>
                  <a:srgbClr val="FF0000"/>
                </a:solidFill>
                <a:latin typeface="Arial" panose="020B0604020202020204" pitchFamily="34" charset="0"/>
                <a:cs typeface="Arial" panose="020B0604020202020204" pitchFamily="34" charset="0"/>
              </a:rPr>
              <a:t>Our  playground </a:t>
            </a:r>
            <a:r>
              <a:rPr lang="en-GB" sz="2800" b="1" dirty="0" smtClean="0">
                <a:solidFill>
                  <a:srgbClr val="FF0000"/>
                </a:solidFill>
                <a:latin typeface="Arial" panose="020B0604020202020204" pitchFamily="34" charset="0"/>
                <a:cs typeface="Arial" panose="020B0604020202020204" pitchFamily="34" charset="0"/>
              </a:rPr>
              <a:t>have </a:t>
            </a:r>
            <a:r>
              <a:rPr lang="en-GB" sz="2800" b="1" dirty="0">
                <a:solidFill>
                  <a:srgbClr val="FF0000"/>
                </a:solidFill>
                <a:latin typeface="Arial" panose="020B0604020202020204" pitchFamily="34" charset="0"/>
                <a:cs typeface="Arial" panose="020B0604020202020204" pitchFamily="34" charset="0"/>
              </a:rPr>
              <a:t>been split into zones. </a:t>
            </a:r>
          </a:p>
          <a:p>
            <a:endParaRPr lang="en-GB" sz="2800" b="1" dirty="0">
              <a:solidFill>
                <a:srgbClr val="FF0000"/>
              </a:solidFill>
              <a:latin typeface="Arial" panose="020B0604020202020204" pitchFamily="34" charset="0"/>
              <a:cs typeface="Arial" panose="020B0604020202020204" pitchFamily="34" charset="0"/>
            </a:endParaRPr>
          </a:p>
          <a:p>
            <a:endParaRPr lang="en-GB" sz="2800" b="1" dirty="0">
              <a:solidFill>
                <a:srgbClr val="FF0000"/>
              </a:solidFill>
              <a:latin typeface="Arial" panose="020B0604020202020204" pitchFamily="34" charset="0"/>
              <a:cs typeface="Arial" panose="020B0604020202020204" pitchFamily="34" charset="0"/>
            </a:endParaRPr>
          </a:p>
          <a:p>
            <a:r>
              <a:rPr lang="en-GB" sz="2800" b="1" dirty="0">
                <a:solidFill>
                  <a:srgbClr val="FF0000"/>
                </a:solidFill>
                <a:latin typeface="Arial" panose="020B0604020202020204" pitchFamily="34" charset="0"/>
                <a:cs typeface="Arial" panose="020B0604020202020204" pitchFamily="34" charset="0"/>
              </a:rPr>
              <a:t>My teacher or learning support assistant will let me know which zone I can play in at break time and lunchtime. </a:t>
            </a:r>
          </a:p>
          <a:p>
            <a:endParaRPr lang="en-GB" sz="2800" b="1" dirty="0">
              <a:solidFill>
                <a:srgbClr val="FF0000"/>
              </a:solidFill>
              <a:latin typeface="Arial" panose="020B0604020202020204" pitchFamily="34" charset="0"/>
              <a:cs typeface="Arial" panose="020B0604020202020204" pitchFamily="34" charset="0"/>
            </a:endParaRPr>
          </a:p>
          <a:p>
            <a:r>
              <a:rPr lang="en-GB" sz="2800" b="1" dirty="0">
                <a:solidFill>
                  <a:srgbClr val="FF0000"/>
                </a:solidFill>
                <a:latin typeface="Arial" panose="020B0604020202020204" pitchFamily="34" charset="0"/>
                <a:cs typeface="Arial" panose="020B0604020202020204" pitchFamily="34" charset="0"/>
              </a:rPr>
              <a:t>By staying in my zone, it will help us all to stay safe.</a:t>
            </a:r>
          </a:p>
        </p:txBody>
      </p:sp>
      <p:pic>
        <p:nvPicPr>
          <p:cNvPr id="4099" name="Picture 26">
            <a:extLst>
              <a:ext uri="{FF2B5EF4-FFF2-40B4-BE49-F238E27FC236}">
                <a16:creationId xmlns:a16="http://schemas.microsoft.com/office/drawing/2014/main" xmlns="" id="{0FF4A948-E9AC-427D-AD37-0C9EE4A7994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504825" cy="504825"/>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27">
            <a:extLst>
              <a:ext uri="{FF2B5EF4-FFF2-40B4-BE49-F238E27FC236}">
                <a16:creationId xmlns:a16="http://schemas.microsoft.com/office/drawing/2014/main" xmlns="" id="{817F4325-26EB-4EE4-9B77-D3FC0E5CA50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866775" cy="5048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43433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685801" y="685800"/>
            <a:ext cx="10396882" cy="1151965"/>
          </a:xfrm>
        </p:spPr>
        <p:txBody>
          <a:bodyPr vert="horz" lIns="91440" tIns="45720" rIns="91440" bIns="45720" rtlCol="0" anchor="ctr">
            <a:normAutofit/>
          </a:bodyPr>
          <a:lstStyle/>
          <a:p>
            <a:r>
              <a:rPr lang="en-US" b="1"/>
              <a:t>Our playground zones</a:t>
            </a:r>
          </a:p>
        </p:txBody>
      </p:sp>
      <p:pic>
        <p:nvPicPr>
          <p:cNvPr id="4099" name="Picture 26">
            <a:extLst>
              <a:ext uri="{FF2B5EF4-FFF2-40B4-BE49-F238E27FC236}">
                <a16:creationId xmlns:a16="http://schemas.microsoft.com/office/drawing/2014/main" xmlns="" id="{0FF4A948-E9AC-427D-AD37-0C9EE4A7994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504825" cy="504825"/>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27">
            <a:extLst>
              <a:ext uri="{FF2B5EF4-FFF2-40B4-BE49-F238E27FC236}">
                <a16:creationId xmlns:a16="http://schemas.microsoft.com/office/drawing/2014/main" xmlns="" id="{817F4325-26EB-4EE4-9B77-D3FC0E5CA50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866775" cy="504825"/>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102" name="TextBox 22">
            <a:extLst>
              <a:ext uri="{FF2B5EF4-FFF2-40B4-BE49-F238E27FC236}">
                <a16:creationId xmlns:a16="http://schemas.microsoft.com/office/drawing/2014/main" xmlns="" id="{D38910D7-CF6B-4E87-B7BF-6129C250BB8F}"/>
              </a:ext>
            </a:extLst>
          </p:cNvPr>
          <p:cNvGraphicFramePr/>
          <p:nvPr>
            <p:extLst>
              <p:ext uri="{D42A27DB-BD31-4B8C-83A1-F6EECF244321}">
                <p14:modId xmlns:p14="http://schemas.microsoft.com/office/powerpoint/2010/main" xmlns="" val="2348940409"/>
              </p:ext>
            </p:extLst>
          </p:nvPr>
        </p:nvGraphicFramePr>
        <p:xfrm>
          <a:off x="685800" y="2063750"/>
          <a:ext cx="10394950" cy="33115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88358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6" name="Picture 13">
            <a:extLst>
              <a:ext uri="{FF2B5EF4-FFF2-40B4-BE49-F238E27FC236}">
                <a16:creationId xmlns:a16="http://schemas.microsoft.com/office/drawing/2014/main" xmlns="" id="{0BE67D62-3E62-470C-98D6-3BA21088C43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37" name="Freeform 11">
            <a:extLst>
              <a:ext uri="{FF2B5EF4-FFF2-40B4-BE49-F238E27FC236}">
                <a16:creationId xmlns:a16="http://schemas.microsoft.com/office/drawing/2014/main" xmlns="" id="{9060346B-3FED-4DD4-B8C1-DC55FABE76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38" name="Freeform 13">
            <a:extLst>
              <a:ext uri="{FF2B5EF4-FFF2-40B4-BE49-F238E27FC236}">
                <a16:creationId xmlns:a16="http://schemas.microsoft.com/office/drawing/2014/main" xmlns="" id="{B553EB7A-0120-4C88-A02C-26C1D1F4CD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9" name="Freeform 25">
            <a:extLst>
              <a:ext uri="{FF2B5EF4-FFF2-40B4-BE49-F238E27FC236}">
                <a16:creationId xmlns:a16="http://schemas.microsoft.com/office/drawing/2014/main" xmlns="" id="{D4327787-BC11-4A2F-BB05-F74869A7FE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40" name="Freeform 14">
            <a:extLst>
              <a:ext uri="{FF2B5EF4-FFF2-40B4-BE49-F238E27FC236}">
                <a16:creationId xmlns:a16="http://schemas.microsoft.com/office/drawing/2014/main" xmlns="" id="{7C3D022D-958E-4B8D-B601-804671385E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41" name="5-Point Star 24">
            <a:extLst>
              <a:ext uri="{FF2B5EF4-FFF2-40B4-BE49-F238E27FC236}">
                <a16:creationId xmlns:a16="http://schemas.microsoft.com/office/drawing/2014/main" xmlns="" id="{0BF0E6E8-886A-4302-8457-1BF7C47C4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42" name="Picture 25">
            <a:extLst>
              <a:ext uri="{FF2B5EF4-FFF2-40B4-BE49-F238E27FC236}">
                <a16:creationId xmlns:a16="http://schemas.microsoft.com/office/drawing/2014/main" xmlns="" id="{CCF98C79-E6B4-4408-9CAA-8BC971C0FFC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43" name="Freeform 16">
            <a:extLst>
              <a:ext uri="{FF2B5EF4-FFF2-40B4-BE49-F238E27FC236}">
                <a16:creationId xmlns:a16="http://schemas.microsoft.com/office/drawing/2014/main" xmlns="" id="{94C05FED-3692-43BD-9E78-09E3B839DE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44" name="Freeform 18">
            <a:extLst>
              <a:ext uri="{FF2B5EF4-FFF2-40B4-BE49-F238E27FC236}">
                <a16:creationId xmlns:a16="http://schemas.microsoft.com/office/drawing/2014/main" xmlns="" id="{B0FF085D-BA85-4674-98A4-B6B0C4D325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7938" y="3165071"/>
            <a:ext cx="11337749" cy="3146030"/>
          </a:xfrm>
          <a:custGeom>
            <a:avLst/>
            <a:gdLst>
              <a:gd name="connsiteX0" fmla="*/ 11201371 w 11337749"/>
              <a:gd name="connsiteY0" fmla="*/ 0 h 3146030"/>
              <a:gd name="connsiteX1" fmla="*/ 11337749 w 11337749"/>
              <a:gd name="connsiteY1" fmla="*/ 2542023 h 3146030"/>
              <a:gd name="connsiteX2" fmla="*/ 8492 w 11337749"/>
              <a:gd name="connsiteY2" fmla="*/ 3146030 h 3146030"/>
              <a:gd name="connsiteX3" fmla="*/ 2 w 11337749"/>
              <a:gd name="connsiteY3" fmla="*/ 587735 h 3146030"/>
              <a:gd name="connsiteX4" fmla="*/ 0 w 11337749"/>
              <a:gd name="connsiteY4" fmla="*/ 587038 h 3146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7749" h="3146030">
                <a:moveTo>
                  <a:pt x="11201371" y="0"/>
                </a:moveTo>
                <a:lnTo>
                  <a:pt x="11337749" y="2542023"/>
                </a:lnTo>
                <a:lnTo>
                  <a:pt x="8492" y="3146030"/>
                </a:lnTo>
                <a:cubicBezTo>
                  <a:pt x="10785" y="2572498"/>
                  <a:pt x="1900" y="1389730"/>
                  <a:pt x="2" y="587735"/>
                </a:cubicBezTo>
                <a:lnTo>
                  <a:pt x="0" y="587038"/>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45" name="Freeform 20">
            <a:extLst>
              <a:ext uri="{FF2B5EF4-FFF2-40B4-BE49-F238E27FC236}">
                <a16:creationId xmlns:a16="http://schemas.microsoft.com/office/drawing/2014/main" xmlns="" id="{BCB775FF-CD4A-417A-9C49-6DB1F71EAB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a:extLst>
              <a:ext uri="{FF2B5EF4-FFF2-40B4-BE49-F238E27FC236}">
                <a16:creationId xmlns:a16="http://schemas.microsoft.com/office/drawing/2014/main" xmlns="" id="{93B5C288-0258-466B-96CE-73B056B900A7}"/>
              </a:ext>
            </a:extLst>
          </p:cNvPr>
          <p:cNvSpPr>
            <a:spLocks noGrp="1"/>
          </p:cNvSpPr>
          <p:nvPr>
            <p:ph type="title"/>
          </p:nvPr>
        </p:nvSpPr>
        <p:spPr>
          <a:xfrm rot="21420000">
            <a:off x="432357" y="4270886"/>
            <a:ext cx="10178799" cy="1346996"/>
          </a:xfrm>
        </p:spPr>
        <p:txBody>
          <a:bodyPr vert="horz" lIns="91440" tIns="45720" rIns="91440" bIns="45720" rtlCol="0" anchor="b">
            <a:normAutofit/>
          </a:bodyPr>
          <a:lstStyle/>
          <a:p>
            <a:pPr algn="r"/>
            <a:r>
              <a:rPr lang="en-US" sz="3600" dirty="0">
                <a:solidFill>
                  <a:schemeClr val="bg1"/>
                </a:solidFill>
              </a:rPr>
              <a:t>These areas have been updated and most of them will be available for you to use</a:t>
            </a:r>
          </a:p>
        </p:txBody>
      </p:sp>
      <p:sp>
        <p:nvSpPr>
          <p:cNvPr id="46" name="5-Point Star 22">
            <a:extLst>
              <a:ext uri="{FF2B5EF4-FFF2-40B4-BE49-F238E27FC236}">
                <a16:creationId xmlns:a16="http://schemas.microsoft.com/office/drawing/2014/main" xmlns="" id="{B88CC91D-699B-44FE-8F91-840A5FB045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20000">
            <a:off x="5183431" y="5370202"/>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4" name="Picture 3" descr="A group of lawn chairs sitting on top of a grass covered field&#10;&#10;Description automatically generated">
            <a:extLst>
              <a:ext uri="{FF2B5EF4-FFF2-40B4-BE49-F238E27FC236}">
                <a16:creationId xmlns:a16="http://schemas.microsoft.com/office/drawing/2014/main" xmlns="" id="{2CF7C8A0-8DFB-4987-BA5C-90BD2548A52E}"/>
              </a:ext>
            </a:extLst>
          </p:cNvPr>
          <p:cNvPicPr>
            <a:picLocks noChangeAspect="1"/>
          </p:cNvPicPr>
          <p:nvPr/>
        </p:nvPicPr>
        <p:blipFill>
          <a:blip r:embed="rId4"/>
          <a:stretch>
            <a:fillRect/>
          </a:stretch>
        </p:blipFill>
        <p:spPr>
          <a:xfrm rot="21382815">
            <a:off x="4782339" y="363736"/>
            <a:ext cx="3443123" cy="2895988"/>
          </a:xfrm>
          <a:prstGeom prst="rect">
            <a:avLst/>
          </a:prstGeom>
        </p:spPr>
      </p:pic>
      <p:pic>
        <p:nvPicPr>
          <p:cNvPr id="6" name="Picture 5">
            <a:extLst>
              <a:ext uri="{FF2B5EF4-FFF2-40B4-BE49-F238E27FC236}">
                <a16:creationId xmlns:a16="http://schemas.microsoft.com/office/drawing/2014/main" xmlns="" id="{0D51DAC3-AE05-43C8-852B-40B524796B02}"/>
              </a:ext>
            </a:extLst>
          </p:cNvPr>
          <p:cNvPicPr>
            <a:picLocks noChangeAspect="1"/>
          </p:cNvPicPr>
          <p:nvPr/>
        </p:nvPicPr>
        <p:blipFill>
          <a:blip r:embed="rId5"/>
          <a:stretch>
            <a:fillRect/>
          </a:stretch>
        </p:blipFill>
        <p:spPr>
          <a:xfrm rot="21406658">
            <a:off x="173338" y="258858"/>
            <a:ext cx="3455267" cy="3236978"/>
          </a:xfrm>
          <a:prstGeom prst="rect">
            <a:avLst/>
          </a:prstGeom>
        </p:spPr>
      </p:pic>
      <p:sp>
        <p:nvSpPr>
          <p:cNvPr id="17" name="Content Placeholder 16"/>
          <p:cNvSpPr>
            <a:spLocks noGrp="1"/>
          </p:cNvSpPr>
          <p:nvPr>
            <p:ph sz="quarter" idx="13"/>
          </p:nvPr>
        </p:nvSpPr>
        <p:spPr/>
        <p:txBody>
          <a:bodyPr/>
          <a:lstStyle/>
          <a:p>
            <a:endParaRPr lang="en-GB" dirty="0"/>
          </a:p>
        </p:txBody>
      </p:sp>
    </p:spTree>
    <p:extLst>
      <p:ext uri="{BB962C8B-B14F-4D97-AF65-F5344CB8AC3E}">
        <p14:creationId xmlns:p14="http://schemas.microsoft.com/office/powerpoint/2010/main" xmlns="" val="2032277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xmlns="" val="0"/>
              </a:ext>
            </a:extLst>
          </a:blip>
          <a:stretch>
            <a:fillRect/>
          </a:stretch>
        </p:blipFill>
        <p:spPr>
          <a:xfrm>
            <a:off x="219127" y="1850693"/>
            <a:ext cx="6490063" cy="4502482"/>
          </a:xfrm>
        </p:spPr>
      </p:pic>
      <p:sp>
        <p:nvSpPr>
          <p:cNvPr id="6" name="Title 1"/>
          <p:cNvSpPr>
            <a:spLocks noGrp="1"/>
          </p:cNvSpPr>
          <p:nvPr>
            <p:ph type="title"/>
          </p:nvPr>
        </p:nvSpPr>
        <p:spPr>
          <a:xfrm>
            <a:off x="219127" y="252412"/>
            <a:ext cx="11339771" cy="1151965"/>
          </a:xfrm>
        </p:spPr>
        <p:txBody>
          <a:bodyPr>
            <a:normAutofit fontScale="90000"/>
          </a:bodyPr>
          <a:lstStyle/>
          <a:p>
            <a:pPr algn="ctr"/>
            <a:r>
              <a:rPr lang="en-GB" sz="4400" cap="none" dirty="0">
                <a:latin typeface="Arial" panose="020B0604020202020204" pitchFamily="34" charset="0"/>
                <a:cs typeface="Arial" panose="020B0604020202020204" pitchFamily="34" charset="0"/>
              </a:rPr>
              <a:t/>
            </a:r>
            <a:br>
              <a:rPr lang="en-GB" sz="4400" cap="none" dirty="0">
                <a:latin typeface="Arial" panose="020B0604020202020204" pitchFamily="34" charset="0"/>
                <a:cs typeface="Arial" panose="020B0604020202020204" pitchFamily="34" charset="0"/>
              </a:rPr>
            </a:br>
            <a:r>
              <a:rPr lang="en-GB" sz="4000" cap="none" dirty="0">
                <a:solidFill>
                  <a:srgbClr val="0070C0"/>
                </a:solidFill>
                <a:latin typeface="Arial" panose="020B0604020202020204" pitchFamily="34" charset="0"/>
                <a:cs typeface="Arial" panose="020B0604020202020204" pitchFamily="34" charset="0"/>
              </a:rPr>
              <a:t>You will be expected to wash your hands throughout the day. This will help stop any germs from spreading.</a:t>
            </a:r>
          </a:p>
        </p:txBody>
      </p:sp>
      <p:pic>
        <p:nvPicPr>
          <p:cNvPr id="4" name="Picture 27">
            <a:extLst>
              <a:ext uri="{FF2B5EF4-FFF2-40B4-BE49-F238E27FC236}">
                <a16:creationId xmlns:a16="http://schemas.microsoft.com/office/drawing/2014/main" xmlns="" id="{143DFE6F-1CB0-4518-8093-7C38DC8C120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866775" cy="50482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xmlns="" id="{B5D08385-CC2D-4269-B723-6FE30CA54B44}"/>
              </a:ext>
            </a:extLst>
          </p:cNvPr>
          <p:cNvPicPr>
            <a:picLocks noChangeAspect="1"/>
          </p:cNvPicPr>
          <p:nvPr/>
        </p:nvPicPr>
        <p:blipFill>
          <a:blip r:embed="rId4"/>
          <a:stretch>
            <a:fillRect/>
          </a:stretch>
        </p:blipFill>
        <p:spPr>
          <a:xfrm>
            <a:off x="6931233" y="1656789"/>
            <a:ext cx="2962052" cy="2930201"/>
          </a:xfrm>
          <a:prstGeom prst="rect">
            <a:avLst/>
          </a:prstGeom>
        </p:spPr>
      </p:pic>
      <p:pic>
        <p:nvPicPr>
          <p:cNvPr id="3" name="Picture 2">
            <a:extLst>
              <a:ext uri="{FF2B5EF4-FFF2-40B4-BE49-F238E27FC236}">
                <a16:creationId xmlns:a16="http://schemas.microsoft.com/office/drawing/2014/main" xmlns="" id="{45F429B0-2B30-4588-8ECB-B29721975EA9}"/>
              </a:ext>
            </a:extLst>
          </p:cNvPr>
          <p:cNvPicPr>
            <a:picLocks noChangeAspect="1"/>
          </p:cNvPicPr>
          <p:nvPr/>
        </p:nvPicPr>
        <p:blipFill>
          <a:blip r:embed="rId5"/>
          <a:stretch>
            <a:fillRect/>
          </a:stretch>
        </p:blipFill>
        <p:spPr>
          <a:xfrm>
            <a:off x="10050280" y="2766104"/>
            <a:ext cx="1295400" cy="2400300"/>
          </a:xfrm>
          <a:prstGeom prst="rect">
            <a:avLst/>
          </a:prstGeom>
        </p:spPr>
      </p:pic>
    </p:spTree>
    <p:extLst>
      <p:ext uri="{BB962C8B-B14F-4D97-AF65-F5344CB8AC3E}">
        <p14:creationId xmlns:p14="http://schemas.microsoft.com/office/powerpoint/2010/main" xmlns="" val="355268536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xmlns=""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otalTime>15</TotalTime>
  <Words>396</Words>
  <Application>Microsoft Office PowerPoint</Application>
  <PresentationFormat>Custom</PresentationFormat>
  <Paragraphs>36</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Main Event</vt:lpstr>
      <vt:lpstr>Welcome Back to  Pope paul School  Year 1 class of 2020</vt:lpstr>
      <vt:lpstr>WHAT WILL SCHOOL BE LIKE?</vt:lpstr>
      <vt:lpstr>There will be a one way system for entering our school and for leaving our school.</vt:lpstr>
      <vt:lpstr>Our classroom </vt:lpstr>
      <vt:lpstr>Our classroom</vt:lpstr>
      <vt:lpstr>Our playground zones</vt:lpstr>
      <vt:lpstr>Our playground zones</vt:lpstr>
      <vt:lpstr>These areas have been updated and most of them will be available for you to use</vt:lpstr>
      <vt:lpstr> You will be expected to wash your hands throughout the day. This will help stop any germs from spreading.</vt:lpstr>
      <vt:lpstr>You will need to remember your water bottle everyday as the water fountains will not be in use.   Additional water will be provided by  Mrs carey throughout the day.  Please do not buy big school bags. The children can use the book bags from reception.  </vt:lpstr>
      <vt:lpstr>Moving around our school</vt:lpstr>
      <vt:lpstr>Slide 12</vt:lpstr>
      <vt:lpstr>WE are looking forward to seeing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Back to  Pope paul School  Year 4 class of 2020</dc:title>
  <dc:creator>Catherine McNamara</dc:creator>
  <cp:lastModifiedBy>donnac</cp:lastModifiedBy>
  <cp:revision>6</cp:revision>
  <dcterms:created xsi:type="dcterms:W3CDTF">2020-07-07T21:28:49Z</dcterms:created>
  <dcterms:modified xsi:type="dcterms:W3CDTF">2020-07-09T10:30:12Z</dcterms:modified>
</cp:coreProperties>
</file>