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Default Extension="fntdata" ContentType="application/x-fontdata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sldIdLst>
    <p:sldId id="261" r:id="rId2"/>
    <p:sldId id="263" r:id="rId3"/>
    <p:sldId id="272" r:id="rId4"/>
    <p:sldId id="274" r:id="rId5"/>
    <p:sldId id="275" r:id="rId6"/>
    <p:sldId id="277" r:id="rId7"/>
    <p:sldId id="276" r:id="rId8"/>
    <p:sldId id="278" r:id="rId9"/>
  </p:sldIdLst>
  <p:sldSz cx="9144000" cy="6858000" type="screen4x3"/>
  <p:notesSz cx="6858000" cy="9144000"/>
  <p:embeddedFontLst>
    <p:embeddedFont>
      <p:font typeface="Twinkl" charset="0"/>
      <p:regular r:id="rId10"/>
      <p:bold r:id="rId11"/>
    </p:embeddedFont>
    <p:embeddedFont>
      <p:font typeface="Kalam" charset="0"/>
      <p:regular r:id="rId12"/>
    </p:embeddedFont>
    <p:embeddedFont>
      <p:font typeface="Sassoon Infant Rg" charset="0"/>
      <p:regular r:id="rId13"/>
      <p:bold r:id="rId14"/>
    </p:embeddedFont>
    <p:embeddedFont>
      <p:font typeface="Twinkl SemiBold" charset="0"/>
      <p:bold r:id="rId15"/>
    </p:embeddedFont>
    <p:embeddedFont>
      <p:font typeface="Sassoon Infant Md" charset="0"/>
      <p:regular r:id="rId16"/>
    </p:embeddedFont>
    <p:embeddedFont>
      <p:font typeface="Tuffy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336" userDrawn="1">
          <p15:clr>
            <a:srgbClr val="A4A3A4"/>
          </p15:clr>
        </p15:guide>
        <p15:guide id="4" pos="476" userDrawn="1">
          <p15:clr>
            <a:srgbClr val="A4A3A4"/>
          </p15:clr>
        </p15:guide>
        <p15:guide id="5" pos="5280" userDrawn="1">
          <p15:clr>
            <a:srgbClr val="A4A3A4"/>
          </p15:clr>
        </p15:guide>
        <p15:guide id="6" pos="5448" userDrawn="1">
          <p15:clr>
            <a:srgbClr val="A4A3A4"/>
          </p15:clr>
        </p15:guide>
        <p15:guide id="7" orient="horz" pos="323" userDrawn="1">
          <p15:clr>
            <a:srgbClr val="A4A3A4"/>
          </p15:clr>
        </p15:guide>
        <p15:guide id="8" orient="horz" pos="482" userDrawn="1">
          <p15:clr>
            <a:srgbClr val="A4A3A4"/>
          </p15:clr>
        </p15:guide>
        <p15:guide id="9" orient="horz" pos="3984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orient="horz" pos="124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DCE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-1266" y="-102"/>
      </p:cViewPr>
      <p:guideLst>
        <p:guide orient="horz" pos="2160"/>
        <p:guide orient="horz" pos="323"/>
        <p:guide orient="horz" pos="482"/>
        <p:guide orient="horz" pos="3984"/>
        <p:guide orient="horz" pos="3838"/>
        <p:guide orient="horz" pos="1248"/>
        <p:guide pos="2880"/>
        <p:guide pos="336"/>
        <p:guide pos="476"/>
        <p:guide pos="5280"/>
        <p:guide pos="54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theme" Target="theme/theme1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Twinkl" pitchFamily="2" charset="0"/>
                <a:ea typeface="Sassoon Infant Rg" panose="02000503030000020003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12286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20785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6438054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81169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54316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1187031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Clas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Whole Clas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57089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vidual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Individual Work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14507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i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air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73254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artne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Talking Partner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80261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Group Work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50126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tal and Oral Starter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4138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ment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3600" b="0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42911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D4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84915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rgbClr val="1C1C1C"/>
          </a:solidFill>
          <a:latin typeface="Twinkl SemiBold" pitchFamily="2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55638"/>
            <a:ext cx="9144000" cy="1112837"/>
          </a:xfrm>
          <a:prstGeom prst="rect">
            <a:avLst/>
          </a:prstGeom>
          <a:solidFill>
            <a:srgbClr val="FEFEFE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8435" name="Title 7"/>
          <p:cNvSpPr>
            <a:spLocks noGrp="1"/>
          </p:cNvSpPr>
          <p:nvPr>
            <p:ph type="title" idx="4294967295"/>
          </p:nvPr>
        </p:nvSpPr>
        <p:spPr>
          <a:xfrm>
            <a:off x="0" y="582613"/>
            <a:ext cx="9144000" cy="1325562"/>
          </a:xfrm>
        </p:spPr>
        <p:txBody>
          <a:bodyPr lIns="0" tIns="0" rIns="0" bIns="0"/>
          <a:lstStyle/>
          <a:p>
            <a:r>
              <a:rPr lang="en-GB" altLang="en-US" sz="4800" b="1" dirty="0">
                <a:solidFill>
                  <a:schemeClr val="tx1"/>
                </a:solidFill>
                <a:latin typeface="Twinkl" pitchFamily="2" charset="0"/>
              </a:rPr>
              <a:t>Converting Millilitres and Litres</a:t>
            </a:r>
          </a:p>
        </p:txBody>
      </p:sp>
    </p:spTree>
    <p:extLst>
      <p:ext uri="{BB962C8B-B14F-4D97-AF65-F5344CB8AC3E}">
        <p14:creationId xmlns:p14="http://schemas.microsoft.com/office/powerpoint/2010/main" xmlns="" val="256302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BB943868-C1BA-4F1B-8E39-86966F74AE87}"/>
              </a:ext>
            </a:extLst>
          </p:cNvPr>
          <p:cNvGrpSpPr/>
          <p:nvPr/>
        </p:nvGrpSpPr>
        <p:grpSpPr>
          <a:xfrm>
            <a:off x="755650" y="1984391"/>
            <a:ext cx="7632700" cy="4108434"/>
            <a:chOff x="755650" y="1984391"/>
            <a:chExt cx="7632700" cy="4108434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xmlns="" id="{2D101A50-D5C2-47F1-B604-B133BAA9C0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/>
            <a:srcRect t="1" r="715" b="9979"/>
            <a:stretch/>
          </p:blipFill>
          <p:spPr>
            <a:xfrm>
              <a:off x="755650" y="1984391"/>
              <a:ext cx="7632700" cy="4108434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8618946C-8274-48B1-99C3-CB6824DBDD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7192" r="25705"/>
            <a:stretch/>
          </p:blipFill>
          <p:spPr>
            <a:xfrm>
              <a:off x="1426250" y="2153944"/>
              <a:ext cx="1295623" cy="3889860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DB6EBB2D-33B8-4644-BD25-B3D4B18893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0709" t="11872" r="55363" b="44768"/>
            <a:stretch/>
          </p:blipFill>
          <p:spPr>
            <a:xfrm flipH="1">
              <a:off x="4652200" y="4008008"/>
              <a:ext cx="885951" cy="160121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8BCC8D49-30AE-4CB4-8E8E-10C8D4F5AD66}"/>
                </a:ext>
              </a:extLst>
            </p:cNvPr>
            <p:cNvSpPr/>
            <p:nvPr/>
          </p:nvSpPr>
          <p:spPr>
            <a:xfrm rot="4278038">
              <a:off x="4617686" y="4844971"/>
              <a:ext cx="89800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400" dirty="0">
                  <a:latin typeface="Kalam" panose="02000000000000000000" pitchFamily="2" charset="0"/>
                  <a:cs typeface="Kalam" panose="02000000000000000000" pitchFamily="2" charset="0"/>
                </a:rPr>
                <a:t>Sandwich</a:t>
              </a:r>
              <a:br>
                <a:rPr lang="en-GB" sz="1400" dirty="0">
                  <a:latin typeface="Kalam" panose="02000000000000000000" pitchFamily="2" charset="0"/>
                  <a:cs typeface="Kalam" panose="02000000000000000000" pitchFamily="2" charset="0"/>
                </a:rPr>
              </a:br>
              <a:r>
                <a:rPr lang="en-GB" sz="1400" dirty="0">
                  <a:latin typeface="Kalam" panose="02000000000000000000" pitchFamily="2" charset="0"/>
                  <a:cs typeface="Kalam" panose="02000000000000000000" pitchFamily="2" charset="0"/>
                </a:rPr>
                <a:t>Surprise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755650" y="1284987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How many millilitres are in one litre?</a:t>
            </a:r>
          </a:p>
          <a:p>
            <a:pPr algn="ctr"/>
            <a:endParaRPr lang="en-GB" altLang="en-US" dirty="0">
              <a:latin typeface="Twinkl" pitchFamily="50" charset="0"/>
              <a:sym typeface="Sassoon Infant Rg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09500" y="697112"/>
            <a:ext cx="3525004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b="1" dirty="0"/>
              <a:t>Make One Litre</a:t>
            </a:r>
            <a:endParaRPr lang="en-GB" sz="4000" b="1" dirty="0"/>
          </a:p>
        </p:txBody>
      </p:sp>
      <p:pic>
        <p:nvPicPr>
          <p:cNvPr id="6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277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3F0F3DE6-E501-4309-B1AA-B5E1ADD083DE}"/>
              </a:ext>
            </a:extLst>
          </p:cNvPr>
          <p:cNvGrpSpPr/>
          <p:nvPr/>
        </p:nvGrpSpPr>
        <p:grpSpPr>
          <a:xfrm>
            <a:off x="2638468" y="3231832"/>
            <a:ext cx="5005331" cy="924946"/>
            <a:chOff x="2657518" y="3434132"/>
            <a:chExt cx="5005331" cy="924946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546C8D1D-F5AC-4DEC-9CEA-19D0889C1021}"/>
                </a:ext>
              </a:extLst>
            </p:cNvPr>
            <p:cNvSpPr/>
            <p:nvPr/>
          </p:nvSpPr>
          <p:spPr>
            <a:xfrm>
              <a:off x="2657518" y="3435748"/>
              <a:ext cx="5005329" cy="92333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C9DFD77A-7319-4738-B706-77382C32355D}"/>
                </a:ext>
              </a:extLst>
            </p:cNvPr>
            <p:cNvSpPr txBox="1"/>
            <p:nvPr/>
          </p:nvSpPr>
          <p:spPr>
            <a:xfrm>
              <a:off x="2755019" y="3434132"/>
              <a:ext cx="490783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100ml is one tenth of 1000ml. This means it is one tenth of 1 litre. How could we write one tenth of 1 litre as a decimal number?</a:t>
              </a: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B1C0823D-26AA-4B24-8924-A391A1160FA6}"/>
              </a:ext>
            </a:extLst>
          </p:cNvPr>
          <p:cNvSpPr/>
          <p:nvPr/>
        </p:nvSpPr>
        <p:spPr>
          <a:xfrm>
            <a:off x="4077313" y="1618887"/>
            <a:ext cx="989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rgbClr val="00B0F0"/>
                </a:solidFill>
                <a:cs typeface="Kalam" panose="02000000000000000000" pitchFamily="2" charset="0"/>
              </a:rPr>
              <a:t>1000ml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C444B738-0F25-4D56-9DED-CDAB5769ABCB}"/>
              </a:ext>
            </a:extLst>
          </p:cNvPr>
          <p:cNvGrpSpPr/>
          <p:nvPr/>
        </p:nvGrpSpPr>
        <p:grpSpPr>
          <a:xfrm>
            <a:off x="7051993" y="3429000"/>
            <a:ext cx="1188720" cy="1547555"/>
            <a:chOff x="4105624" y="3569563"/>
            <a:chExt cx="1188720" cy="1547555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5FB89714-2727-4342-AC41-B0B3BBE91EBF}"/>
                </a:ext>
              </a:extLst>
            </p:cNvPr>
            <p:cNvSpPr/>
            <p:nvPr/>
          </p:nvSpPr>
          <p:spPr>
            <a:xfrm>
              <a:off x="4105624" y="3928398"/>
              <a:ext cx="1188720" cy="1188720"/>
            </a:xfrm>
            <a:prstGeom prst="ellipse">
              <a:avLst/>
            </a:prstGeom>
            <a:solidFill>
              <a:srgbClr val="00B0F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xmlns="" id="{335D3FB3-7824-4149-8C4A-511A4336E67F}"/>
                </a:ext>
              </a:extLst>
            </p:cNvPr>
            <p:cNvSpPr/>
            <p:nvPr/>
          </p:nvSpPr>
          <p:spPr>
            <a:xfrm>
              <a:off x="4105624" y="4311556"/>
              <a:ext cx="1188720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altLang="en-US" b="1" dirty="0">
                  <a:solidFill>
                    <a:schemeClr val="bg1"/>
                  </a:solidFill>
                  <a:latin typeface="Twinkl" pitchFamily="50" charset="0"/>
                  <a:sym typeface="Sassoon Infant Rg" pitchFamily="2" charset="0"/>
                </a:rPr>
                <a:t>0.1l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xmlns="" id="{509FC742-1C91-4633-8B0A-9BC68CF7D819}"/>
                </a:ext>
              </a:extLst>
            </p:cNvPr>
            <p:cNvSpPr/>
            <p:nvPr/>
          </p:nvSpPr>
          <p:spPr>
            <a:xfrm>
              <a:off x="4454635" y="3724254"/>
              <a:ext cx="495300" cy="495300"/>
            </a:xfrm>
            <a:prstGeom prst="ellipse">
              <a:avLst/>
            </a:prstGeom>
            <a:solidFill>
              <a:srgbClr val="00B0F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xmlns="" id="{C4C506A8-E5D2-436A-A273-3B53C7A7B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547300" y="3569563"/>
              <a:ext cx="556305" cy="579008"/>
            </a:xfrm>
            <a:prstGeom prst="rect">
              <a:avLst/>
            </a:prstGeom>
          </p:spPr>
        </p:pic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898344E3-E7C6-41B6-A4F0-24F40AE1FA30}"/>
              </a:ext>
            </a:extLst>
          </p:cNvPr>
          <p:cNvSpPr/>
          <p:nvPr/>
        </p:nvSpPr>
        <p:spPr>
          <a:xfrm>
            <a:off x="755650" y="1423487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Complete the table:</a:t>
            </a: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xmlns="" id="{2014E22E-0EC9-497B-A27D-AC2A81815D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20726848"/>
              </p:ext>
            </p:extLst>
          </p:nvPr>
        </p:nvGraphicFramePr>
        <p:xfrm>
          <a:off x="1832364" y="3583691"/>
          <a:ext cx="5486400" cy="21945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xmlns="" val="378584582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xmlns="" val="242059923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bg1"/>
                          </a:solidFill>
                          <a:latin typeface="+mn-lt"/>
                        </a:rPr>
                        <a:t>Millilitres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bg1"/>
                          </a:solidFill>
                          <a:latin typeface="+mn-lt"/>
                        </a:rPr>
                        <a:t>Litres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2370482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  <a:cs typeface="Kalam" panose="02000000000000000000" pitchFamily="2" charset="0"/>
                        </a:rPr>
                        <a:t>100ml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  <a:cs typeface="Kalam" panose="02000000000000000000" pitchFamily="2" charset="0"/>
                        </a:rPr>
                        <a:t>0.1l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280055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  <a:cs typeface="Kalam" panose="02000000000000000000" pitchFamily="2" charset="0"/>
                        </a:rPr>
                        <a:t>200ml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latin typeface="+mn-lt"/>
                        <a:cs typeface="Kalam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7063531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  <a:cs typeface="Kalam" panose="02000000000000000000" pitchFamily="2" charset="0"/>
                        </a:rPr>
                        <a:t>400ml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latin typeface="+mn-lt"/>
                        <a:cs typeface="Kalam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0390389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latin typeface="+mn-lt"/>
                        <a:cs typeface="Kalam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  <a:cs typeface="Kalam" panose="02000000000000000000" pitchFamily="2" charset="0"/>
                        </a:rPr>
                        <a:t>0.6l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0401482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latin typeface="+mn-lt"/>
                        <a:cs typeface="Kalam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  <a:cs typeface="Kalam" panose="02000000000000000000" pitchFamily="2" charset="0"/>
                        </a:rPr>
                        <a:t>0.9l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05052295"/>
                  </a:ext>
                </a:extLst>
              </a:tr>
            </a:tbl>
          </a:graphicData>
        </a:graphic>
      </p:graphicFrame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3856064C-3E36-420F-BF59-470DA9C7D892}"/>
              </a:ext>
            </a:extLst>
          </p:cNvPr>
          <p:cNvGrpSpPr/>
          <p:nvPr/>
        </p:nvGrpSpPr>
        <p:grpSpPr>
          <a:xfrm>
            <a:off x="2751756" y="4318865"/>
            <a:ext cx="3493010" cy="1448443"/>
            <a:chOff x="10007405" y="3394267"/>
            <a:chExt cx="3493010" cy="144844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2CF9F695-DDBF-440F-8C5F-38BFA272EAA1}"/>
                </a:ext>
              </a:extLst>
            </p:cNvPr>
            <p:cNvSpPr/>
            <p:nvPr/>
          </p:nvSpPr>
          <p:spPr>
            <a:xfrm>
              <a:off x="12902174" y="3394267"/>
              <a:ext cx="59182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b="1" dirty="0">
                  <a:solidFill>
                    <a:srgbClr val="00B0F0"/>
                  </a:solidFill>
                  <a:cs typeface="Kalam" panose="02000000000000000000" pitchFamily="2" charset="0"/>
                </a:rPr>
                <a:t>0.2l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22D89479-5B23-4011-B3A3-488E056BA71E}"/>
                </a:ext>
              </a:extLst>
            </p:cNvPr>
            <p:cNvSpPr/>
            <p:nvPr/>
          </p:nvSpPr>
          <p:spPr>
            <a:xfrm>
              <a:off x="12895762" y="3760327"/>
              <a:ext cx="60465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b="1" dirty="0">
                  <a:solidFill>
                    <a:srgbClr val="00B0F0"/>
                  </a:solidFill>
                  <a:cs typeface="Kalam" panose="02000000000000000000" pitchFamily="2" charset="0"/>
                </a:rPr>
                <a:t>0.4l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8DB99A98-3628-4315-9E6D-3C74D04365F7}"/>
                </a:ext>
              </a:extLst>
            </p:cNvPr>
            <p:cNvSpPr/>
            <p:nvPr/>
          </p:nvSpPr>
          <p:spPr>
            <a:xfrm>
              <a:off x="10007405" y="4107318"/>
              <a:ext cx="90441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b="1" dirty="0">
                  <a:solidFill>
                    <a:srgbClr val="00B0F0"/>
                  </a:solidFill>
                  <a:cs typeface="Kalam" panose="02000000000000000000" pitchFamily="2" charset="0"/>
                </a:rPr>
                <a:t>600ml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B36DC443-28B4-42C7-B905-1687F8D897C8}"/>
                </a:ext>
              </a:extLst>
            </p:cNvPr>
            <p:cNvSpPr/>
            <p:nvPr/>
          </p:nvSpPr>
          <p:spPr>
            <a:xfrm>
              <a:off x="10021832" y="4473378"/>
              <a:ext cx="87556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b="1" dirty="0">
                  <a:solidFill>
                    <a:srgbClr val="00B0F0"/>
                  </a:solidFill>
                  <a:cs typeface="Kalam" panose="02000000000000000000" pitchFamily="2" charset="0"/>
                </a:rPr>
                <a:t>900ml</a:t>
              </a: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9925BF99-ADF9-4178-94C5-CC92E2B04868}"/>
              </a:ext>
            </a:extLst>
          </p:cNvPr>
          <p:cNvSpPr/>
          <p:nvPr/>
        </p:nvSpPr>
        <p:spPr>
          <a:xfrm>
            <a:off x="1046763" y="4290659"/>
            <a:ext cx="7079502" cy="1477327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Your teacher will give each person a </a:t>
            </a:r>
            <a:r>
              <a:rPr lang="en-GB" b="1" dirty="0">
                <a:solidFill>
                  <a:srgbClr val="00B0F0"/>
                </a:solidFill>
                <a:latin typeface="Twinkl" pitchFamily="2" charset="0"/>
              </a:rPr>
              <a:t>Volume Card </a:t>
            </a:r>
            <a:r>
              <a:rPr lang="en-GB" dirty="0">
                <a:latin typeface="Twinkl" pitchFamily="2" charset="0"/>
              </a:rPr>
              <a:t>with a measurement on it. When your teacher says ‘Go!’, you have one minute to walk around the room and make a group in which the measurements on all your cards add up to exactly one litre.</a:t>
            </a:r>
            <a:br>
              <a:rPr lang="en-GB" dirty="0">
                <a:latin typeface="Twinkl" pitchFamily="2" charset="0"/>
              </a:rPr>
            </a:br>
            <a:r>
              <a:rPr lang="en-GB" dirty="0">
                <a:latin typeface="Twinkl" pitchFamily="2" charset="0"/>
              </a:rPr>
              <a:t>There should be at least three people in a group.</a:t>
            </a:r>
          </a:p>
        </p:txBody>
      </p:sp>
    </p:spTree>
    <p:extLst>
      <p:ext uri="{BB962C8B-B14F-4D97-AF65-F5344CB8AC3E}">
        <p14:creationId xmlns:p14="http://schemas.microsoft.com/office/powerpoint/2010/main" xmlns="" val="1854391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0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5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25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3" grpId="0"/>
      <p:bldP spid="33" grpId="1"/>
      <p:bldP spid="41" grpId="0"/>
      <p:bldP spid="3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>
            <a:extLst>
              <a:ext uri="{FF2B5EF4-FFF2-40B4-BE49-F238E27FC236}">
                <a16:creationId xmlns:a16="http://schemas.microsoft.com/office/drawing/2014/main" xmlns="" id="{D12427D0-222A-447E-9F16-1B4F8AAD55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82" r="209" b="327"/>
          <a:stretch/>
        </p:blipFill>
        <p:spPr>
          <a:xfrm>
            <a:off x="771628" y="1997220"/>
            <a:ext cx="7616722" cy="409560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56941" y="829132"/>
            <a:ext cx="5830121" cy="43088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2800" b="1" dirty="0"/>
              <a:t>Converting from Litres to Millilitres</a:t>
            </a:r>
            <a:endParaRPr lang="en-GB" sz="2800" b="1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898344E3-E7C6-41B6-A4F0-24F40AE1FA30}"/>
              </a:ext>
            </a:extLst>
          </p:cNvPr>
          <p:cNvSpPr/>
          <p:nvPr/>
        </p:nvSpPr>
        <p:spPr>
          <a:xfrm>
            <a:off x="755650" y="1423487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Class 5 are making fruit smoothies for their class party.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687C5D60-B1DD-4FE3-93BF-8139484F744A}"/>
              </a:ext>
            </a:extLst>
          </p:cNvPr>
          <p:cNvGrpSpPr/>
          <p:nvPr/>
        </p:nvGrpSpPr>
        <p:grpSpPr>
          <a:xfrm>
            <a:off x="2844579" y="4496905"/>
            <a:ext cx="5306521" cy="1216272"/>
            <a:chOff x="2844579" y="4496905"/>
            <a:chExt cx="5306521" cy="1216272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xmlns="" id="{F8F91CAB-DFBC-453F-9CEE-6923FA3D4438}"/>
                </a:ext>
              </a:extLst>
            </p:cNvPr>
            <p:cNvSpPr/>
            <p:nvPr/>
          </p:nvSpPr>
          <p:spPr>
            <a:xfrm>
              <a:off x="2844579" y="4498520"/>
              <a:ext cx="5306519" cy="12146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B2F49665-69C5-4610-B858-8B3C489E4E43}"/>
                </a:ext>
              </a:extLst>
            </p:cNvPr>
            <p:cNvSpPr txBox="1"/>
            <p:nvPr/>
          </p:nvSpPr>
          <p:spPr>
            <a:xfrm>
              <a:off x="2947947" y="4496905"/>
              <a:ext cx="520315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Their teacher has challenged them to use what     </a:t>
              </a:r>
              <a:br>
                <a:rPr lang="en-GB" dirty="0">
                  <a:solidFill>
                    <a:schemeClr val="bg1"/>
                  </a:solidFill>
                </a:rPr>
              </a:br>
              <a:r>
                <a:rPr lang="en-GB" dirty="0">
                  <a:solidFill>
                    <a:schemeClr val="bg1"/>
                  </a:solidFill>
                </a:rPr>
                <a:t>   they know about converting measurements by </a:t>
              </a:r>
              <a:br>
                <a:rPr lang="en-GB" dirty="0">
                  <a:solidFill>
                    <a:schemeClr val="bg1"/>
                  </a:solidFill>
                </a:rPr>
              </a:br>
              <a:r>
                <a:rPr lang="en-GB" dirty="0">
                  <a:solidFill>
                    <a:schemeClr val="bg1"/>
                  </a:solidFill>
                </a:rPr>
                <a:t>        giving them some measurements written in </a:t>
              </a:r>
              <a:br>
                <a:rPr lang="en-GB" dirty="0">
                  <a:solidFill>
                    <a:schemeClr val="bg1"/>
                  </a:solidFill>
                </a:rPr>
              </a:br>
              <a:r>
                <a:rPr lang="en-GB" dirty="0">
                  <a:solidFill>
                    <a:schemeClr val="bg1"/>
                  </a:solidFill>
                </a:rPr>
                <a:t>           litres and others in millilitres.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D3DB645-FEEF-4960-93A9-FD77B97D84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1592" y="2962973"/>
            <a:ext cx="1586386" cy="285020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DF089FCF-B301-487D-97BB-B3C671DB47B1}"/>
              </a:ext>
            </a:extLst>
          </p:cNvPr>
          <p:cNvGrpSpPr/>
          <p:nvPr/>
        </p:nvGrpSpPr>
        <p:grpSpPr>
          <a:xfrm>
            <a:off x="877157" y="4562309"/>
            <a:ext cx="2638486" cy="1488820"/>
            <a:chOff x="877157" y="4562309"/>
            <a:chExt cx="2638486" cy="148882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749F3B26-8B5D-4F08-BAB8-392B140AD9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877157" y="4831436"/>
              <a:ext cx="1029797" cy="103692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76F9E859-EE8A-445A-9B92-6AC4A5EC8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2384757" y="4942405"/>
              <a:ext cx="927797" cy="93706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50FDFC1D-5B43-499C-AB0B-910CAA6DD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443652" y="4562309"/>
              <a:ext cx="2071991" cy="137670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B38136CE-D792-4361-8329-F222721D0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1038838" y="5319403"/>
              <a:ext cx="1294618" cy="73172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75ABC865-CB63-4E0E-ACBE-BE992B3861BB}"/>
              </a:ext>
            </a:extLst>
          </p:cNvPr>
          <p:cNvSpPr/>
          <p:nvPr/>
        </p:nvSpPr>
        <p:spPr>
          <a:xfrm>
            <a:off x="755650" y="1282675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How many millilitres (ml) are in one litre (l)? </a:t>
            </a:r>
          </a:p>
          <a:p>
            <a:pPr algn="ctr"/>
            <a:endParaRPr lang="en-GB" altLang="en-US" dirty="0">
              <a:latin typeface="Twinkl" pitchFamily="50" charset="0"/>
              <a:sym typeface="Sassoon Infant Rg" pitchFamily="2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98157C8C-9756-4397-AEF6-62CDABD7515D}"/>
              </a:ext>
            </a:extLst>
          </p:cNvPr>
          <p:cNvSpPr/>
          <p:nvPr/>
        </p:nvSpPr>
        <p:spPr>
          <a:xfrm>
            <a:off x="3858503" y="1612747"/>
            <a:ext cx="14269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rgbClr val="00B0F0"/>
                </a:solidFill>
                <a:cs typeface="Kalam" panose="02000000000000000000" pitchFamily="2" charset="0"/>
              </a:rPr>
              <a:t>1000ml = 1l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035380DF-C48C-4FA0-A8A6-E0AD169BFFC5}"/>
              </a:ext>
            </a:extLst>
          </p:cNvPr>
          <p:cNvGrpSpPr/>
          <p:nvPr/>
        </p:nvGrpSpPr>
        <p:grpSpPr>
          <a:xfrm>
            <a:off x="2160250" y="2780411"/>
            <a:ext cx="3232284" cy="1823384"/>
            <a:chOff x="2160250" y="2780411"/>
            <a:chExt cx="3232284" cy="1823384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xmlns="" id="{C8178365-9FAD-44C8-8F20-7CC6E6618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2160250" y="2780411"/>
              <a:ext cx="3232284" cy="1823384"/>
            </a:xfrm>
            <a:prstGeom prst="rect">
              <a:avLst/>
            </a:prstGeom>
          </p:spPr>
        </p:pic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xmlns="" id="{0C4D7BC8-AAA9-4C1E-B269-7457D15A8442}"/>
                </a:ext>
              </a:extLst>
            </p:cNvPr>
            <p:cNvSpPr/>
            <p:nvPr/>
          </p:nvSpPr>
          <p:spPr>
            <a:xfrm>
              <a:off x="2169978" y="3065402"/>
              <a:ext cx="2710901" cy="1253402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Which operations</a:t>
              </a:r>
              <a:br>
                <a:rPr lang="en-GB" altLang="en-US" dirty="0">
                  <a:latin typeface="Twinkl" pitchFamily="50" charset="0"/>
                  <a:sym typeface="Sassoon Infant Rg" pitchFamily="2" charset="0"/>
                </a:rPr>
              </a:br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do you think we use to convert between litres</a:t>
              </a:r>
              <a:br>
                <a:rPr lang="en-GB" altLang="en-US" dirty="0">
                  <a:latin typeface="Twinkl" pitchFamily="50" charset="0"/>
                  <a:sym typeface="Sassoon Infant Rg" pitchFamily="2" charset="0"/>
                </a:rPr>
              </a:br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and millilitres?</a:t>
              </a:r>
            </a:p>
          </p:txBody>
        </p:sp>
      </p:grpSp>
      <p:pic>
        <p:nvPicPr>
          <p:cNvPr id="63" name="Whole Class">
            <a:extLst>
              <a:ext uri="{FF2B5EF4-FFF2-40B4-BE49-F238E27FC236}">
                <a16:creationId xmlns:a16="http://schemas.microsoft.com/office/drawing/2014/main" xmlns="" id="{7F67071F-5CEB-473A-9F38-608743B31D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01407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53" grpId="0"/>
      <p:bldP spid="5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07F30711-3639-4E39-9961-9867AC4A0F1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650" y="1981200"/>
            <a:ext cx="7638950" cy="4102964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C9C51FA2-75D6-43B4-9B19-E4D02FA26968}"/>
              </a:ext>
            </a:extLst>
          </p:cNvPr>
          <p:cNvSpPr/>
          <p:nvPr/>
        </p:nvSpPr>
        <p:spPr>
          <a:xfrm>
            <a:off x="3754002" y="5105819"/>
            <a:ext cx="1094704" cy="8072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8" name="Rectangle 7"/>
          <p:cNvSpPr/>
          <p:nvPr/>
        </p:nvSpPr>
        <p:spPr>
          <a:xfrm>
            <a:off x="1656941" y="829132"/>
            <a:ext cx="5830121" cy="43088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2800" b="1" dirty="0"/>
              <a:t>Converting from Litres to Millilitres</a:t>
            </a:r>
            <a:endParaRPr lang="en-GB" sz="2800" b="1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898344E3-E7C6-41B6-A4F0-24F40AE1FA30}"/>
              </a:ext>
            </a:extLst>
          </p:cNvPr>
          <p:cNvSpPr/>
          <p:nvPr/>
        </p:nvSpPr>
        <p:spPr>
          <a:xfrm>
            <a:off x="755650" y="1274626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4l = 4000ml</a:t>
            </a:r>
          </a:p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What calculation did we do to convert from litres to millilitres?</a:t>
            </a:r>
          </a:p>
        </p:txBody>
      </p:sp>
      <p:pic>
        <p:nvPicPr>
          <p:cNvPr id="63" name="Whole Class">
            <a:extLst>
              <a:ext uri="{FF2B5EF4-FFF2-40B4-BE49-F238E27FC236}">
                <a16:creationId xmlns:a16="http://schemas.microsoft.com/office/drawing/2014/main" xmlns="" id="{7F67071F-5CEB-473A-9F38-608743B31D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xmlns="" id="{6167C167-0C09-4F46-961C-F7115755A4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70368468"/>
              </p:ext>
            </p:extLst>
          </p:nvPr>
        </p:nvGraphicFramePr>
        <p:xfrm>
          <a:off x="2658010" y="3841983"/>
          <a:ext cx="3840480" cy="207109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48640">
                  <a:extLst>
                    <a:ext uri="{9D8B030D-6E8A-4147-A177-3AD203B41FA5}">
                      <a16:colId xmlns:a16="http://schemas.microsoft.com/office/drawing/2014/main" xmlns="" val="3862399164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3699488992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3940643049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1482144921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1156009775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3724301162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369168378"/>
                    </a:ext>
                  </a:extLst>
                </a:gridCol>
              </a:tblGrid>
              <a:tr h="126642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Thousands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Hundreds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+mn-lt"/>
                        </a:rPr>
                        <a:t>Tens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+mn-lt"/>
                        </a:rPr>
                        <a:t>Ones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+mn-lt"/>
                        </a:rPr>
                        <a:t>tenths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+mn-lt"/>
                        </a:rPr>
                        <a:t>hundredths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dirty="0">
                          <a:latin typeface="+mn-lt"/>
                        </a:rPr>
                        <a:t>thousandths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46382186"/>
                  </a:ext>
                </a:extLst>
              </a:tr>
              <a:tr h="80467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b="0" i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0" i="0" dirty="0">
                        <a:latin typeface="+mn-lt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0" i="0" dirty="0">
                        <a:latin typeface="+mn-lt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0" i="0" dirty="0">
                        <a:latin typeface="+mn-lt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0" i="0" dirty="0">
                        <a:latin typeface="+mn-lt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0" i="0" dirty="0">
                        <a:latin typeface="+mn-lt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0" i="0" dirty="0">
                        <a:latin typeface="+mn-lt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765965889"/>
                  </a:ext>
                </a:extLst>
              </a:tr>
            </a:tbl>
          </a:graphicData>
        </a:graphic>
      </p:graphicFrame>
      <p:sp>
        <p:nvSpPr>
          <p:cNvPr id="23" name="Oval 22">
            <a:extLst>
              <a:ext uri="{FF2B5EF4-FFF2-40B4-BE49-F238E27FC236}">
                <a16:creationId xmlns:a16="http://schemas.microsoft.com/office/drawing/2014/main" xmlns="" id="{006A9E11-5087-4D80-99F6-10F7AB72D2BE}"/>
              </a:ext>
            </a:extLst>
          </p:cNvPr>
          <p:cNvSpPr/>
          <p:nvPr/>
        </p:nvSpPr>
        <p:spPr>
          <a:xfrm>
            <a:off x="4750503" y="5420219"/>
            <a:ext cx="198783" cy="19878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C001977B-2E31-417C-BA15-6BACB3B53D04}"/>
              </a:ext>
            </a:extLst>
          </p:cNvPr>
          <p:cNvGrpSpPr/>
          <p:nvPr/>
        </p:nvGrpSpPr>
        <p:grpSpPr>
          <a:xfrm>
            <a:off x="3862188" y="5211834"/>
            <a:ext cx="889918" cy="615553"/>
            <a:chOff x="3858840" y="5904026"/>
            <a:chExt cx="889918" cy="615553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23F5A114-4D5A-4621-A017-7116149B2E8E}"/>
                </a:ext>
              </a:extLst>
            </p:cNvPr>
            <p:cNvSpPr/>
            <p:nvPr/>
          </p:nvSpPr>
          <p:spPr>
            <a:xfrm>
              <a:off x="3858840" y="5904026"/>
              <a:ext cx="327013" cy="61555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en-US" sz="4000" b="1" dirty="0"/>
                <a:t>0</a:t>
              </a:r>
              <a:endParaRPr lang="en-GB" sz="4000" b="1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5F56655D-B9D8-4849-9C6A-483168BABCC1}"/>
                </a:ext>
              </a:extLst>
            </p:cNvPr>
            <p:cNvSpPr/>
            <p:nvPr/>
          </p:nvSpPr>
          <p:spPr>
            <a:xfrm>
              <a:off x="4421745" y="5904026"/>
              <a:ext cx="327013" cy="61555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en-US" sz="4000" b="1" dirty="0"/>
                <a:t>0</a:t>
              </a:r>
              <a:endParaRPr lang="en-GB" sz="4000" b="1" dirty="0"/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EC9A50AB-3DE5-4632-BE73-695231571AFC}"/>
              </a:ext>
            </a:extLst>
          </p:cNvPr>
          <p:cNvSpPr/>
          <p:nvPr/>
        </p:nvSpPr>
        <p:spPr>
          <a:xfrm>
            <a:off x="1866258" y="2829209"/>
            <a:ext cx="542658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To multiply by 1000, we move each digit three places to the left. The zeros stay in the same position.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4D916F57-1E6F-4B9F-BF62-313DFC6DA139}"/>
              </a:ext>
            </a:extLst>
          </p:cNvPr>
          <p:cNvSpPr/>
          <p:nvPr/>
        </p:nvSpPr>
        <p:spPr>
          <a:xfrm>
            <a:off x="1866258" y="2829209"/>
            <a:ext cx="542658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To convert from litres to millilitres, we multiply by 1000. This is because there are 1000ml in 1 litre.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77418051-63F0-4F58-9FBC-FD88AD9B5C27}"/>
              </a:ext>
            </a:extLst>
          </p:cNvPr>
          <p:cNvGrpSpPr/>
          <p:nvPr/>
        </p:nvGrpSpPr>
        <p:grpSpPr>
          <a:xfrm>
            <a:off x="4435207" y="5211834"/>
            <a:ext cx="1928898" cy="615553"/>
            <a:chOff x="2797417" y="5194947"/>
            <a:chExt cx="1928898" cy="615553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xmlns="" id="{13B8DF65-B76B-4F25-8EA8-8130E10FD61E}"/>
                </a:ext>
              </a:extLst>
            </p:cNvPr>
            <p:cNvSpPr/>
            <p:nvPr/>
          </p:nvSpPr>
          <p:spPr>
            <a:xfrm>
              <a:off x="3317328" y="5194947"/>
              <a:ext cx="299762" cy="61555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en-US" sz="4000" b="1" dirty="0"/>
                <a:t>4</a:t>
              </a:r>
              <a:endParaRPr lang="en-GB" sz="4000" b="1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xmlns="" id="{4BDE6EB9-1B4B-40CA-8FC3-5C6986FEF8CC}"/>
                </a:ext>
              </a:extLst>
            </p:cNvPr>
            <p:cNvSpPr/>
            <p:nvPr/>
          </p:nvSpPr>
          <p:spPr>
            <a:xfrm>
              <a:off x="3858840" y="5194947"/>
              <a:ext cx="327013" cy="61555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en-US" sz="4000" b="1" dirty="0"/>
                <a:t>0</a:t>
              </a:r>
              <a:endParaRPr lang="en-GB" sz="4000" b="1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xmlns="" id="{A1257803-0905-4FE5-BFF2-B5CAFE3EE870}"/>
                </a:ext>
              </a:extLst>
            </p:cNvPr>
            <p:cNvSpPr/>
            <p:nvPr/>
          </p:nvSpPr>
          <p:spPr>
            <a:xfrm>
              <a:off x="4444186" y="5194947"/>
              <a:ext cx="282129" cy="61555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en-US" sz="4000" b="1" dirty="0"/>
                <a:t>5</a:t>
              </a:r>
              <a:endParaRPr lang="en-GB" sz="4000" b="1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xmlns="" id="{07F52956-4E79-4512-8700-27A365B235D6}"/>
                </a:ext>
              </a:extLst>
            </p:cNvPr>
            <p:cNvSpPr/>
            <p:nvPr/>
          </p:nvSpPr>
          <p:spPr>
            <a:xfrm>
              <a:off x="2797417" y="5194947"/>
              <a:ext cx="285336" cy="61555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en-US" sz="4000" b="1" dirty="0"/>
                <a:t>6</a:t>
              </a:r>
              <a:endParaRPr lang="en-GB" sz="4000" b="1" dirty="0"/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3CC69834-4E40-496E-9DE8-2DDD12B5AA20}"/>
              </a:ext>
            </a:extLst>
          </p:cNvPr>
          <p:cNvSpPr/>
          <p:nvPr/>
        </p:nvSpPr>
        <p:spPr>
          <a:xfrm>
            <a:off x="1866258" y="2552210"/>
            <a:ext cx="5426580" cy="1253402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If there are any empty places </a:t>
            </a:r>
            <a:r>
              <a:rPr lang="en-GB" altLang="en-US" b="1" dirty="0">
                <a:latin typeface="Twinkl" pitchFamily="50" charset="0"/>
                <a:sym typeface="Sassoon Infant Rg" pitchFamily="2" charset="0"/>
              </a:rPr>
              <a:t>before</a:t>
            </a:r>
            <a:r>
              <a:rPr lang="en-GB" altLang="en-US" dirty="0">
                <a:latin typeface="Twinkl" pitchFamily="50" charset="0"/>
                <a:sym typeface="Sassoon Infant Rg" pitchFamily="2" charset="0"/>
              </a:rPr>
              <a:t> the decimal point, we must write in a zero to show the place value of the number. If we did not, it would look like this number said 32.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904E790C-ED7A-4368-BAAF-99A7BA9101C7}"/>
              </a:ext>
            </a:extLst>
          </p:cNvPr>
          <p:cNvSpPr/>
          <p:nvPr/>
        </p:nvSpPr>
        <p:spPr>
          <a:xfrm>
            <a:off x="755650" y="1413126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What happens to a decimal number when it is multiplied by 1000?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EDA855A4-DB7F-4E7F-877C-EAEA45DA981E}"/>
              </a:ext>
            </a:extLst>
          </p:cNvPr>
          <p:cNvSpPr/>
          <p:nvPr/>
        </p:nvSpPr>
        <p:spPr>
          <a:xfrm>
            <a:off x="755650" y="1413126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What happens to this decimal number when it is multiplied by 1000?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FB674034-FFE2-4888-B003-DB429342EF1C}"/>
              </a:ext>
            </a:extLst>
          </p:cNvPr>
          <p:cNvGrpSpPr/>
          <p:nvPr/>
        </p:nvGrpSpPr>
        <p:grpSpPr>
          <a:xfrm>
            <a:off x="4447756" y="5211834"/>
            <a:ext cx="832209" cy="615553"/>
            <a:chOff x="3888495" y="5904026"/>
            <a:chExt cx="832209" cy="615553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xmlns="" id="{D27098D1-048B-48A8-BA25-8DC354F15BAF}"/>
                </a:ext>
              </a:extLst>
            </p:cNvPr>
            <p:cNvSpPr/>
            <p:nvPr/>
          </p:nvSpPr>
          <p:spPr>
            <a:xfrm>
              <a:off x="3888495" y="5904026"/>
              <a:ext cx="267702" cy="61555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en-US" sz="4000" b="1" dirty="0"/>
                <a:t>3</a:t>
              </a:r>
              <a:endParaRPr lang="en-GB" sz="4000" b="1" dirty="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xmlns="" id="{80AC46A1-3955-4AF4-8DC4-B769C8555082}"/>
                </a:ext>
              </a:extLst>
            </p:cNvPr>
            <p:cNvSpPr/>
            <p:nvPr/>
          </p:nvSpPr>
          <p:spPr>
            <a:xfrm>
              <a:off x="4449797" y="5904026"/>
              <a:ext cx="270907" cy="61555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en-US" sz="4000" b="1" dirty="0"/>
                <a:t>2</a:t>
              </a:r>
              <a:endParaRPr lang="en-GB" sz="4000" b="1" dirty="0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9BD6DBE-FED9-45B6-9844-E9E796BB32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016" r="20331" b="18593"/>
          <a:stretch/>
        </p:blipFill>
        <p:spPr>
          <a:xfrm>
            <a:off x="1255186" y="2780811"/>
            <a:ext cx="3323064" cy="3303353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E0AF1A9B-9222-4A81-BD62-341F8BC2F128}"/>
              </a:ext>
            </a:extLst>
          </p:cNvPr>
          <p:cNvGrpSpPr/>
          <p:nvPr/>
        </p:nvGrpSpPr>
        <p:grpSpPr>
          <a:xfrm>
            <a:off x="3471811" y="2198986"/>
            <a:ext cx="2953577" cy="2114566"/>
            <a:chOff x="8093725" y="1193564"/>
            <a:chExt cx="2953577" cy="2114566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xmlns="" id="{A9AC97B5-4FB7-4D11-B0A5-D0B3087A3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8093725" y="1193564"/>
              <a:ext cx="2953577" cy="2114566"/>
            </a:xfrm>
            <a:prstGeom prst="rect">
              <a:avLst/>
            </a:prstGeom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xmlns="" id="{C0A04654-B825-4E26-99A0-61ECAFC64E2C}"/>
                </a:ext>
              </a:extLst>
            </p:cNvPr>
            <p:cNvSpPr/>
            <p:nvPr/>
          </p:nvSpPr>
          <p:spPr>
            <a:xfrm>
              <a:off x="8093726" y="1991986"/>
              <a:ext cx="2953576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4 × 1000 = 4000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2615241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11111E-6 L -0.18194 1.11111E-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9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-0.18212 1.11111E-6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000"/>
                            </p:stCondLst>
                            <p:childTnLst>
                              <p:par>
                                <p:cTn id="8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41" grpId="0"/>
      <p:bldP spid="23" grpId="0" animBg="1"/>
      <p:bldP spid="30" grpId="0"/>
      <p:bldP spid="30" grpId="1"/>
      <p:bldP spid="31" grpId="0"/>
      <p:bldP spid="31" grpId="1"/>
      <p:bldP spid="39" grpId="0"/>
      <p:bldP spid="40" grpId="0"/>
      <p:bldP spid="4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FE366648-B5B7-4D9F-A527-89DBB1BFDA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209" t="3758" r="1209" b="972"/>
          <a:stretch/>
        </p:blipFill>
        <p:spPr>
          <a:xfrm>
            <a:off x="755649" y="1980650"/>
            <a:ext cx="7632701" cy="41121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56941" y="829132"/>
            <a:ext cx="5830121" cy="43088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2800" b="1" dirty="0"/>
              <a:t>Converting from Litres to Millilitres</a:t>
            </a:r>
            <a:endParaRPr lang="en-GB" sz="2800" b="1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898344E3-E7C6-41B6-A4F0-24F40AE1FA30}"/>
              </a:ext>
            </a:extLst>
          </p:cNvPr>
          <p:cNvSpPr/>
          <p:nvPr/>
        </p:nvSpPr>
        <p:spPr>
          <a:xfrm>
            <a:off x="755650" y="1281247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Here are some of the measurements Class 5</a:t>
            </a:r>
            <a:br>
              <a:rPr lang="en-GB" altLang="en-US" dirty="0">
                <a:latin typeface="Twinkl" pitchFamily="50" charset="0"/>
                <a:sym typeface="Sassoon Infant Rg" pitchFamily="2" charset="0"/>
              </a:rPr>
            </a:br>
            <a:r>
              <a:rPr lang="en-GB" altLang="en-US" dirty="0">
                <a:latin typeface="Twinkl" pitchFamily="50" charset="0"/>
                <a:sym typeface="Sassoon Infant Rg" pitchFamily="2" charset="0"/>
              </a:rPr>
              <a:t>used while they were making smoothies.</a:t>
            </a:r>
          </a:p>
        </p:txBody>
      </p:sp>
      <p:pic>
        <p:nvPicPr>
          <p:cNvPr id="63" name="Whole Class">
            <a:extLst>
              <a:ext uri="{FF2B5EF4-FFF2-40B4-BE49-F238E27FC236}">
                <a16:creationId xmlns:a16="http://schemas.microsoft.com/office/drawing/2014/main" xmlns="" id="{7F67071F-5CEB-473A-9F38-608743B31D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9DC3E4A1-476A-4218-B16C-3B373DB512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69197349"/>
              </p:ext>
            </p:extLst>
          </p:nvPr>
        </p:nvGraphicFramePr>
        <p:xfrm>
          <a:off x="1832364" y="3406477"/>
          <a:ext cx="5486400" cy="25603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xmlns="" val="378584582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xmlns="" val="242059923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bg1"/>
                          </a:solidFill>
                          <a:latin typeface="+mn-lt"/>
                        </a:rPr>
                        <a:t>Litres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bg1"/>
                          </a:solidFill>
                          <a:latin typeface="+mn-lt"/>
                        </a:rPr>
                        <a:t>Millilitres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2370482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3.802l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latin typeface="+mn-lt"/>
                        <a:cs typeface="Kalam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280055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6.24l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latin typeface="+mn-lt"/>
                        <a:cs typeface="Kalam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7063531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5.9l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latin typeface="+mn-lt"/>
                        <a:cs typeface="Kalam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0390389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3.75l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latin typeface="+mn-lt"/>
                        <a:cs typeface="Kalam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4571674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2.09l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latin typeface="+mn-lt"/>
                        <a:cs typeface="Kalam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0401482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4.001l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latin typeface="+mn-lt"/>
                        <a:cs typeface="Kalam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05052295"/>
                  </a:ext>
                </a:extLst>
              </a:tr>
            </a:tbl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CE60D8F-D66F-4986-831A-938486933598}"/>
              </a:ext>
            </a:extLst>
          </p:cNvPr>
          <p:cNvGrpSpPr/>
          <p:nvPr/>
        </p:nvGrpSpPr>
        <p:grpSpPr>
          <a:xfrm>
            <a:off x="5442944" y="3770683"/>
            <a:ext cx="998992" cy="2189484"/>
            <a:chOff x="5442944" y="3947897"/>
            <a:chExt cx="998992" cy="218948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FDD5FA19-508B-47D0-A9FC-D21FDDA91BE3}"/>
                </a:ext>
              </a:extLst>
            </p:cNvPr>
            <p:cNvSpPr/>
            <p:nvPr/>
          </p:nvSpPr>
          <p:spPr>
            <a:xfrm>
              <a:off x="5450157" y="4311927"/>
              <a:ext cx="98456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b="1" dirty="0">
                  <a:solidFill>
                    <a:srgbClr val="00B0F0"/>
                  </a:solidFill>
                  <a:cs typeface="Kalam" panose="02000000000000000000" pitchFamily="2" charset="0"/>
                </a:rPr>
                <a:t>6240ml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929EC73D-EE6A-4AF6-BB38-130C5B2E2EDE}"/>
                </a:ext>
              </a:extLst>
            </p:cNvPr>
            <p:cNvSpPr/>
            <p:nvPr/>
          </p:nvSpPr>
          <p:spPr>
            <a:xfrm>
              <a:off x="5442944" y="4675957"/>
              <a:ext cx="9989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b="1" dirty="0">
                  <a:solidFill>
                    <a:srgbClr val="00B0F0"/>
                  </a:solidFill>
                  <a:cs typeface="Kalam" panose="02000000000000000000" pitchFamily="2" charset="0"/>
                </a:rPr>
                <a:t>5900ml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3A4ABAA4-B9A1-425F-B8C1-F3D5BA9D0E9D}"/>
                </a:ext>
              </a:extLst>
            </p:cNvPr>
            <p:cNvSpPr/>
            <p:nvPr/>
          </p:nvSpPr>
          <p:spPr>
            <a:xfrm>
              <a:off x="5453363" y="3947897"/>
              <a:ext cx="97815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b="1" dirty="0">
                  <a:solidFill>
                    <a:srgbClr val="00B0F0"/>
                  </a:solidFill>
                  <a:cs typeface="Kalam" panose="02000000000000000000" pitchFamily="2" charset="0"/>
                </a:rPr>
                <a:t>3802ml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C0565A5C-9C4F-4975-BE20-0DD34BF8FA60}"/>
                </a:ext>
              </a:extLst>
            </p:cNvPr>
            <p:cNvSpPr/>
            <p:nvPr/>
          </p:nvSpPr>
          <p:spPr>
            <a:xfrm>
              <a:off x="5462981" y="5039987"/>
              <a:ext cx="95891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b="1" dirty="0">
                  <a:solidFill>
                    <a:srgbClr val="00B0F0"/>
                  </a:solidFill>
                  <a:cs typeface="Kalam" panose="02000000000000000000" pitchFamily="2" charset="0"/>
                </a:rPr>
                <a:t>3750ml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3B92019D-DA58-45B7-A245-D85EF39A99C3}"/>
                </a:ext>
              </a:extLst>
            </p:cNvPr>
            <p:cNvSpPr/>
            <p:nvPr/>
          </p:nvSpPr>
          <p:spPr>
            <a:xfrm>
              <a:off x="5443745" y="5404017"/>
              <a:ext cx="99738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b="1" dirty="0">
                  <a:solidFill>
                    <a:srgbClr val="00B0F0"/>
                  </a:solidFill>
                  <a:cs typeface="Kalam" panose="02000000000000000000" pitchFamily="2" charset="0"/>
                </a:rPr>
                <a:t>2090ml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8A2B38A8-8134-48B4-B604-078CE5A0B1D3}"/>
                </a:ext>
              </a:extLst>
            </p:cNvPr>
            <p:cNvSpPr/>
            <p:nvPr/>
          </p:nvSpPr>
          <p:spPr>
            <a:xfrm>
              <a:off x="5454165" y="5768049"/>
              <a:ext cx="97654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b="1" dirty="0">
                  <a:solidFill>
                    <a:srgbClr val="00B0F0"/>
                  </a:solidFill>
                  <a:cs typeface="Kalam" panose="02000000000000000000" pitchFamily="2" charset="0"/>
                </a:rPr>
                <a:t>4001ml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6E9EDE1-B5BE-4522-BA38-A9B1784FC50C}"/>
              </a:ext>
            </a:extLst>
          </p:cNvPr>
          <p:cNvSpPr/>
          <p:nvPr/>
        </p:nvSpPr>
        <p:spPr>
          <a:xfrm>
            <a:off x="755650" y="1281247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Practise converting these measurements from litres to millilitres.</a:t>
            </a:r>
            <a:br>
              <a:rPr lang="en-GB" altLang="en-US" dirty="0">
                <a:latin typeface="Twinkl" pitchFamily="50" charset="0"/>
                <a:sym typeface="Sassoon Infant Rg" pitchFamily="2" charset="0"/>
              </a:rPr>
            </a:br>
            <a:r>
              <a:rPr lang="en-GB" altLang="en-US" dirty="0">
                <a:latin typeface="Twinkl" pitchFamily="50" charset="0"/>
                <a:sym typeface="Sassoon Infant Rg" pitchFamily="2" charset="0"/>
              </a:rPr>
              <a:t>If the numbers include any zeros, pay attention to their position.</a:t>
            </a:r>
          </a:p>
        </p:txBody>
      </p:sp>
    </p:spTree>
    <p:extLst>
      <p:ext uri="{BB962C8B-B14F-4D97-AF65-F5344CB8AC3E}">
        <p14:creationId xmlns:p14="http://schemas.microsoft.com/office/powerpoint/2010/main" xmlns="" val="1103819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496D9C7-D79E-4F18-A998-85EDB1881B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993" t="994" r="818" b="2077"/>
          <a:stretch/>
        </p:blipFill>
        <p:spPr>
          <a:xfrm>
            <a:off x="755651" y="1974029"/>
            <a:ext cx="7626350" cy="4118795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C9C51FA2-75D6-43B4-9B19-E4D02FA26968}"/>
              </a:ext>
            </a:extLst>
          </p:cNvPr>
          <p:cNvSpPr/>
          <p:nvPr/>
        </p:nvSpPr>
        <p:spPr>
          <a:xfrm>
            <a:off x="5642552" y="4846713"/>
            <a:ext cx="1094704" cy="8072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8" name="Rectangle 7"/>
          <p:cNvSpPr/>
          <p:nvPr/>
        </p:nvSpPr>
        <p:spPr>
          <a:xfrm>
            <a:off x="1656941" y="829132"/>
            <a:ext cx="5830121" cy="43088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2800" b="1" dirty="0"/>
              <a:t>Converting from Millilitres to Litres</a:t>
            </a:r>
            <a:endParaRPr lang="en-GB" sz="2800" b="1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898344E3-E7C6-41B6-A4F0-24F40AE1FA30}"/>
              </a:ext>
            </a:extLst>
          </p:cNvPr>
          <p:cNvSpPr/>
          <p:nvPr/>
        </p:nvSpPr>
        <p:spPr>
          <a:xfrm>
            <a:off x="755650" y="1274626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9000ml = 9l</a:t>
            </a:r>
          </a:p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What calculation did we do to convert from millilitres to litres?</a:t>
            </a:r>
          </a:p>
        </p:txBody>
      </p:sp>
      <p:pic>
        <p:nvPicPr>
          <p:cNvPr id="63" name="Whole Class">
            <a:extLst>
              <a:ext uri="{FF2B5EF4-FFF2-40B4-BE49-F238E27FC236}">
                <a16:creationId xmlns:a16="http://schemas.microsoft.com/office/drawing/2014/main" xmlns="" id="{7F67071F-5CEB-473A-9F38-608743B31D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xmlns="" id="{6167C167-0C09-4F46-961C-F7115755A4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16254697"/>
              </p:ext>
            </p:extLst>
          </p:nvPr>
        </p:nvGraphicFramePr>
        <p:xfrm>
          <a:off x="2899274" y="3582995"/>
          <a:ext cx="3840480" cy="207109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48640">
                  <a:extLst>
                    <a:ext uri="{9D8B030D-6E8A-4147-A177-3AD203B41FA5}">
                      <a16:colId xmlns:a16="http://schemas.microsoft.com/office/drawing/2014/main" xmlns="" val="3862399164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3699488992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3940643049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1482144921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1156009775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3724301162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369168378"/>
                    </a:ext>
                  </a:extLst>
                </a:gridCol>
              </a:tblGrid>
              <a:tr h="126642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Thousands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Hundreds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+mn-lt"/>
                        </a:rPr>
                        <a:t>Tens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+mn-lt"/>
                        </a:rPr>
                        <a:t>Ones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+mn-lt"/>
                        </a:rPr>
                        <a:t>tenths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+mn-lt"/>
                        </a:rPr>
                        <a:t>hundredths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dirty="0">
                          <a:latin typeface="+mn-lt"/>
                        </a:rPr>
                        <a:t>thousandths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46382186"/>
                  </a:ext>
                </a:extLst>
              </a:tr>
              <a:tr h="80467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b="0" i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0" i="0" dirty="0">
                        <a:latin typeface="+mn-lt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0" i="0" dirty="0">
                        <a:latin typeface="+mn-lt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0" i="0" dirty="0">
                        <a:latin typeface="+mn-lt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0" i="0" dirty="0">
                        <a:latin typeface="+mn-lt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0" i="0" dirty="0">
                        <a:latin typeface="+mn-lt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0" i="0" dirty="0">
                        <a:latin typeface="+mn-lt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765965889"/>
                  </a:ext>
                </a:extLst>
              </a:tr>
            </a:tbl>
          </a:graphicData>
        </a:graphic>
      </p:graphicFrame>
      <p:sp>
        <p:nvSpPr>
          <p:cNvPr id="23" name="Oval 22">
            <a:extLst>
              <a:ext uri="{FF2B5EF4-FFF2-40B4-BE49-F238E27FC236}">
                <a16:creationId xmlns:a16="http://schemas.microsoft.com/office/drawing/2014/main" xmlns="" id="{006A9E11-5087-4D80-99F6-10F7AB72D2BE}"/>
              </a:ext>
            </a:extLst>
          </p:cNvPr>
          <p:cNvSpPr/>
          <p:nvPr/>
        </p:nvSpPr>
        <p:spPr>
          <a:xfrm>
            <a:off x="5001647" y="5152964"/>
            <a:ext cx="198783" cy="19878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EC9A50AB-3DE5-4632-BE73-695231571AFC}"/>
              </a:ext>
            </a:extLst>
          </p:cNvPr>
          <p:cNvSpPr/>
          <p:nvPr/>
        </p:nvSpPr>
        <p:spPr>
          <a:xfrm>
            <a:off x="2638954" y="2454389"/>
            <a:ext cx="4389945" cy="976403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To convert from millilitres to litres, we divide by 1000. This is because there are 1000ml in 1 litre.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4D916F57-1E6F-4B9F-BF62-313DFC6DA139}"/>
              </a:ext>
            </a:extLst>
          </p:cNvPr>
          <p:cNvSpPr/>
          <p:nvPr/>
        </p:nvSpPr>
        <p:spPr>
          <a:xfrm>
            <a:off x="2638954" y="2315889"/>
            <a:ext cx="4389945" cy="1253402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To divide by 1000, we move each digit three places to the left. Zeros that are </a:t>
            </a:r>
            <a:r>
              <a:rPr lang="en-GB" altLang="en-US" b="1" dirty="0">
                <a:latin typeface="Twinkl" pitchFamily="50" charset="0"/>
                <a:sym typeface="Sassoon Infant Rg" pitchFamily="2" charset="0"/>
              </a:rPr>
              <a:t>after the decimal place</a:t>
            </a:r>
            <a:r>
              <a:rPr lang="en-GB" altLang="en-US" dirty="0">
                <a:latin typeface="Twinkl" pitchFamily="50" charset="0"/>
                <a:sym typeface="Sassoon Infant Rg" pitchFamily="2" charset="0"/>
              </a:rPr>
              <a:t>, but are </a:t>
            </a:r>
            <a:r>
              <a:rPr lang="en-GB" altLang="en-US" b="1" dirty="0">
                <a:latin typeface="Twinkl" pitchFamily="50" charset="0"/>
                <a:sym typeface="Sassoon Infant Rg" pitchFamily="2" charset="0"/>
              </a:rPr>
              <a:t>not at the end of the number</a:t>
            </a:r>
            <a:r>
              <a:rPr lang="en-GB" altLang="en-US" dirty="0">
                <a:latin typeface="Twinkl" pitchFamily="50" charset="0"/>
                <a:sym typeface="Sassoon Infant Rg" pitchFamily="2" charset="0"/>
              </a:rPr>
              <a:t>, stay in the same position.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3CC69834-4E40-496E-9DE8-2DDD12B5AA20}"/>
              </a:ext>
            </a:extLst>
          </p:cNvPr>
          <p:cNvSpPr/>
          <p:nvPr/>
        </p:nvSpPr>
        <p:spPr>
          <a:xfrm>
            <a:off x="2638954" y="2454389"/>
            <a:ext cx="4389945" cy="976403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Zeros that are </a:t>
            </a:r>
            <a:r>
              <a:rPr lang="en-GB" altLang="en-US" b="1" dirty="0">
                <a:latin typeface="Twinkl" pitchFamily="50" charset="0"/>
                <a:sym typeface="Sassoon Infant Rg" pitchFamily="2" charset="0"/>
              </a:rPr>
              <a:t>after the decimal place and at the end of the number</a:t>
            </a:r>
            <a:r>
              <a:rPr lang="en-GB" altLang="en-US" dirty="0">
                <a:latin typeface="Twinkl" pitchFamily="50" charset="0"/>
                <a:sym typeface="Sassoon Infant Rg" pitchFamily="2" charset="0"/>
              </a:rPr>
              <a:t> have no value, so we do not need to write them.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904E790C-ED7A-4368-BAAF-99A7BA9101C7}"/>
              </a:ext>
            </a:extLst>
          </p:cNvPr>
          <p:cNvSpPr/>
          <p:nvPr/>
        </p:nvSpPr>
        <p:spPr>
          <a:xfrm>
            <a:off x="755650" y="1413126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What happens to a number when it is divided by 1000?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EDA855A4-DB7F-4E7F-877C-EAEA45DA981E}"/>
              </a:ext>
            </a:extLst>
          </p:cNvPr>
          <p:cNvSpPr/>
          <p:nvPr/>
        </p:nvSpPr>
        <p:spPr>
          <a:xfrm>
            <a:off x="755650" y="1413126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What happens to this number when it is divided by 1000?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C001977B-2E31-417C-BA15-6BACB3B53D04}"/>
              </a:ext>
            </a:extLst>
          </p:cNvPr>
          <p:cNvGrpSpPr/>
          <p:nvPr/>
        </p:nvGrpSpPr>
        <p:grpSpPr>
          <a:xfrm>
            <a:off x="4089109" y="4944579"/>
            <a:ext cx="889918" cy="615553"/>
            <a:chOff x="3858840" y="5904026"/>
            <a:chExt cx="889918" cy="615553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23F5A114-4D5A-4621-A017-7116149B2E8E}"/>
                </a:ext>
              </a:extLst>
            </p:cNvPr>
            <p:cNvSpPr/>
            <p:nvPr/>
          </p:nvSpPr>
          <p:spPr>
            <a:xfrm>
              <a:off x="3858840" y="5904026"/>
              <a:ext cx="327013" cy="61555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en-US" sz="4000" b="1" dirty="0"/>
                <a:t>0</a:t>
              </a:r>
              <a:endParaRPr lang="en-GB" sz="4000" b="1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5F56655D-B9D8-4849-9C6A-483168BABCC1}"/>
                </a:ext>
              </a:extLst>
            </p:cNvPr>
            <p:cNvSpPr/>
            <p:nvPr/>
          </p:nvSpPr>
          <p:spPr>
            <a:xfrm>
              <a:off x="4421745" y="5904026"/>
              <a:ext cx="327013" cy="61555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en-US" sz="4000" b="1" dirty="0"/>
                <a:t>0</a:t>
              </a:r>
              <a:endParaRPr lang="en-GB" sz="4000" b="1" dirty="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77418051-63F0-4F58-9FBC-FD88AD9B5C27}"/>
              </a:ext>
            </a:extLst>
          </p:cNvPr>
          <p:cNvGrpSpPr/>
          <p:nvPr/>
        </p:nvGrpSpPr>
        <p:grpSpPr>
          <a:xfrm>
            <a:off x="3049969" y="4944579"/>
            <a:ext cx="1914471" cy="615553"/>
            <a:chOff x="2806233" y="5194947"/>
            <a:chExt cx="1914471" cy="615553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xmlns="" id="{13B8DF65-B76B-4F25-8EA8-8130E10FD61E}"/>
                </a:ext>
              </a:extLst>
            </p:cNvPr>
            <p:cNvSpPr/>
            <p:nvPr/>
          </p:nvSpPr>
          <p:spPr>
            <a:xfrm>
              <a:off x="3321335" y="5194947"/>
              <a:ext cx="291748" cy="6155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altLang="en-US" sz="4000" b="1" dirty="0"/>
                <a:t>0</a:t>
              </a:r>
              <a:endParaRPr lang="en-GB" sz="4000" b="1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xmlns="" id="{4BDE6EB9-1B4B-40CA-8FC3-5C6986FEF8CC}"/>
                </a:ext>
              </a:extLst>
            </p:cNvPr>
            <p:cNvSpPr/>
            <p:nvPr/>
          </p:nvSpPr>
          <p:spPr>
            <a:xfrm>
              <a:off x="3879678" y="5194947"/>
              <a:ext cx="285336" cy="61555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en-US" sz="4000" b="1" dirty="0"/>
                <a:t>6</a:t>
              </a:r>
              <a:endParaRPr lang="en-GB" sz="4000" b="1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xmlns="" id="{A1257803-0905-4FE5-BFF2-B5CAFE3EE870}"/>
                </a:ext>
              </a:extLst>
            </p:cNvPr>
            <p:cNvSpPr/>
            <p:nvPr/>
          </p:nvSpPr>
          <p:spPr>
            <a:xfrm>
              <a:off x="4449796" y="5194947"/>
              <a:ext cx="270908" cy="61555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en-US" sz="4000" b="1" dirty="0"/>
                <a:t>2</a:t>
              </a:r>
              <a:endParaRPr lang="en-GB" sz="4000" b="1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xmlns="" id="{07F52956-4E79-4512-8700-27A365B235D6}"/>
                </a:ext>
              </a:extLst>
            </p:cNvPr>
            <p:cNvSpPr/>
            <p:nvPr/>
          </p:nvSpPr>
          <p:spPr>
            <a:xfrm>
              <a:off x="2806233" y="5194947"/>
              <a:ext cx="267702" cy="61555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en-US" sz="4000" b="1" dirty="0"/>
                <a:t>3</a:t>
              </a:r>
              <a:endParaRPr lang="en-GB" sz="4000" b="1" dirty="0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FB674034-FFE2-4888-B003-DB429342EF1C}"/>
              </a:ext>
            </a:extLst>
          </p:cNvPr>
          <p:cNvGrpSpPr/>
          <p:nvPr/>
        </p:nvGrpSpPr>
        <p:grpSpPr>
          <a:xfrm>
            <a:off x="3027815" y="4944579"/>
            <a:ext cx="829004" cy="615553"/>
            <a:chOff x="3893304" y="5904026"/>
            <a:chExt cx="829004" cy="615553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xmlns="" id="{D27098D1-048B-48A8-BA25-8DC354F15BAF}"/>
                </a:ext>
              </a:extLst>
            </p:cNvPr>
            <p:cNvSpPr/>
            <p:nvPr/>
          </p:nvSpPr>
          <p:spPr>
            <a:xfrm>
              <a:off x="3893304" y="5904026"/>
              <a:ext cx="258084" cy="61555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en-US" sz="4000" b="1" dirty="0"/>
                <a:t>7</a:t>
              </a:r>
              <a:endParaRPr lang="en-GB" sz="4000" b="1" dirty="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xmlns="" id="{80AC46A1-3955-4AF4-8DC4-B769C8555082}"/>
                </a:ext>
              </a:extLst>
            </p:cNvPr>
            <p:cNvSpPr/>
            <p:nvPr/>
          </p:nvSpPr>
          <p:spPr>
            <a:xfrm>
              <a:off x="4448194" y="5904026"/>
              <a:ext cx="274114" cy="61555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en-US" sz="4000" b="1" dirty="0"/>
                <a:t>5</a:t>
              </a:r>
              <a:endParaRPr lang="en-GB" sz="4000" b="1" dirty="0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D852D73C-0BEF-49B5-8EA2-D1F6D662FAB6}"/>
              </a:ext>
            </a:extLst>
          </p:cNvPr>
          <p:cNvGrpSpPr/>
          <p:nvPr/>
        </p:nvGrpSpPr>
        <p:grpSpPr>
          <a:xfrm>
            <a:off x="3751305" y="2689181"/>
            <a:ext cx="2165242" cy="2459708"/>
            <a:chOff x="5934183" y="2227543"/>
            <a:chExt cx="2165242" cy="2459708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xmlns="" id="{470915D1-7ED5-4329-B9E4-444AE5E0F057}"/>
                </a:ext>
              </a:extLst>
            </p:cNvPr>
            <p:cNvSpPr/>
            <p:nvPr/>
          </p:nvSpPr>
          <p:spPr>
            <a:xfrm>
              <a:off x="5934183" y="2526984"/>
              <a:ext cx="2160267" cy="216026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xmlns="" id="{C779EAC5-5B77-40EB-AC79-D692B08E88BD}"/>
                </a:ext>
              </a:extLst>
            </p:cNvPr>
            <p:cNvSpPr/>
            <p:nvPr/>
          </p:nvSpPr>
          <p:spPr>
            <a:xfrm>
              <a:off x="6724550" y="2227543"/>
              <a:ext cx="601133" cy="601133"/>
            </a:xfrm>
            <a:prstGeom prst="ellipse">
              <a:avLst/>
            </a:prstGeom>
            <a:solidFill>
              <a:srgbClr val="00B0F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xmlns="" id="{AF7323BB-52EC-4427-A653-A2C6018A2E12}"/>
                </a:ext>
              </a:extLst>
            </p:cNvPr>
            <p:cNvSpPr/>
            <p:nvPr/>
          </p:nvSpPr>
          <p:spPr>
            <a:xfrm>
              <a:off x="5939158" y="3395915"/>
              <a:ext cx="2160267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9000 ÷ 1000 = 9</a:t>
              </a:r>
            </a:p>
          </p:txBody>
        </p:sp>
        <p:sp>
          <p:nvSpPr>
            <p:cNvPr id="50" name="Star: 5 Points 49">
              <a:extLst>
                <a:ext uri="{FF2B5EF4-FFF2-40B4-BE49-F238E27FC236}">
                  <a16:creationId xmlns:a16="http://schemas.microsoft.com/office/drawing/2014/main" xmlns="" id="{B5BBFCEE-3718-411F-898E-052C8F2966F2}"/>
                </a:ext>
              </a:extLst>
            </p:cNvPr>
            <p:cNvSpPr/>
            <p:nvPr/>
          </p:nvSpPr>
          <p:spPr>
            <a:xfrm>
              <a:off x="6817337" y="2302912"/>
              <a:ext cx="415559" cy="41555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2297491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7.40741E-7 L 0.17951 -7.40741E-7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7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7.40741E-7 L 0.18125 -7.40741E-7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3" y="0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7.40741E-7 L 0.18108 -7.40741E-7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0"/>
                            </p:stCondLst>
                            <p:childTnLst>
                              <p:par>
                                <p:cTn id="8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41" grpId="0"/>
      <p:bldP spid="23" grpId="0" animBg="1"/>
      <p:bldP spid="30" grpId="0"/>
      <p:bldP spid="30" grpId="1"/>
      <p:bldP spid="31" grpId="0"/>
      <p:bldP spid="31" grpId="1"/>
      <p:bldP spid="39" grpId="0"/>
      <p:bldP spid="40" grpId="0"/>
      <p:bldP spid="40" grpId="1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5F16859-7956-4DDE-920A-74A4B9E62C7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650" y="1980651"/>
            <a:ext cx="7632854" cy="411217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56941" y="829132"/>
            <a:ext cx="5830121" cy="43088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2800" b="1" dirty="0"/>
              <a:t>Converting from Millilitres to Litres</a:t>
            </a:r>
            <a:endParaRPr lang="en-GB" sz="2800" b="1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898344E3-E7C6-41B6-A4F0-24F40AE1FA30}"/>
              </a:ext>
            </a:extLst>
          </p:cNvPr>
          <p:cNvSpPr/>
          <p:nvPr/>
        </p:nvSpPr>
        <p:spPr>
          <a:xfrm>
            <a:off x="755650" y="1281247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Class 5 also followed some recipes with</a:t>
            </a:r>
            <a:br>
              <a:rPr lang="en-GB" altLang="en-US" dirty="0">
                <a:latin typeface="Twinkl" pitchFamily="50" charset="0"/>
                <a:sym typeface="Sassoon Infant Rg" pitchFamily="2" charset="0"/>
              </a:rPr>
            </a:br>
            <a:r>
              <a:rPr lang="en-GB" altLang="en-US" dirty="0">
                <a:latin typeface="Twinkl" pitchFamily="50" charset="0"/>
                <a:sym typeface="Sassoon Infant Rg" pitchFamily="2" charset="0"/>
              </a:rPr>
              <a:t>measurements given in millilitres.</a:t>
            </a:r>
          </a:p>
        </p:txBody>
      </p:sp>
      <p:pic>
        <p:nvPicPr>
          <p:cNvPr id="63" name="Whole Class">
            <a:extLst>
              <a:ext uri="{FF2B5EF4-FFF2-40B4-BE49-F238E27FC236}">
                <a16:creationId xmlns:a16="http://schemas.microsoft.com/office/drawing/2014/main" xmlns="" id="{7F67071F-5CEB-473A-9F38-608743B31D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9DC3E4A1-476A-4218-B16C-3B373DB512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62168709"/>
              </p:ext>
            </p:extLst>
          </p:nvPr>
        </p:nvGraphicFramePr>
        <p:xfrm>
          <a:off x="1832364" y="3406477"/>
          <a:ext cx="5486400" cy="25603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xmlns="" val="378584582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xmlns="" val="242059923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bg1"/>
                          </a:solidFill>
                          <a:latin typeface="+mn-lt"/>
                        </a:rPr>
                        <a:t>Millilitres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bg1"/>
                          </a:solidFill>
                          <a:latin typeface="+mn-lt"/>
                        </a:rPr>
                        <a:t>Litres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2370482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5692ml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latin typeface="+mn-lt"/>
                        <a:cs typeface="Kalam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280055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3460ml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latin typeface="+mn-lt"/>
                        <a:cs typeface="Kalam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7063531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6150ml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latin typeface="+mn-lt"/>
                        <a:cs typeface="Kalam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0390389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2800ml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latin typeface="+mn-lt"/>
                        <a:cs typeface="Kalam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4571674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3060ml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latin typeface="+mn-lt"/>
                        <a:cs typeface="Kalam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0401482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4006ml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latin typeface="+mn-lt"/>
                        <a:cs typeface="Kalam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05052295"/>
                  </a:ext>
                </a:extLst>
              </a:tr>
            </a:tbl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CE60D8F-D66F-4986-831A-938486933598}"/>
              </a:ext>
            </a:extLst>
          </p:cNvPr>
          <p:cNvGrpSpPr/>
          <p:nvPr/>
        </p:nvGrpSpPr>
        <p:grpSpPr>
          <a:xfrm>
            <a:off x="5502255" y="3770683"/>
            <a:ext cx="880369" cy="2189484"/>
            <a:chOff x="5502255" y="3947897"/>
            <a:chExt cx="880369" cy="218948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FDD5FA19-508B-47D0-A9FC-D21FDDA91BE3}"/>
                </a:ext>
              </a:extLst>
            </p:cNvPr>
            <p:cNvSpPr/>
            <p:nvPr/>
          </p:nvSpPr>
          <p:spPr>
            <a:xfrm>
              <a:off x="5589619" y="4311927"/>
              <a:ext cx="70564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b="1" dirty="0">
                  <a:solidFill>
                    <a:srgbClr val="00B0F0"/>
                  </a:solidFill>
                  <a:cs typeface="Kalam" panose="02000000000000000000" pitchFamily="2" charset="0"/>
                </a:rPr>
                <a:t>3.46l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929EC73D-EE6A-4AF6-BB38-130C5B2E2EDE}"/>
                </a:ext>
              </a:extLst>
            </p:cNvPr>
            <p:cNvSpPr/>
            <p:nvPr/>
          </p:nvSpPr>
          <p:spPr>
            <a:xfrm>
              <a:off x="5608053" y="4675957"/>
              <a:ext cx="66877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b="1" dirty="0">
                  <a:solidFill>
                    <a:srgbClr val="00B0F0"/>
                  </a:solidFill>
                  <a:cs typeface="Kalam" panose="02000000000000000000" pitchFamily="2" charset="0"/>
                </a:rPr>
                <a:t>6.15l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3A4ABAA4-B9A1-425F-B8C1-F3D5BA9D0E9D}"/>
                </a:ext>
              </a:extLst>
            </p:cNvPr>
            <p:cNvSpPr/>
            <p:nvPr/>
          </p:nvSpPr>
          <p:spPr>
            <a:xfrm>
              <a:off x="5530307" y="3947897"/>
              <a:ext cx="82426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b="1" dirty="0">
                  <a:solidFill>
                    <a:srgbClr val="00B0F0"/>
                  </a:solidFill>
                  <a:cs typeface="Kalam" panose="02000000000000000000" pitchFamily="2" charset="0"/>
                </a:rPr>
                <a:t>5.692l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C0565A5C-9C4F-4975-BE20-0DD34BF8FA60}"/>
                </a:ext>
              </a:extLst>
            </p:cNvPr>
            <p:cNvSpPr/>
            <p:nvPr/>
          </p:nvSpPr>
          <p:spPr>
            <a:xfrm>
              <a:off x="5652135" y="5039987"/>
              <a:ext cx="58060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b="1" dirty="0">
                  <a:solidFill>
                    <a:srgbClr val="00B0F0"/>
                  </a:solidFill>
                  <a:cs typeface="Kalam" panose="02000000000000000000" pitchFamily="2" charset="0"/>
                </a:rPr>
                <a:t>2.8l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3B92019D-DA58-45B7-A245-D85EF39A99C3}"/>
                </a:ext>
              </a:extLst>
            </p:cNvPr>
            <p:cNvSpPr/>
            <p:nvPr/>
          </p:nvSpPr>
          <p:spPr>
            <a:xfrm>
              <a:off x="5583206" y="5404017"/>
              <a:ext cx="71846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b="1" dirty="0">
                  <a:solidFill>
                    <a:srgbClr val="00B0F0"/>
                  </a:solidFill>
                  <a:cs typeface="Kalam" panose="02000000000000000000" pitchFamily="2" charset="0"/>
                </a:rPr>
                <a:t>3.06l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8A2B38A8-8134-48B4-B604-078CE5A0B1D3}"/>
                </a:ext>
              </a:extLst>
            </p:cNvPr>
            <p:cNvSpPr/>
            <p:nvPr/>
          </p:nvSpPr>
          <p:spPr>
            <a:xfrm>
              <a:off x="5502255" y="5768049"/>
              <a:ext cx="88036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b="1" dirty="0">
                  <a:solidFill>
                    <a:srgbClr val="00B0F0"/>
                  </a:solidFill>
                  <a:cs typeface="Kalam" panose="02000000000000000000" pitchFamily="2" charset="0"/>
                </a:rPr>
                <a:t>4.006l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6E9EDE1-B5BE-4522-BA38-A9B1784FC50C}"/>
              </a:ext>
            </a:extLst>
          </p:cNvPr>
          <p:cNvSpPr/>
          <p:nvPr/>
        </p:nvSpPr>
        <p:spPr>
          <a:xfrm>
            <a:off x="755650" y="1281247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Practise converting these measurements from millilitres to litres.</a:t>
            </a:r>
            <a:br>
              <a:rPr lang="en-GB" altLang="en-US" dirty="0">
                <a:latin typeface="Twinkl" pitchFamily="50" charset="0"/>
                <a:sym typeface="Sassoon Infant Rg" pitchFamily="2" charset="0"/>
              </a:rPr>
            </a:br>
            <a:r>
              <a:rPr lang="en-GB" altLang="en-US" dirty="0">
                <a:latin typeface="Twinkl" pitchFamily="50" charset="0"/>
                <a:sym typeface="Sassoon Infant Rg" pitchFamily="2" charset="0"/>
              </a:rPr>
              <a:t>If the numbers include any zeros, pay attention to their position.</a:t>
            </a:r>
          </a:p>
        </p:txBody>
      </p:sp>
    </p:spTree>
    <p:extLst>
      <p:ext uri="{BB962C8B-B14F-4D97-AF65-F5344CB8AC3E}">
        <p14:creationId xmlns:p14="http://schemas.microsoft.com/office/powerpoint/2010/main" xmlns="" val="3838051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927321" y="697112"/>
            <a:ext cx="3289362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b="1" dirty="0"/>
              <a:t>True or False?</a:t>
            </a:r>
            <a:endParaRPr lang="en-GB" sz="4000" b="1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898344E3-E7C6-41B6-A4F0-24F40AE1FA30}"/>
              </a:ext>
            </a:extLst>
          </p:cNvPr>
          <p:cNvSpPr/>
          <p:nvPr/>
        </p:nvSpPr>
        <p:spPr>
          <a:xfrm>
            <a:off x="755650" y="1435730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Sort these cards onto the correct page?</a:t>
            </a:r>
          </a:p>
        </p:txBody>
      </p:sp>
      <p:pic>
        <p:nvPicPr>
          <p:cNvPr id="29" name="Talking Partners">
            <a:extLst>
              <a:ext uri="{FF2B5EF4-FFF2-40B4-BE49-F238E27FC236}">
                <a16:creationId xmlns:a16="http://schemas.microsoft.com/office/drawing/2014/main" xmlns="" id="{1E3815FE-5245-42C9-8F6F-DC42100FE2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277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D907319-A2A2-4F5D-BB7A-A9E15BF04E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6490" t="8269" r="8802" b="21654"/>
          <a:stretch/>
        </p:blipFill>
        <p:spPr>
          <a:xfrm>
            <a:off x="755650" y="1981199"/>
            <a:ext cx="7632700" cy="410990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2B81E8E0-0555-453F-BE72-3321A3B0FC88}"/>
              </a:ext>
            </a:extLst>
          </p:cNvPr>
          <p:cNvGrpSpPr/>
          <p:nvPr/>
        </p:nvGrpSpPr>
        <p:grpSpPr>
          <a:xfrm rot="21264841">
            <a:off x="3533746" y="3554120"/>
            <a:ext cx="1303598" cy="2029589"/>
            <a:chOff x="2834964" y="3864002"/>
            <a:chExt cx="1303598" cy="2029589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xmlns="" id="{35FE83DF-AF5A-4DA2-8F41-5E7CC16ED7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834965" y="3864002"/>
              <a:ext cx="1303597" cy="202958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xmlns="" id="{70A146FA-F39F-4052-8EC7-BC4AD97751C4}"/>
                </a:ext>
              </a:extLst>
            </p:cNvPr>
            <p:cNvSpPr/>
            <p:nvPr/>
          </p:nvSpPr>
          <p:spPr>
            <a:xfrm>
              <a:off x="2834964" y="4509464"/>
              <a:ext cx="1303597" cy="7386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altLang="en-US" sz="2400" dirty="0">
                  <a:latin typeface="Kalam" panose="02000000000000000000" pitchFamily="2" charset="0"/>
                  <a:cs typeface="Kalam" panose="02000000000000000000" pitchFamily="2" charset="0"/>
                </a:rPr>
                <a:t>6700ml</a:t>
              </a:r>
              <a:br>
                <a:rPr lang="en-GB" altLang="en-US" sz="2400" dirty="0">
                  <a:latin typeface="Kalam" panose="02000000000000000000" pitchFamily="2" charset="0"/>
                  <a:cs typeface="Kalam" panose="02000000000000000000" pitchFamily="2" charset="0"/>
                </a:rPr>
              </a:br>
              <a:r>
                <a:rPr lang="en-GB" altLang="en-US" sz="2400" dirty="0">
                  <a:latin typeface="Kalam" panose="02000000000000000000" pitchFamily="2" charset="0"/>
                  <a:cs typeface="Kalam" panose="02000000000000000000" pitchFamily="2" charset="0"/>
                </a:rPr>
                <a:t>= 6.7l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10AAD4D9-D9A9-4FE1-9C08-A097717B86B9}"/>
              </a:ext>
            </a:extLst>
          </p:cNvPr>
          <p:cNvGrpSpPr/>
          <p:nvPr/>
        </p:nvGrpSpPr>
        <p:grpSpPr>
          <a:xfrm rot="580408">
            <a:off x="3563815" y="3629563"/>
            <a:ext cx="1303597" cy="2029589"/>
            <a:chOff x="2834965" y="3864002"/>
            <a:chExt cx="1303597" cy="2029589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xmlns="" id="{C1B9F60F-9D85-4936-894D-7F309336C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834965" y="3864002"/>
              <a:ext cx="1303597" cy="202958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xmlns="" id="{7F80E21E-4A27-421E-AE48-FA13587AEA55}"/>
                </a:ext>
              </a:extLst>
            </p:cNvPr>
            <p:cNvSpPr/>
            <p:nvPr/>
          </p:nvSpPr>
          <p:spPr>
            <a:xfrm>
              <a:off x="3009870" y="4509464"/>
              <a:ext cx="953786" cy="738664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en-US" sz="2400" dirty="0">
                  <a:latin typeface="Kalam" panose="02000000000000000000" pitchFamily="2" charset="0"/>
                  <a:cs typeface="Kalam" panose="02000000000000000000" pitchFamily="2" charset="0"/>
                </a:rPr>
                <a:t>8300ml</a:t>
              </a:r>
              <a:br>
                <a:rPr lang="en-GB" altLang="en-US" sz="2400" dirty="0">
                  <a:latin typeface="Kalam" panose="02000000000000000000" pitchFamily="2" charset="0"/>
                  <a:cs typeface="Kalam" panose="02000000000000000000" pitchFamily="2" charset="0"/>
                </a:rPr>
              </a:br>
              <a:r>
                <a:rPr lang="en-GB" altLang="en-US" sz="2400" dirty="0">
                  <a:latin typeface="Kalam" panose="02000000000000000000" pitchFamily="2" charset="0"/>
                  <a:cs typeface="Kalam" panose="02000000000000000000" pitchFamily="2" charset="0"/>
                </a:rPr>
                <a:t>= 83l 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77133146-566D-4F4A-8972-8CD9D284DF31}"/>
              </a:ext>
            </a:extLst>
          </p:cNvPr>
          <p:cNvGrpSpPr/>
          <p:nvPr/>
        </p:nvGrpSpPr>
        <p:grpSpPr>
          <a:xfrm>
            <a:off x="5650815" y="4234386"/>
            <a:ext cx="1702740" cy="1746367"/>
            <a:chOff x="6234984" y="3140098"/>
            <a:chExt cx="1818380" cy="186497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xmlns="" id="{F9D2411D-EB46-4F42-BA83-D7B987469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234984" y="3140098"/>
              <a:ext cx="1818380" cy="186497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xmlns="" id="{DFB70F94-4D63-4C5D-B59F-F57888782335}"/>
                </a:ext>
              </a:extLst>
            </p:cNvPr>
            <p:cNvSpPr/>
            <p:nvPr/>
          </p:nvSpPr>
          <p:spPr>
            <a:xfrm rot="21012752">
              <a:off x="6683710" y="3692399"/>
              <a:ext cx="953786" cy="738664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en-US" sz="2400" dirty="0">
                  <a:latin typeface="Kalam" panose="02000000000000000000" pitchFamily="2" charset="0"/>
                  <a:cs typeface="Kalam" panose="02000000000000000000" pitchFamily="2" charset="0"/>
                </a:rPr>
                <a:t>8300ml</a:t>
              </a:r>
              <a:br>
                <a:rPr lang="en-GB" altLang="en-US" sz="2400" dirty="0">
                  <a:latin typeface="Kalam" panose="02000000000000000000" pitchFamily="2" charset="0"/>
                  <a:cs typeface="Kalam" panose="02000000000000000000" pitchFamily="2" charset="0"/>
                </a:rPr>
              </a:br>
              <a:r>
                <a:rPr lang="en-GB" altLang="en-US" sz="2400" dirty="0">
                  <a:latin typeface="Kalam" panose="02000000000000000000" pitchFamily="2" charset="0"/>
                  <a:cs typeface="Kalam" panose="02000000000000000000" pitchFamily="2" charset="0"/>
                </a:rPr>
                <a:t>= 8.3l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7A3218EB-04BE-4811-96B3-A39CE856BE79}"/>
              </a:ext>
            </a:extLst>
          </p:cNvPr>
          <p:cNvGrpSpPr/>
          <p:nvPr/>
        </p:nvGrpSpPr>
        <p:grpSpPr>
          <a:xfrm rot="20590032">
            <a:off x="3577729" y="3645193"/>
            <a:ext cx="1303597" cy="2029589"/>
            <a:chOff x="2834965" y="3864002"/>
            <a:chExt cx="1303597" cy="2029589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xmlns="" id="{AB7E755B-0A39-44FA-8288-7DCC6C039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834965" y="3864002"/>
              <a:ext cx="1303597" cy="202958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xmlns="" id="{2F9E7637-8589-4843-80E8-24B84BC46EB1}"/>
                </a:ext>
              </a:extLst>
            </p:cNvPr>
            <p:cNvSpPr/>
            <p:nvPr/>
          </p:nvSpPr>
          <p:spPr>
            <a:xfrm>
              <a:off x="2907277" y="4509464"/>
              <a:ext cx="1158972" cy="738664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en-US" sz="2400" dirty="0">
                  <a:latin typeface="Kalam" panose="02000000000000000000" pitchFamily="2" charset="0"/>
                  <a:cs typeface="Kalam" panose="02000000000000000000" pitchFamily="2" charset="0"/>
                </a:rPr>
                <a:t>7540ml</a:t>
              </a:r>
              <a:br>
                <a:rPr lang="en-GB" altLang="en-US" sz="2400" dirty="0">
                  <a:latin typeface="Kalam" panose="02000000000000000000" pitchFamily="2" charset="0"/>
                  <a:cs typeface="Kalam" panose="02000000000000000000" pitchFamily="2" charset="0"/>
                </a:rPr>
              </a:br>
              <a:r>
                <a:rPr lang="en-GB" altLang="en-US" sz="2400" dirty="0">
                  <a:latin typeface="Kalam" panose="02000000000000000000" pitchFamily="2" charset="0"/>
                  <a:cs typeface="Kalam" panose="02000000000000000000" pitchFamily="2" charset="0"/>
                </a:rPr>
                <a:t>= 7.540l 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F23805F2-0CBC-4DF5-91F6-0C9AA0C44FC8}"/>
              </a:ext>
            </a:extLst>
          </p:cNvPr>
          <p:cNvGrpSpPr/>
          <p:nvPr/>
        </p:nvGrpSpPr>
        <p:grpSpPr>
          <a:xfrm>
            <a:off x="921003" y="4290762"/>
            <a:ext cx="1746367" cy="1702740"/>
            <a:chOff x="6076864" y="3194979"/>
            <a:chExt cx="1864970" cy="181838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3AC0FF5A-2806-4A83-98FE-3F1CD5229B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6283221">
              <a:off x="6100159" y="3171684"/>
              <a:ext cx="1818380" cy="186497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59CA45BD-1FD4-40AD-A506-A91EE74D6E69}"/>
                </a:ext>
              </a:extLst>
            </p:cNvPr>
            <p:cNvSpPr/>
            <p:nvPr/>
          </p:nvSpPr>
          <p:spPr>
            <a:xfrm rot="21090873">
              <a:off x="6345117" y="3355193"/>
              <a:ext cx="1326700" cy="147905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en-US" sz="2400" dirty="0">
                  <a:latin typeface="Kalam" panose="02000000000000000000" pitchFamily="2" charset="0"/>
                  <a:cs typeface="Kalam" panose="02000000000000000000" pitchFamily="2" charset="0"/>
                </a:rPr>
                <a:t>7540ml</a:t>
              </a:r>
              <a:br>
                <a:rPr lang="en-GB" altLang="en-US" sz="2400" dirty="0">
                  <a:latin typeface="Kalam" panose="02000000000000000000" pitchFamily="2" charset="0"/>
                  <a:cs typeface="Kalam" panose="02000000000000000000" pitchFamily="2" charset="0"/>
                </a:rPr>
              </a:br>
              <a:r>
                <a:rPr lang="en-GB" altLang="en-US" sz="2400" dirty="0">
                  <a:latin typeface="Kalam" panose="02000000000000000000" pitchFamily="2" charset="0"/>
                  <a:cs typeface="Kalam" panose="02000000000000000000" pitchFamily="2" charset="0"/>
                </a:rPr>
                <a:t>= 7.54l</a:t>
              </a:r>
              <a:br>
                <a:rPr lang="en-GB" altLang="en-US" sz="2400" dirty="0">
                  <a:latin typeface="Kalam" panose="02000000000000000000" pitchFamily="2" charset="0"/>
                  <a:cs typeface="Kalam" panose="02000000000000000000" pitchFamily="2" charset="0"/>
                </a:rPr>
              </a:br>
              <a:r>
                <a:rPr lang="en-GB" altLang="en-US" sz="1400" dirty="0">
                  <a:latin typeface="Kalam" panose="02000000000000000000" pitchFamily="2" charset="0"/>
                  <a:cs typeface="Kalam" panose="02000000000000000000" pitchFamily="2" charset="0"/>
                </a:rPr>
                <a:t>(the zero can be</a:t>
              </a:r>
              <a:br>
                <a:rPr lang="en-GB" altLang="en-US" sz="1400" dirty="0">
                  <a:latin typeface="Kalam" panose="02000000000000000000" pitchFamily="2" charset="0"/>
                  <a:cs typeface="Kalam" panose="02000000000000000000" pitchFamily="2" charset="0"/>
                </a:rPr>
              </a:br>
              <a:r>
                <a:rPr lang="en-GB" altLang="en-US" sz="1400" dirty="0">
                  <a:latin typeface="Kalam" panose="02000000000000000000" pitchFamily="2" charset="0"/>
                  <a:cs typeface="Kalam" panose="02000000000000000000" pitchFamily="2" charset="0"/>
                </a:rPr>
                <a:t>removed as it’s</a:t>
              </a:r>
              <a:br>
                <a:rPr lang="en-GB" altLang="en-US" sz="1400" dirty="0">
                  <a:latin typeface="Kalam" panose="02000000000000000000" pitchFamily="2" charset="0"/>
                  <a:cs typeface="Kalam" panose="02000000000000000000" pitchFamily="2" charset="0"/>
                </a:rPr>
              </a:br>
              <a:r>
                <a:rPr lang="en-GB" altLang="en-US" sz="1400" dirty="0">
                  <a:latin typeface="Kalam" panose="02000000000000000000" pitchFamily="2" charset="0"/>
                  <a:cs typeface="Kalam" panose="02000000000000000000" pitchFamily="2" charset="0"/>
                </a:rPr>
                <a:t>not necessary)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7AA6C151-8075-4275-8948-63B29631B8FB}"/>
              </a:ext>
            </a:extLst>
          </p:cNvPr>
          <p:cNvGrpSpPr/>
          <p:nvPr/>
        </p:nvGrpSpPr>
        <p:grpSpPr>
          <a:xfrm rot="894025">
            <a:off x="3550819" y="3613658"/>
            <a:ext cx="1303597" cy="2029589"/>
            <a:chOff x="2834965" y="3864002"/>
            <a:chExt cx="1303597" cy="2029589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xmlns="" id="{A2F20429-367B-4EB3-B3A3-1958AED15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834965" y="3864002"/>
              <a:ext cx="1303597" cy="202958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xmlns="" id="{151EBB38-EA3D-4C42-850A-9F59E035EFC6}"/>
                </a:ext>
              </a:extLst>
            </p:cNvPr>
            <p:cNvSpPr/>
            <p:nvPr/>
          </p:nvSpPr>
          <p:spPr>
            <a:xfrm>
              <a:off x="3016281" y="4509464"/>
              <a:ext cx="940963" cy="738664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en-US" sz="2400" dirty="0">
                  <a:latin typeface="Kalam" panose="02000000000000000000" pitchFamily="2" charset="0"/>
                  <a:cs typeface="Kalam" panose="02000000000000000000" pitchFamily="2" charset="0"/>
                </a:rPr>
                <a:t>3020ml</a:t>
              </a:r>
              <a:br>
                <a:rPr lang="en-GB" altLang="en-US" sz="2400" dirty="0">
                  <a:latin typeface="Kalam" panose="02000000000000000000" pitchFamily="2" charset="0"/>
                  <a:cs typeface="Kalam" panose="02000000000000000000" pitchFamily="2" charset="0"/>
                </a:rPr>
              </a:br>
              <a:r>
                <a:rPr lang="en-GB" altLang="en-US" sz="2400" dirty="0">
                  <a:latin typeface="Kalam" panose="02000000000000000000" pitchFamily="2" charset="0"/>
                  <a:cs typeface="Kalam" panose="02000000000000000000" pitchFamily="2" charset="0"/>
                </a:rPr>
                <a:t>= 3.02l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AA9FB82C-CDF2-44AA-BA43-90EA272FF559}"/>
              </a:ext>
            </a:extLst>
          </p:cNvPr>
          <p:cNvGrpSpPr/>
          <p:nvPr/>
        </p:nvGrpSpPr>
        <p:grpSpPr>
          <a:xfrm rot="20936403">
            <a:off x="3577728" y="3618468"/>
            <a:ext cx="1303597" cy="2029589"/>
            <a:chOff x="2834965" y="3864002"/>
            <a:chExt cx="1303597" cy="2029589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xmlns="" id="{F78ECB8E-F6D3-428C-AD56-8AD017C0C5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834965" y="3864002"/>
              <a:ext cx="1303597" cy="202958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xmlns="" id="{3D14CACA-F360-4B56-B847-0957469B6D44}"/>
                </a:ext>
              </a:extLst>
            </p:cNvPr>
            <p:cNvSpPr/>
            <p:nvPr/>
          </p:nvSpPr>
          <p:spPr>
            <a:xfrm>
              <a:off x="3049142" y="4509464"/>
              <a:ext cx="875240" cy="738664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en-US" sz="2400" dirty="0">
                  <a:latin typeface="Kalam" panose="02000000000000000000" pitchFamily="2" charset="0"/>
                  <a:cs typeface="Kalam" panose="02000000000000000000" pitchFamily="2" charset="0"/>
                </a:rPr>
                <a:t>2010ml</a:t>
              </a:r>
              <a:br>
                <a:rPr lang="en-GB" altLang="en-US" sz="2400" dirty="0">
                  <a:latin typeface="Kalam" panose="02000000000000000000" pitchFamily="2" charset="0"/>
                  <a:cs typeface="Kalam" panose="02000000000000000000" pitchFamily="2" charset="0"/>
                </a:rPr>
              </a:br>
              <a:r>
                <a:rPr lang="en-GB" altLang="en-US" sz="2400" dirty="0">
                  <a:latin typeface="Kalam" panose="02000000000000000000" pitchFamily="2" charset="0"/>
                  <a:cs typeface="Kalam" panose="02000000000000000000" pitchFamily="2" charset="0"/>
                </a:rPr>
                <a:t>= 2.1l 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625333EA-4BAC-4CD6-A38E-38BDA3592B66}"/>
              </a:ext>
            </a:extLst>
          </p:cNvPr>
          <p:cNvGrpSpPr/>
          <p:nvPr/>
        </p:nvGrpSpPr>
        <p:grpSpPr>
          <a:xfrm rot="726135">
            <a:off x="5600036" y="4268950"/>
            <a:ext cx="1702740" cy="1746367"/>
            <a:chOff x="6234984" y="3140098"/>
            <a:chExt cx="1818380" cy="186497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8A0D8256-D98F-4AAA-A9DA-27B4F0FCA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234984" y="3140098"/>
              <a:ext cx="1818380" cy="186497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xmlns="" id="{9FA6AFD2-BC38-42AF-8B67-759623D96787}"/>
                </a:ext>
              </a:extLst>
            </p:cNvPr>
            <p:cNvSpPr/>
            <p:nvPr/>
          </p:nvSpPr>
          <p:spPr>
            <a:xfrm rot="21012752">
              <a:off x="6693262" y="3667315"/>
              <a:ext cx="934681" cy="788830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en-US" sz="2400" dirty="0">
                  <a:latin typeface="Kalam" panose="02000000000000000000" pitchFamily="2" charset="0"/>
                  <a:cs typeface="Kalam" panose="02000000000000000000" pitchFamily="2" charset="0"/>
                </a:rPr>
                <a:t>2010ml</a:t>
              </a:r>
              <a:br>
                <a:rPr lang="en-GB" altLang="en-US" sz="2400" dirty="0">
                  <a:latin typeface="Kalam" panose="02000000000000000000" pitchFamily="2" charset="0"/>
                  <a:cs typeface="Kalam" panose="02000000000000000000" pitchFamily="2" charset="0"/>
                </a:rPr>
              </a:br>
              <a:r>
                <a:rPr lang="en-GB" altLang="en-US" sz="2400" dirty="0">
                  <a:latin typeface="Kalam" panose="02000000000000000000" pitchFamily="2" charset="0"/>
                  <a:cs typeface="Kalam" panose="02000000000000000000" pitchFamily="2" charset="0"/>
                </a:rPr>
                <a:t>= 2.01l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4010028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7037E-6 L -0.16354 -0.08703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77" y="-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3333E-6 L 0.10989 -0.1113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86" y="-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-0.16354 -0.14329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77" y="-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48148E-6 L -0.19479 -0.06945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40" y="-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12188 -0.0912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4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Custom 1">
      <a:majorFont>
        <a:latin typeface="Twinkl SemiBold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Lesson Presentation Template" id="{3FFF0595-56A2-4BAA-8945-9E1AE3AE943F}" vid="{2EAE8D29-B0EE-4A35-BF03-BC97A170F45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Lesson Presentation Template</Template>
  <TotalTime>988</TotalTime>
  <Words>551</Words>
  <Application>Microsoft Office PowerPoint</Application>
  <PresentationFormat>On-screen Show (4:3)</PresentationFormat>
  <Paragraphs>119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Twinkl</vt:lpstr>
      <vt:lpstr>Kalam</vt:lpstr>
      <vt:lpstr>Sassoon Infant Rg</vt:lpstr>
      <vt:lpstr>Twinkl SemiBold</vt:lpstr>
      <vt:lpstr>Sassoon Infant Md</vt:lpstr>
      <vt:lpstr>Tuffy</vt:lpstr>
      <vt:lpstr>1_Office Theme</vt:lpstr>
      <vt:lpstr>Converting Millilitres and Litres</vt:lpstr>
      <vt:lpstr>Slide 2</vt:lpstr>
      <vt:lpstr>Slide 3</vt:lpstr>
      <vt:lpstr>Slide 4</vt:lpstr>
      <vt:lpstr>Slide 5</vt:lpstr>
      <vt:lpstr>Slide 6</vt:lpstr>
      <vt:lpstr>Slide 7</vt:lpstr>
      <vt:lpstr>Slide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Twinkl</dc:creator>
  <cp:lastModifiedBy>rita</cp:lastModifiedBy>
  <cp:revision>117</cp:revision>
  <dcterms:created xsi:type="dcterms:W3CDTF">2017-03-16T17:37:56Z</dcterms:created>
  <dcterms:modified xsi:type="dcterms:W3CDTF">2020-05-19T15:31:04Z</dcterms:modified>
</cp:coreProperties>
</file>