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74" r:id="rId6"/>
    <p:sldId id="268" r:id="rId7"/>
    <p:sldId id="269" r:id="rId8"/>
    <p:sldId id="258" r:id="rId9"/>
    <p:sldId id="270" r:id="rId10"/>
    <p:sldId id="259" r:id="rId11"/>
    <p:sldId id="271" r:id="rId12"/>
    <p:sldId id="260" r:id="rId13"/>
    <p:sldId id="272" r:id="rId14"/>
    <p:sldId id="261" r:id="rId15"/>
    <p:sldId id="273" r:id="rId16"/>
    <p:sldId id="262"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DF22D87-96FA-45ED-BCEF-3BB873E673A4}" type="datetimeFigureOut">
              <a:rPr lang="en-GB" smtClean="0"/>
              <a:pPr/>
              <a:t>29/04/2020</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5600BB8-0408-4883-A39D-530A3C4F8E15}" type="slidenum">
              <a:rPr lang="en-GB" smtClean="0"/>
              <a:pPr/>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600BB8-0408-4883-A39D-530A3C4F8E15}"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7" name="Slide Number Placeholder 6"/>
          <p:cNvSpPr>
            <a:spLocks noGrp="1"/>
          </p:cNvSpPr>
          <p:nvPr>
            <p:ph type="sldNum" sz="quarter" idx="12"/>
          </p:nvPr>
        </p:nvSpPr>
        <p:spPr/>
        <p:txBody>
          <a:bodyPr/>
          <a:lstStyle/>
          <a:p>
            <a:fld id="{95600BB8-0408-4883-A39D-530A3C4F8E15}" type="slidenum">
              <a:rPr lang="en-GB" smtClean="0"/>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22D87-96FA-45ED-BCEF-3BB873E673A4}" type="datetimeFigureOut">
              <a:rPr lang="en-GB" smtClean="0"/>
              <a:pPr/>
              <a:t>29/04/2020</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95600BB8-0408-4883-A39D-530A3C4F8E1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DF22D87-96FA-45ED-BCEF-3BB873E673A4}" type="datetimeFigureOut">
              <a:rPr lang="en-GB" smtClean="0"/>
              <a:pPr/>
              <a:t>29/04/2020</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5600BB8-0408-4883-A39D-530A3C4F8E1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4365104"/>
            <a:ext cx="3313355" cy="1702160"/>
          </a:xfrm>
        </p:spPr>
        <p:txBody>
          <a:bodyPr>
            <a:noAutofit/>
          </a:bodyPr>
          <a:lstStyle/>
          <a:p>
            <a:r>
              <a:rPr lang="en-GB" sz="3500" b="1" dirty="0">
                <a:solidFill>
                  <a:schemeClr val="tx1"/>
                </a:solidFill>
              </a:rPr>
              <a:t>WALT</a:t>
            </a:r>
            <a:r>
              <a:rPr lang="en-GB" sz="3500" dirty="0">
                <a:solidFill>
                  <a:schemeClr val="tx1"/>
                </a:solidFill>
              </a:rPr>
              <a:t> explain how our beliefs about Mary are expressed.</a:t>
            </a:r>
          </a:p>
        </p:txBody>
      </p:sp>
      <p:sp>
        <p:nvSpPr>
          <p:cNvPr id="3" name="Subtitle 2"/>
          <p:cNvSpPr>
            <a:spLocks noGrp="1"/>
          </p:cNvSpPr>
          <p:nvPr>
            <p:ph type="subTitle" idx="1"/>
          </p:nvPr>
        </p:nvSpPr>
        <p:spPr>
          <a:xfrm>
            <a:off x="4733365" y="116632"/>
            <a:ext cx="3309803" cy="1260629"/>
          </a:xfrm>
        </p:spPr>
        <p:txBody>
          <a:bodyPr>
            <a:noAutofit/>
          </a:bodyPr>
          <a:lstStyle/>
          <a:p>
            <a:r>
              <a:rPr lang="en-GB" sz="3200" b="1" dirty="0">
                <a:solidFill>
                  <a:schemeClr val="bg1"/>
                </a:solidFill>
              </a:rPr>
              <a:t>Friday 10</a:t>
            </a:r>
            <a:r>
              <a:rPr lang="en-GB" sz="3200" b="1" baseline="30000" dirty="0">
                <a:solidFill>
                  <a:schemeClr val="bg1"/>
                </a:solidFill>
              </a:rPr>
              <a:t>th</a:t>
            </a:r>
            <a:r>
              <a:rPr lang="en-GB" sz="3200" b="1" dirty="0">
                <a:solidFill>
                  <a:schemeClr val="bg1"/>
                </a:solidFill>
              </a:rPr>
              <a:t> May 2019</a:t>
            </a:r>
          </a:p>
        </p:txBody>
      </p:sp>
      <p:pic>
        <p:nvPicPr>
          <p:cNvPr id="4100" name="Picture 4" descr="Image result for may crowning mary"/>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836712"/>
            <a:ext cx="3816424" cy="491509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483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a:t>2. She is the first and most perfect disciple.</a:t>
            </a:r>
          </a:p>
        </p:txBody>
      </p:sp>
      <p:sp>
        <p:nvSpPr>
          <p:cNvPr id="3" name="Content Placeholder 2"/>
          <p:cNvSpPr>
            <a:spLocks noGrp="1"/>
          </p:cNvSpPr>
          <p:nvPr>
            <p:ph idx="1"/>
          </p:nvPr>
        </p:nvSpPr>
        <p:spPr/>
        <p:txBody>
          <a:bodyPr/>
          <a:lstStyle/>
          <a:p>
            <a:pPr algn="r"/>
            <a:r>
              <a:rPr lang="en-GB" dirty="0"/>
              <a:t>Mary was the first to hear the Good News, and the first to follow Christ. Her entire life was devoted to him and assisting him, in whatever way she could, to carry on his mission. Unaffected by Original Sin, she was able to perfectly open herself to God’s will.</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45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93912"/>
            <a:ext cx="7024744" cy="1143000"/>
          </a:xfrm>
        </p:spPr>
        <p:txBody>
          <a:bodyPr>
            <a:normAutofit fontScale="90000"/>
          </a:bodyPr>
          <a:lstStyle/>
          <a:p>
            <a:pPr algn="r"/>
            <a:r>
              <a:rPr lang="en-GB" dirty="0"/>
              <a:t>Find John 19:25-27 and think about the significance of the passage.</a:t>
            </a:r>
          </a:p>
        </p:txBody>
      </p:sp>
      <p:sp>
        <p:nvSpPr>
          <p:cNvPr id="3" name="Content Placeholder 2"/>
          <p:cNvSpPr>
            <a:spLocks noGrp="1"/>
          </p:cNvSpPr>
          <p:nvPr>
            <p:ph idx="1"/>
          </p:nvPr>
        </p:nvSpPr>
        <p:spPr>
          <a:xfrm>
            <a:off x="1043492" y="2780928"/>
            <a:ext cx="6777317" cy="3051701"/>
          </a:xfrm>
        </p:spPr>
        <p:txBody>
          <a:bodyPr/>
          <a:lstStyle/>
          <a:p>
            <a:pPr marL="68580" indent="0" algn="r">
              <a:buNone/>
            </a:pPr>
            <a:r>
              <a:rPr lang="en-GB" b="1" baseline="30000" dirty="0"/>
              <a:t>27 </a:t>
            </a:r>
            <a:r>
              <a:rPr lang="en-GB" dirty="0"/>
              <a:t>Then he said to the disciple, “She is your mother.” From that time the disciple took her to live in his home.</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9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3. She is our mother</a:t>
            </a:r>
          </a:p>
        </p:txBody>
      </p:sp>
      <p:sp>
        <p:nvSpPr>
          <p:cNvPr id="3" name="Content Placeholder 2"/>
          <p:cNvSpPr>
            <a:spLocks noGrp="1"/>
          </p:cNvSpPr>
          <p:nvPr>
            <p:ph idx="1"/>
          </p:nvPr>
        </p:nvSpPr>
        <p:spPr/>
        <p:txBody>
          <a:bodyPr/>
          <a:lstStyle/>
          <a:p>
            <a:pPr algn="r"/>
            <a:r>
              <a:rPr lang="en-GB" dirty="0"/>
              <a:t>Mary is our mother because we are all members of the Body of Christ. Since she gave birth to that Body, then she’s our mother, too. She may not have given birth to us physically, but she certainly has given birth to us spiritually.</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1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the significance of the scene depicted in this image?</a:t>
            </a:r>
          </a:p>
        </p:txBody>
      </p:sp>
      <p:sp>
        <p:nvSpPr>
          <p:cNvPr id="3" name="Content Placeholder 2"/>
          <p:cNvSpPr>
            <a:spLocks noGrp="1"/>
          </p:cNvSpPr>
          <p:nvPr>
            <p:ph idx="1"/>
          </p:nvPr>
        </p:nvSpPr>
        <p:spPr/>
        <p:txBody>
          <a:bodyPr/>
          <a:lstStyle/>
          <a:p>
            <a:endParaRPr lang="en-GB"/>
          </a:p>
        </p:txBody>
      </p:sp>
      <p:pic>
        <p:nvPicPr>
          <p:cNvPr id="9220" name="Picture 4" descr="Image result for jesus meets his mo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7723" y="2420888"/>
            <a:ext cx="3608554" cy="3666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6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a:t>4. She loves you more than you can ever imagine. </a:t>
            </a:r>
          </a:p>
        </p:txBody>
      </p:sp>
      <p:sp>
        <p:nvSpPr>
          <p:cNvPr id="3" name="Content Placeholder 2"/>
          <p:cNvSpPr>
            <a:spLocks noGrp="1"/>
          </p:cNvSpPr>
          <p:nvPr>
            <p:ph idx="1"/>
          </p:nvPr>
        </p:nvSpPr>
        <p:spPr>
          <a:xfrm>
            <a:off x="1475656" y="2323652"/>
            <a:ext cx="6345153" cy="3508977"/>
          </a:xfrm>
        </p:spPr>
        <p:txBody>
          <a:bodyPr>
            <a:normAutofit lnSpcReduction="10000"/>
          </a:bodyPr>
          <a:lstStyle/>
          <a:p>
            <a:pPr algn="r"/>
            <a:r>
              <a:rPr lang="en-GB" dirty="0"/>
              <a:t>If she did not, would she have endured the horror of seeing her Son tortured, scourged, crowned with thorns, carry the Cross to Calvary, and die a gruesome death on it? She did it for you, for all of us, because she understood that Jesus’ Passion and Crucifixion was the only way to your (our) salvation. She loves you like no human mother ever could.</a:t>
            </a:r>
          </a:p>
        </p:txBody>
      </p:sp>
      <p:pic>
        <p:nvPicPr>
          <p:cNvPr id="8"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3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the significance of the scene depicted in this image?</a:t>
            </a:r>
          </a:p>
        </p:txBody>
      </p:sp>
      <p:sp>
        <p:nvSpPr>
          <p:cNvPr id="3" name="Content Placeholder 2"/>
          <p:cNvSpPr>
            <a:spLocks noGrp="1"/>
          </p:cNvSpPr>
          <p:nvPr>
            <p:ph idx="1"/>
          </p:nvPr>
        </p:nvSpPr>
        <p:spPr/>
        <p:txBody>
          <a:bodyPr/>
          <a:lstStyle/>
          <a:p>
            <a:endParaRPr lang="en-GB"/>
          </a:p>
        </p:txBody>
      </p:sp>
      <p:pic>
        <p:nvPicPr>
          <p:cNvPr id="17412" name="Picture 4" descr="Image result for assumption of m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80811"/>
            <a:ext cx="7488832" cy="467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5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a:t>5. Mary is our helper and intercessor. </a:t>
            </a:r>
          </a:p>
        </p:txBody>
      </p:sp>
      <p:sp>
        <p:nvSpPr>
          <p:cNvPr id="3" name="Content Placeholder 2"/>
          <p:cNvSpPr>
            <a:spLocks noGrp="1"/>
          </p:cNvSpPr>
          <p:nvPr>
            <p:ph idx="1"/>
          </p:nvPr>
        </p:nvSpPr>
        <p:spPr>
          <a:xfrm>
            <a:off x="1691680" y="2276872"/>
            <a:ext cx="6777317" cy="3508977"/>
          </a:xfrm>
        </p:spPr>
        <p:txBody>
          <a:bodyPr>
            <a:normAutofit lnSpcReduction="10000"/>
          </a:bodyPr>
          <a:lstStyle/>
          <a:p>
            <a:pPr algn="r"/>
            <a:r>
              <a:rPr lang="en-GB" dirty="0"/>
              <a:t>Her job, so to speak, began at the moment she conceived Jesus in her womb and continues until this day. What is more, it will continue for all eternity. As the first and most perfect disciple, she is devoted to accompanying him by interceding for us so that we may receive the gifts of eternal salvation. She is at work 24/7/365/forever, for whatever we need, whenever we need it.</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419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142C-F1B8-49F3-A437-A39FA57E41E1}"/>
              </a:ext>
            </a:extLst>
          </p:cNvPr>
          <p:cNvSpPr>
            <a:spLocks noGrp="1"/>
          </p:cNvSpPr>
          <p:nvPr>
            <p:ph type="title"/>
          </p:nvPr>
        </p:nvSpPr>
        <p:spPr>
          <a:xfrm>
            <a:off x="1043490" y="548680"/>
            <a:ext cx="7024744" cy="1143000"/>
          </a:xfrm>
        </p:spPr>
        <p:txBody>
          <a:bodyPr/>
          <a:lstStyle/>
          <a:p>
            <a:r>
              <a:rPr lang="en-GB" dirty="0"/>
              <a:t>Your task</a:t>
            </a:r>
          </a:p>
        </p:txBody>
      </p:sp>
      <p:sp>
        <p:nvSpPr>
          <p:cNvPr id="3" name="Content Placeholder 2">
            <a:extLst>
              <a:ext uri="{FF2B5EF4-FFF2-40B4-BE49-F238E27FC236}">
                <a16:creationId xmlns:a16="http://schemas.microsoft.com/office/drawing/2014/main" id="{E4C588A2-6C24-48D7-ACFD-E00D61BC0ECF}"/>
              </a:ext>
            </a:extLst>
          </p:cNvPr>
          <p:cNvSpPr>
            <a:spLocks noGrp="1"/>
          </p:cNvSpPr>
          <p:nvPr>
            <p:ph idx="1"/>
          </p:nvPr>
        </p:nvSpPr>
        <p:spPr>
          <a:xfrm>
            <a:off x="1043492" y="1844668"/>
            <a:ext cx="7024742" cy="4248628"/>
          </a:xfrm>
        </p:spPr>
        <p:txBody>
          <a:bodyPr>
            <a:normAutofit fontScale="70000" lnSpcReduction="20000"/>
          </a:bodyPr>
          <a:lstStyle/>
          <a:p>
            <a:pPr>
              <a:lnSpc>
                <a:spcPct val="120000"/>
              </a:lnSpc>
            </a:pPr>
            <a:r>
              <a:rPr lang="en-GB" dirty="0"/>
              <a:t>Every year, our school holds a May procession in which we crown and place flowers in front of the statue of Our Lady to show our love for her.</a:t>
            </a:r>
          </a:p>
          <a:p>
            <a:pPr>
              <a:lnSpc>
                <a:spcPct val="120000"/>
              </a:lnSpc>
            </a:pPr>
            <a:r>
              <a:rPr lang="en-GB" dirty="0"/>
              <a:t>As this can’t happen in the normal way this year, there will be a virtual May Procession on </a:t>
            </a:r>
            <a:r>
              <a:rPr lang="en-GB" b="1" dirty="0"/>
              <a:t>Monday 4</a:t>
            </a:r>
            <a:r>
              <a:rPr lang="en-GB" b="1" baseline="30000" dirty="0"/>
              <a:t>th</a:t>
            </a:r>
            <a:r>
              <a:rPr lang="en-GB" b="1" dirty="0"/>
              <a:t> May at 11am </a:t>
            </a:r>
            <a:r>
              <a:rPr lang="en-GB" dirty="0"/>
              <a:t>(see separate blog post for more details).</a:t>
            </a:r>
          </a:p>
          <a:p>
            <a:pPr>
              <a:lnSpc>
                <a:spcPct val="120000"/>
              </a:lnSpc>
            </a:pPr>
            <a:r>
              <a:rPr lang="en-GB" dirty="0"/>
              <a:t>To encourage members of our Catholic community to watch this, your task is to create a promotional e-leaflet / video / audio message for this year’s Crowning of Mary procession.</a:t>
            </a:r>
          </a:p>
          <a:p>
            <a:pPr>
              <a:lnSpc>
                <a:spcPct val="120000"/>
              </a:lnSpc>
            </a:pPr>
            <a:r>
              <a:rPr lang="en-GB" b="1" dirty="0"/>
              <a:t>Here is what you could include:</a:t>
            </a:r>
          </a:p>
          <a:p>
            <a:pPr lvl="1" indent="-342900">
              <a:lnSpc>
                <a:spcPct val="120000"/>
              </a:lnSpc>
              <a:buFont typeface="Wingdings" panose="05000000000000000000" pitchFamily="2" charset="2"/>
              <a:buChar char="§"/>
            </a:pPr>
            <a:r>
              <a:rPr lang="en-GB" dirty="0"/>
              <a:t>Introduce the tradition of the May Crowning.</a:t>
            </a:r>
          </a:p>
          <a:p>
            <a:pPr lvl="1" indent="-342900">
              <a:lnSpc>
                <a:spcPct val="120000"/>
              </a:lnSpc>
              <a:buFont typeface="Wingdings" panose="05000000000000000000" pitchFamily="2" charset="2"/>
              <a:buChar char="§"/>
            </a:pPr>
            <a:r>
              <a:rPr lang="en-GB" dirty="0"/>
              <a:t>Explain the reasons that we honour Mary.</a:t>
            </a:r>
          </a:p>
          <a:p>
            <a:pPr lvl="1" indent="-342900">
              <a:lnSpc>
                <a:spcPct val="120000"/>
              </a:lnSpc>
              <a:buFont typeface="Wingdings" panose="05000000000000000000" pitchFamily="2" charset="2"/>
              <a:buChar char="§"/>
            </a:pPr>
            <a:r>
              <a:rPr lang="en-GB" dirty="0"/>
              <a:t>Link these beliefs to Scripture and Catholic belief.</a:t>
            </a:r>
          </a:p>
          <a:p>
            <a:pPr lvl="1" indent="-342900">
              <a:lnSpc>
                <a:spcPct val="120000"/>
              </a:lnSpc>
              <a:buFont typeface="Wingdings" panose="05000000000000000000" pitchFamily="2" charset="2"/>
              <a:buChar char="§"/>
            </a:pPr>
            <a:r>
              <a:rPr lang="en-GB" dirty="0"/>
              <a:t>Explain how our actions in the May Crowning link to these beliefs.</a:t>
            </a:r>
            <a:r>
              <a:rPr lang="en-GB" b="1" dirty="0"/>
              <a:t> </a:t>
            </a:r>
            <a:endParaRPr lang="en-GB" dirty="0"/>
          </a:p>
        </p:txBody>
      </p:sp>
    </p:spTree>
    <p:extLst>
      <p:ext uri="{BB962C8B-B14F-4D97-AF65-F5344CB8AC3E}">
        <p14:creationId xmlns:p14="http://schemas.microsoft.com/office/powerpoint/2010/main" val="234846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a:t>
            </a:r>
          </a:p>
        </p:txBody>
      </p:sp>
      <p:sp>
        <p:nvSpPr>
          <p:cNvPr id="3" name="Content Placeholder 2"/>
          <p:cNvSpPr>
            <a:spLocks noGrp="1"/>
          </p:cNvSpPr>
          <p:nvPr>
            <p:ph idx="1"/>
          </p:nvPr>
        </p:nvSpPr>
        <p:spPr/>
        <p:txBody>
          <a:bodyPr/>
          <a:lstStyle/>
          <a:p>
            <a:r>
              <a:rPr lang="en-GB" dirty="0"/>
              <a:t>What is the difference between ‘worship’ and ‘honour’?</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7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83342" y="980728"/>
            <a:ext cx="6777317" cy="3508977"/>
          </a:xfrm>
        </p:spPr>
        <p:txBody>
          <a:bodyPr>
            <a:noAutofit/>
          </a:bodyPr>
          <a:lstStyle/>
          <a:p>
            <a:pPr marL="68580" indent="0" fontAlgn="t">
              <a:buNone/>
            </a:pPr>
            <a:r>
              <a:rPr lang="en-GB" sz="3200" dirty="0"/>
              <a:t>worship</a:t>
            </a:r>
          </a:p>
          <a:p>
            <a:pPr marL="68580" indent="0">
              <a:buNone/>
            </a:pPr>
            <a:r>
              <a:rPr lang="en-GB" sz="3200" dirty="0"/>
              <a:t>/ˈ</a:t>
            </a:r>
            <a:r>
              <a:rPr lang="en-GB" sz="3200" dirty="0" err="1"/>
              <a:t>wəːʃɪp</a:t>
            </a:r>
            <a:r>
              <a:rPr lang="en-GB" sz="3200" dirty="0"/>
              <a:t>/</a:t>
            </a:r>
          </a:p>
          <a:p>
            <a:pPr marL="68580" indent="0">
              <a:buNone/>
            </a:pPr>
            <a:r>
              <a:rPr lang="en-GB" sz="3200" i="1" dirty="0"/>
              <a:t>verb</a:t>
            </a:r>
            <a:endParaRPr lang="en-GB" sz="3200" dirty="0"/>
          </a:p>
          <a:p>
            <a:pPr marL="68580" indent="0">
              <a:buNone/>
            </a:pPr>
            <a:endParaRPr lang="en-GB" sz="3200" dirty="0"/>
          </a:p>
          <a:p>
            <a:pPr marL="68580" indent="0">
              <a:buNone/>
            </a:pPr>
            <a:r>
              <a:rPr lang="en-GB" sz="3200" b="1" dirty="0"/>
              <a:t>show reverence and adoration for a deity</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8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83342" y="1484784"/>
            <a:ext cx="6777317" cy="3508977"/>
          </a:xfrm>
        </p:spPr>
        <p:txBody>
          <a:bodyPr>
            <a:noAutofit/>
          </a:bodyPr>
          <a:lstStyle/>
          <a:p>
            <a:pPr marL="68580" indent="0" fontAlgn="t">
              <a:buNone/>
            </a:pPr>
            <a:r>
              <a:rPr lang="en-GB" sz="3200" dirty="0"/>
              <a:t>honour</a:t>
            </a:r>
          </a:p>
          <a:p>
            <a:pPr marL="68580" indent="0">
              <a:buNone/>
            </a:pPr>
            <a:r>
              <a:rPr lang="en-GB" sz="3200" dirty="0"/>
              <a:t>/ˈ</a:t>
            </a:r>
            <a:r>
              <a:rPr lang="en-GB" sz="3200" dirty="0" err="1"/>
              <a:t>ɒnə</a:t>
            </a:r>
            <a:r>
              <a:rPr lang="en-GB" sz="3200" dirty="0"/>
              <a:t>/</a:t>
            </a:r>
          </a:p>
          <a:p>
            <a:pPr marL="68580" indent="0">
              <a:buNone/>
            </a:pPr>
            <a:r>
              <a:rPr lang="en-GB" sz="3200" i="1" dirty="0"/>
              <a:t>verb</a:t>
            </a:r>
            <a:endParaRPr lang="en-GB" sz="3200" dirty="0"/>
          </a:p>
          <a:p>
            <a:pPr marL="68580" indent="0">
              <a:buNone/>
            </a:pPr>
            <a:endParaRPr lang="en-GB" sz="3200" dirty="0"/>
          </a:p>
          <a:p>
            <a:pPr marL="68580" indent="0">
              <a:buNone/>
            </a:pPr>
            <a:r>
              <a:rPr lang="en-GB" sz="3200" b="1" dirty="0"/>
              <a:t>regard with great respect</a:t>
            </a:r>
          </a:p>
          <a:p>
            <a:pPr marL="68580" indent="0">
              <a:buNone/>
            </a:pPr>
            <a:endParaRPr lang="en-GB" sz="3200" dirty="0"/>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7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Why don’t we worship Mary?</a:t>
            </a:r>
          </a:p>
        </p:txBody>
      </p:sp>
      <p:sp>
        <p:nvSpPr>
          <p:cNvPr id="3" name="Content Placeholder 2"/>
          <p:cNvSpPr>
            <a:spLocks noGrp="1"/>
          </p:cNvSpPr>
          <p:nvPr>
            <p:ph idx="1"/>
          </p:nvPr>
        </p:nvSpPr>
        <p:spPr/>
        <p:txBody>
          <a:bodyPr/>
          <a:lstStyle/>
          <a:p>
            <a:r>
              <a:rPr lang="en-GB" dirty="0"/>
              <a:t>It is important to understand that worship is reserved only for deity, </a:t>
            </a:r>
            <a:r>
              <a:rPr lang="en-GB" dirty="0" err="1"/>
              <a:t>ie</a:t>
            </a:r>
            <a:r>
              <a:rPr lang="en-GB" dirty="0"/>
              <a:t>. God. So as Catholics, we only worship one person: God. We honour/venerate Mary and the saints but we do not worship them.</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0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honour Mary?</a:t>
            </a:r>
          </a:p>
        </p:txBody>
      </p:sp>
      <p:sp>
        <p:nvSpPr>
          <p:cNvPr id="3" name="Content Placeholder 2"/>
          <p:cNvSpPr>
            <a:spLocks noGrp="1"/>
          </p:cNvSpPr>
          <p:nvPr>
            <p:ph idx="1"/>
          </p:nvPr>
        </p:nvSpPr>
        <p:spPr/>
        <p:txBody>
          <a:bodyPr/>
          <a:lstStyle/>
          <a:p>
            <a:r>
              <a:rPr lang="en-GB" dirty="0"/>
              <a:t>We are going to look at 5 key reasons for which we honour Mary.</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07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93912"/>
            <a:ext cx="7024744" cy="1143000"/>
          </a:xfrm>
        </p:spPr>
        <p:txBody>
          <a:bodyPr>
            <a:normAutofit fontScale="90000"/>
          </a:bodyPr>
          <a:lstStyle/>
          <a:p>
            <a:pPr algn="r"/>
            <a:r>
              <a:rPr lang="en-GB" dirty="0"/>
              <a:t>Find Luke 1:26-38 and think about the significance of the passage.</a:t>
            </a:r>
          </a:p>
        </p:txBody>
      </p:sp>
      <p:sp>
        <p:nvSpPr>
          <p:cNvPr id="3" name="Content Placeholder 2"/>
          <p:cNvSpPr>
            <a:spLocks noGrp="1"/>
          </p:cNvSpPr>
          <p:nvPr>
            <p:ph idx="1"/>
          </p:nvPr>
        </p:nvSpPr>
        <p:spPr>
          <a:xfrm>
            <a:off x="1043492" y="2780928"/>
            <a:ext cx="6777317" cy="3051701"/>
          </a:xfrm>
        </p:spPr>
        <p:txBody>
          <a:bodyPr/>
          <a:lstStyle/>
          <a:p>
            <a:pPr marL="68580" indent="0" algn="r">
              <a:buNone/>
            </a:pPr>
            <a:r>
              <a:rPr lang="en-GB" b="1" baseline="30000" dirty="0"/>
              <a:t>38 </a:t>
            </a:r>
            <a:r>
              <a:rPr lang="en-GB" dirty="0"/>
              <a:t>“I am the Lord’s servant,” Mary answered. “May your word to me be fulfilled.”</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1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1. Mary is Jesus’ mother. </a:t>
            </a:r>
          </a:p>
        </p:txBody>
      </p:sp>
      <p:sp>
        <p:nvSpPr>
          <p:cNvPr id="3" name="Content Placeholder 2"/>
          <p:cNvSpPr>
            <a:spLocks noGrp="1"/>
          </p:cNvSpPr>
          <p:nvPr>
            <p:ph idx="1"/>
          </p:nvPr>
        </p:nvSpPr>
        <p:spPr/>
        <p:txBody>
          <a:bodyPr/>
          <a:lstStyle/>
          <a:p>
            <a:pPr algn="r"/>
            <a:r>
              <a:rPr lang="en-GB" dirty="0"/>
              <a:t>She is the instrument of the Incarnation. She made it possible for our Lord to become the Son who was Crucified for our salvation.</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7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93912"/>
            <a:ext cx="7024744" cy="1143000"/>
          </a:xfrm>
        </p:spPr>
        <p:txBody>
          <a:bodyPr>
            <a:normAutofit fontScale="90000"/>
          </a:bodyPr>
          <a:lstStyle/>
          <a:p>
            <a:pPr algn="r"/>
            <a:r>
              <a:rPr lang="en-GB" dirty="0"/>
              <a:t>Find Luke 2:25-35 and think about the significance of the passage.</a:t>
            </a:r>
          </a:p>
        </p:txBody>
      </p:sp>
      <p:sp>
        <p:nvSpPr>
          <p:cNvPr id="3" name="Content Placeholder 2"/>
          <p:cNvSpPr>
            <a:spLocks noGrp="1"/>
          </p:cNvSpPr>
          <p:nvPr>
            <p:ph idx="1"/>
          </p:nvPr>
        </p:nvSpPr>
        <p:spPr>
          <a:xfrm>
            <a:off x="1043492" y="2780928"/>
            <a:ext cx="6777317" cy="3051701"/>
          </a:xfrm>
        </p:spPr>
        <p:txBody>
          <a:bodyPr/>
          <a:lstStyle/>
          <a:p>
            <a:pPr marL="68580" indent="0" algn="r">
              <a:buNone/>
            </a:pPr>
            <a:r>
              <a:rPr lang="en-GB" b="1" baseline="30000" dirty="0"/>
              <a:t>34 </a:t>
            </a:r>
            <a:r>
              <a:rPr lang="en-GB" dirty="0"/>
              <a:t>Simeon blessed them and said to Mary, his mother, “This child is chosen by God for the destruction and the salvation of many in Israel.”</a:t>
            </a:r>
          </a:p>
        </p:txBody>
      </p:sp>
      <p:pic>
        <p:nvPicPr>
          <p:cNvPr id="4" name="Picture 10" descr="Image result for border of BLUE ro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52" y="2060848"/>
            <a:ext cx="575348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7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674</TotalTime>
  <Words>738</Words>
  <Application>Microsoft Office PowerPoint</Application>
  <PresentationFormat>On-screen Show (4:3)</PresentationFormat>
  <Paragraphs>45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Century Gothic</vt:lpstr>
      <vt:lpstr>Wingdings</vt:lpstr>
      <vt:lpstr>Wingdings 2</vt:lpstr>
      <vt:lpstr>Austin</vt:lpstr>
      <vt:lpstr>WALT explain how our beliefs about Mary are expressed.</vt:lpstr>
      <vt:lpstr>Discuss</vt:lpstr>
      <vt:lpstr>PowerPoint Presentation</vt:lpstr>
      <vt:lpstr>PowerPoint Presentation</vt:lpstr>
      <vt:lpstr>Why don’t we worship Mary?</vt:lpstr>
      <vt:lpstr>Why do we honour Mary?</vt:lpstr>
      <vt:lpstr>Find Luke 1:26-38 and think about the significance of the passage.</vt:lpstr>
      <vt:lpstr>1. Mary is Jesus’ mother. </vt:lpstr>
      <vt:lpstr>Find Luke 2:25-35 and think about the significance of the passage.</vt:lpstr>
      <vt:lpstr>2. She is the first and most perfect disciple.</vt:lpstr>
      <vt:lpstr>Find John 19:25-27 and think about the significance of the passage.</vt:lpstr>
      <vt:lpstr>3. She is our mother</vt:lpstr>
      <vt:lpstr>What is the significance of the scene depicted in this image?</vt:lpstr>
      <vt:lpstr>4. She loves you more than you can ever imagine. </vt:lpstr>
      <vt:lpstr>What is the significance of the scene depicted in this image?</vt:lpstr>
      <vt:lpstr>5. Mary is our helper and intercessor. </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Emma Donatantonio</cp:lastModifiedBy>
  <cp:revision>56</cp:revision>
  <dcterms:created xsi:type="dcterms:W3CDTF">2019-05-09T23:24:08Z</dcterms:created>
  <dcterms:modified xsi:type="dcterms:W3CDTF">2020-04-29T08:15:15Z</dcterms:modified>
</cp:coreProperties>
</file>