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2"/>
  </p:handoutMasterIdLst>
  <p:sldIdLst>
    <p:sldId id="256" r:id="rId2"/>
    <p:sldId id="266" r:id="rId3"/>
    <p:sldId id="267" r:id="rId4"/>
    <p:sldId id="268" r:id="rId5"/>
    <p:sldId id="276" r:id="rId6"/>
    <p:sldId id="278" r:id="rId7"/>
    <p:sldId id="277" r:id="rId8"/>
    <p:sldId id="280" r:id="rId9"/>
    <p:sldId id="281" r:id="rId10"/>
    <p:sldId id="282"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38B25CDD-273B-491D-AC64-9DC0E692C33E}" type="datetimeFigureOut">
              <a:rPr lang="en-GB" smtClean="0"/>
              <a:pPr/>
              <a:t>29/03/2020</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AC6DBD08-BAA1-46EF-95A6-08B33DCA7C87}" type="slidenum">
              <a:rPr lang="en-GB" smtClean="0"/>
              <a:pPr/>
              <a:t>‹#›</a:t>
            </a:fld>
            <a:endParaRPr lang="en-GB"/>
          </a:p>
        </p:txBody>
      </p:sp>
    </p:spTree>
    <p:extLst>
      <p:ext uri="{BB962C8B-B14F-4D97-AF65-F5344CB8AC3E}">
        <p14:creationId xmlns="" xmlns:p14="http://schemas.microsoft.com/office/powerpoint/2010/main" val="387561876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4CA3F19-CF6A-45DC-B680-77A1613CDD06}" type="datetimeFigureOut">
              <a:rPr lang="en-GB" smtClean="0"/>
              <a:pPr/>
              <a:t>29/03/2020</a:t>
            </a:fld>
            <a:endParaRPr lang="en-GB"/>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GB"/>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60DBF41-EE21-4B5B-967E-69E732CAFFA7}" type="slidenum">
              <a:rPr lang="en-GB" smtClean="0"/>
              <a:pPr/>
              <a:t>‹#›</a:t>
            </a:fld>
            <a:endParaRPr lang="en-GB"/>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CA3F19-CF6A-45DC-B680-77A1613CDD06}" type="datetimeFigureOut">
              <a:rPr lang="en-GB" smtClean="0"/>
              <a:pPr/>
              <a:t>29/03/2020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0DBF41-EE21-4B5B-967E-69E732CAFFA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CA3F19-CF6A-45DC-B680-77A1613CDD06}" type="datetimeFigureOut">
              <a:rPr lang="en-GB" smtClean="0"/>
              <a:pPr/>
              <a:t>29/03/2020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0DBF41-EE21-4B5B-967E-69E732CAFFA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CA3F19-CF6A-45DC-B680-77A1613CDD06}" type="datetimeFigureOut">
              <a:rPr lang="en-GB" smtClean="0"/>
              <a:pPr/>
              <a:t>29/03/2020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0DBF41-EE21-4B5B-967E-69E732CAFFA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CA3F19-CF6A-45DC-B680-77A1613CDD06}" type="datetimeFigureOut">
              <a:rPr lang="en-GB" smtClean="0"/>
              <a:pPr/>
              <a:t>29/03/2020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0DBF41-EE21-4B5B-967E-69E732CAFFA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4CA3F19-CF6A-45DC-B680-77A1613CDD06}" type="datetimeFigureOut">
              <a:rPr lang="en-GB" smtClean="0"/>
              <a:pPr/>
              <a:t>29/03/2020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0DBF41-EE21-4B5B-967E-69E732CAFFA7}" type="slidenum">
              <a:rPr lang="en-GB" smtClean="0"/>
              <a:pPr/>
              <a:t>‹#›</a:t>
            </a:fld>
            <a:endParaRPr lang="en-GB"/>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4CA3F19-CF6A-45DC-B680-77A1613CDD06}" type="datetimeFigureOut">
              <a:rPr lang="en-GB" smtClean="0"/>
              <a:pPr/>
              <a:t>29/03/2020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60DBF41-EE21-4B5B-967E-69E732CAFFA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CA3F19-CF6A-45DC-B680-77A1613CDD06}" type="datetimeFigureOut">
              <a:rPr lang="en-GB" smtClean="0"/>
              <a:pPr/>
              <a:t>29/03/2020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60DBF41-EE21-4B5B-967E-69E732CAFFA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CA3F19-CF6A-45DC-B680-77A1613CDD06}" type="datetimeFigureOut">
              <a:rPr lang="en-GB" smtClean="0"/>
              <a:pPr/>
              <a:t>29/03/2020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60DBF41-EE21-4B5B-967E-69E732CAFFA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4CA3F19-CF6A-45DC-B680-77A1613CDD06}" type="datetimeFigureOut">
              <a:rPr lang="en-GB" smtClean="0"/>
              <a:pPr/>
              <a:t>29/03/2020</a:t>
            </a:fld>
            <a:endParaRPr lang="en-GB"/>
          </a:p>
        </p:txBody>
      </p:sp>
      <p:sp>
        <p:nvSpPr>
          <p:cNvPr id="7" name="Slide Number Placeholder 6"/>
          <p:cNvSpPr>
            <a:spLocks noGrp="1"/>
          </p:cNvSpPr>
          <p:nvPr>
            <p:ph type="sldNum" sz="quarter" idx="12"/>
          </p:nvPr>
        </p:nvSpPr>
        <p:spPr/>
        <p:txBody>
          <a:bodyPr/>
          <a:lstStyle/>
          <a:p>
            <a:fld id="{860DBF41-EE21-4B5B-967E-69E732CAFFA7}" type="slidenum">
              <a:rPr lang="en-GB" smtClean="0"/>
              <a:pPr/>
              <a:t>‹#›</a:t>
            </a:fld>
            <a:endParaRPr lang="en-GB"/>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CA3F19-CF6A-45DC-B680-77A1613CDD06}" type="datetimeFigureOut">
              <a:rPr lang="en-GB" smtClean="0"/>
              <a:pPr/>
              <a:t>29/03/2020</a:t>
            </a:fld>
            <a:endParaRPr lang="en-GB"/>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7" name="Slide Number Placeholder 6"/>
          <p:cNvSpPr>
            <a:spLocks noGrp="1"/>
          </p:cNvSpPr>
          <p:nvPr>
            <p:ph type="sldNum" sz="quarter" idx="12"/>
          </p:nvPr>
        </p:nvSpPr>
        <p:spPr/>
        <p:txBody>
          <a:bodyPr/>
          <a:lstStyle/>
          <a:p>
            <a:fld id="{860DBF41-EE21-4B5B-967E-69E732CAFFA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4CA3F19-CF6A-45DC-B680-77A1613CDD06}" type="datetimeFigureOut">
              <a:rPr lang="en-GB" smtClean="0"/>
              <a:pPr/>
              <a:t>29/03/2020</a:t>
            </a:fld>
            <a:endParaRPr lang="en-GB"/>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GB"/>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60DBF41-EE21-4B5B-967E-69E732CAFFA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youtube.com/watch?v=vO37DRIGgw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FzxXvEtf9D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3501008"/>
            <a:ext cx="3439035" cy="2016224"/>
          </a:xfrm>
        </p:spPr>
        <p:txBody>
          <a:bodyPr>
            <a:noAutofit/>
          </a:bodyPr>
          <a:lstStyle/>
          <a:p>
            <a:r>
              <a:rPr lang="en-GB" sz="3550" b="1" u="sng" dirty="0" smtClean="0">
                <a:solidFill>
                  <a:schemeClr val="accent1">
                    <a:lumMod val="75000"/>
                  </a:schemeClr>
                </a:solidFill>
              </a:rPr>
              <a:t>WALT</a:t>
            </a:r>
            <a:r>
              <a:rPr lang="en-GB" sz="3550" u="sng" dirty="0" smtClean="0">
                <a:solidFill>
                  <a:schemeClr val="accent1">
                    <a:lumMod val="75000"/>
                  </a:schemeClr>
                </a:solidFill>
              </a:rPr>
              <a:t> </a:t>
            </a:r>
            <a:r>
              <a:rPr lang="en-GB" sz="3550" u="sng" dirty="0" smtClean="0">
                <a:solidFill>
                  <a:schemeClr val="accent1">
                    <a:lumMod val="75000"/>
                  </a:schemeClr>
                </a:solidFill>
              </a:rPr>
              <a:t>understand why Good </a:t>
            </a:r>
            <a:r>
              <a:rPr lang="en-GB" sz="3550" u="sng" dirty="0" smtClean="0">
                <a:solidFill>
                  <a:schemeClr val="accent1">
                    <a:lumMod val="75000"/>
                  </a:schemeClr>
                </a:solidFill>
              </a:rPr>
              <a:t>Friday is ‘Good’</a:t>
            </a:r>
            <a:r>
              <a:rPr lang="en-GB" sz="3550" u="sng" dirty="0" smtClean="0">
                <a:solidFill>
                  <a:schemeClr val="accent1">
                    <a:lumMod val="75000"/>
                  </a:schemeClr>
                </a:solidFill>
              </a:rPr>
              <a:t>.</a:t>
            </a:r>
            <a:endParaRPr lang="en-GB" sz="3550" u="sng" dirty="0">
              <a:solidFill>
                <a:schemeClr val="accent1">
                  <a:lumMod val="75000"/>
                </a:schemeClr>
              </a:solidFill>
            </a:endParaRPr>
          </a:p>
        </p:txBody>
      </p:sp>
      <p:sp>
        <p:nvSpPr>
          <p:cNvPr id="3" name="Subtitle 2"/>
          <p:cNvSpPr>
            <a:spLocks noGrp="1"/>
          </p:cNvSpPr>
          <p:nvPr>
            <p:ph type="subTitle" idx="1"/>
          </p:nvPr>
        </p:nvSpPr>
        <p:spPr>
          <a:xfrm>
            <a:off x="4644008" y="404664"/>
            <a:ext cx="3600399" cy="1260629"/>
          </a:xfrm>
        </p:spPr>
        <p:txBody>
          <a:bodyPr>
            <a:noAutofit/>
          </a:bodyPr>
          <a:lstStyle/>
          <a:p>
            <a:r>
              <a:rPr lang="en-GB" sz="3400" u="sng" dirty="0" smtClean="0">
                <a:solidFill>
                  <a:schemeClr val="bg1"/>
                </a:solidFill>
              </a:rPr>
              <a:t>Monday 30</a:t>
            </a:r>
            <a:r>
              <a:rPr lang="en-GB" sz="3400" u="sng" baseline="30000" dirty="0" smtClean="0">
                <a:solidFill>
                  <a:schemeClr val="bg1"/>
                </a:solidFill>
              </a:rPr>
              <a:t>th</a:t>
            </a:r>
            <a:r>
              <a:rPr lang="en-GB" sz="3400" u="sng" dirty="0" smtClean="0">
                <a:solidFill>
                  <a:schemeClr val="bg1"/>
                </a:solidFill>
              </a:rPr>
              <a:t> March 2020</a:t>
            </a:r>
            <a:endParaRPr lang="en-GB" sz="3400" u="sng" dirty="0">
              <a:solidFill>
                <a:schemeClr val="bg1"/>
              </a:solidFill>
            </a:endParaRPr>
          </a:p>
        </p:txBody>
      </p:sp>
      <p:pic>
        <p:nvPicPr>
          <p:cNvPr id="1026" name="Picture 2" descr="Image result for crucifixion"/>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11560" y="0"/>
            <a:ext cx="3493919" cy="6264000"/>
          </a:xfrm>
          <a:prstGeom prst="rect">
            <a:avLst/>
          </a:prstGeom>
          <a:ln>
            <a:noFill/>
          </a:ln>
          <a:effectLst>
            <a:outerShdw blurRad="190500" algn="tl" rotWithShape="0">
              <a:srgbClr val="000000">
                <a:alpha val="70000"/>
              </a:srgbClr>
            </a:outerShdw>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4814631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task...</a:t>
            </a:r>
            <a:endParaRPr lang="en-GB" dirty="0"/>
          </a:p>
        </p:txBody>
      </p:sp>
      <p:sp>
        <p:nvSpPr>
          <p:cNvPr id="3" name="Content Placeholder 2"/>
          <p:cNvSpPr>
            <a:spLocks noGrp="1"/>
          </p:cNvSpPr>
          <p:nvPr>
            <p:ph idx="1"/>
          </p:nvPr>
        </p:nvSpPr>
        <p:spPr/>
        <p:txBody>
          <a:bodyPr/>
          <a:lstStyle/>
          <a:p>
            <a:r>
              <a:rPr lang="en-GB" dirty="0" smtClean="0"/>
              <a:t>Draw a large cross (ideally on card).</a:t>
            </a:r>
          </a:p>
          <a:p>
            <a:r>
              <a:rPr lang="en-GB" dirty="0" smtClean="0"/>
              <a:t>Go into your garden and collect several leaves.</a:t>
            </a:r>
          </a:p>
          <a:p>
            <a:r>
              <a:rPr lang="en-GB" dirty="0" smtClean="0"/>
              <a:t>On the leaves, write what is </a:t>
            </a:r>
            <a:r>
              <a:rPr lang="en-GB" b="1" dirty="0" smtClean="0"/>
              <a:t>good</a:t>
            </a:r>
            <a:r>
              <a:rPr lang="en-GB" dirty="0" smtClean="0"/>
              <a:t> about Good Friday and about forgiveness.</a:t>
            </a:r>
          </a:p>
          <a:p>
            <a:r>
              <a:rPr lang="en-GB" dirty="0" smtClean="0"/>
              <a:t>Stick the leaves onto your cross, thus transforming the cross of death into a plant of new life.</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Holy Week</a:t>
            </a:r>
            <a:endParaRPr lang="en-GB" dirty="0"/>
          </a:p>
        </p:txBody>
      </p:sp>
      <p:sp>
        <p:nvSpPr>
          <p:cNvPr id="3" name="Content Placeholder 2"/>
          <p:cNvSpPr>
            <a:spLocks noGrp="1"/>
          </p:cNvSpPr>
          <p:nvPr>
            <p:ph idx="1"/>
          </p:nvPr>
        </p:nvSpPr>
        <p:spPr/>
        <p:txBody>
          <a:bodyPr/>
          <a:lstStyle/>
          <a:p>
            <a:endParaRPr lang="en-GB" dirty="0"/>
          </a:p>
        </p:txBody>
      </p:sp>
      <p:cxnSp>
        <p:nvCxnSpPr>
          <p:cNvPr id="5" name="Straight Connector 4"/>
          <p:cNvCxnSpPr/>
          <p:nvPr/>
        </p:nvCxnSpPr>
        <p:spPr>
          <a:xfrm>
            <a:off x="755576" y="2924944"/>
            <a:ext cx="748883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Oval 5"/>
          <p:cNvSpPr>
            <a:spLocks noChangeAspect="1"/>
          </p:cNvSpPr>
          <p:nvPr/>
        </p:nvSpPr>
        <p:spPr>
          <a:xfrm>
            <a:off x="827584" y="2744924"/>
            <a:ext cx="360040" cy="3600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7" name="Oval 6"/>
          <p:cNvSpPr>
            <a:spLocks noChangeAspect="1"/>
          </p:cNvSpPr>
          <p:nvPr/>
        </p:nvSpPr>
        <p:spPr>
          <a:xfrm>
            <a:off x="5940152" y="2744924"/>
            <a:ext cx="360040" cy="3600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8" name="Oval 7"/>
          <p:cNvSpPr>
            <a:spLocks noChangeAspect="1"/>
          </p:cNvSpPr>
          <p:nvPr/>
        </p:nvSpPr>
        <p:spPr>
          <a:xfrm>
            <a:off x="6948264" y="2744924"/>
            <a:ext cx="360040" cy="3600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9" name="Oval 8"/>
          <p:cNvSpPr>
            <a:spLocks noChangeAspect="1"/>
          </p:cNvSpPr>
          <p:nvPr/>
        </p:nvSpPr>
        <p:spPr>
          <a:xfrm>
            <a:off x="8028384" y="2744924"/>
            <a:ext cx="360040" cy="3600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0" name="Oval 9"/>
          <p:cNvSpPr>
            <a:spLocks noChangeAspect="1"/>
          </p:cNvSpPr>
          <p:nvPr/>
        </p:nvSpPr>
        <p:spPr>
          <a:xfrm>
            <a:off x="4788024" y="2746470"/>
            <a:ext cx="360040" cy="3600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1" name="TextBox 10"/>
          <p:cNvSpPr txBox="1"/>
          <p:nvPr/>
        </p:nvSpPr>
        <p:spPr>
          <a:xfrm>
            <a:off x="334081" y="3212976"/>
            <a:ext cx="1347045" cy="1077218"/>
          </a:xfrm>
          <a:prstGeom prst="rect">
            <a:avLst/>
          </a:prstGeom>
          <a:noFill/>
        </p:spPr>
        <p:txBody>
          <a:bodyPr wrap="square" rtlCol="0">
            <a:spAutoFit/>
          </a:bodyPr>
          <a:lstStyle/>
          <a:p>
            <a:pPr algn="ctr"/>
            <a:r>
              <a:rPr lang="en-GB" sz="1600" dirty="0" smtClean="0"/>
              <a:t>Palm Sunday: Entry into Jerusalem</a:t>
            </a:r>
            <a:endParaRPr lang="en-GB" sz="1600" dirty="0"/>
          </a:p>
        </p:txBody>
      </p:sp>
      <p:sp>
        <p:nvSpPr>
          <p:cNvPr id="12" name="TextBox 11"/>
          <p:cNvSpPr txBox="1"/>
          <p:nvPr/>
        </p:nvSpPr>
        <p:spPr>
          <a:xfrm>
            <a:off x="4139953" y="3212976"/>
            <a:ext cx="1512168" cy="1323439"/>
          </a:xfrm>
          <a:prstGeom prst="rect">
            <a:avLst/>
          </a:prstGeom>
          <a:noFill/>
        </p:spPr>
        <p:txBody>
          <a:bodyPr wrap="square" rtlCol="0">
            <a:spAutoFit/>
          </a:bodyPr>
          <a:lstStyle/>
          <a:p>
            <a:pPr algn="ctr"/>
            <a:r>
              <a:rPr lang="en-GB" sz="1600" dirty="0" smtClean="0"/>
              <a:t>Maundy Thursday: Last Supper,</a:t>
            </a:r>
          </a:p>
          <a:p>
            <a:pPr algn="ctr"/>
            <a:r>
              <a:rPr lang="en-GB" sz="1600" dirty="0" smtClean="0"/>
              <a:t>Garden of Gethsemane</a:t>
            </a:r>
            <a:endParaRPr lang="en-GB" sz="1600" dirty="0"/>
          </a:p>
        </p:txBody>
      </p:sp>
      <p:sp>
        <p:nvSpPr>
          <p:cNvPr id="13" name="TextBox 12"/>
          <p:cNvSpPr txBox="1"/>
          <p:nvPr/>
        </p:nvSpPr>
        <p:spPr>
          <a:xfrm>
            <a:off x="5446649" y="3212976"/>
            <a:ext cx="1347045" cy="1077218"/>
          </a:xfrm>
          <a:prstGeom prst="rect">
            <a:avLst/>
          </a:prstGeom>
          <a:noFill/>
        </p:spPr>
        <p:txBody>
          <a:bodyPr wrap="square" rtlCol="0">
            <a:spAutoFit/>
          </a:bodyPr>
          <a:lstStyle/>
          <a:p>
            <a:pPr algn="ctr"/>
            <a:r>
              <a:rPr lang="en-GB" sz="1600" dirty="0" smtClean="0"/>
              <a:t>Good Friday: Jesus’ Crucifixion</a:t>
            </a:r>
            <a:endParaRPr lang="en-GB" sz="1600" dirty="0"/>
          </a:p>
        </p:txBody>
      </p:sp>
      <p:sp>
        <p:nvSpPr>
          <p:cNvPr id="14" name="TextBox 13"/>
          <p:cNvSpPr txBox="1"/>
          <p:nvPr/>
        </p:nvSpPr>
        <p:spPr>
          <a:xfrm>
            <a:off x="6454761" y="3212976"/>
            <a:ext cx="1347045" cy="584775"/>
          </a:xfrm>
          <a:prstGeom prst="rect">
            <a:avLst/>
          </a:prstGeom>
          <a:noFill/>
        </p:spPr>
        <p:txBody>
          <a:bodyPr wrap="square" rtlCol="0">
            <a:spAutoFit/>
          </a:bodyPr>
          <a:lstStyle/>
          <a:p>
            <a:pPr algn="ctr"/>
            <a:r>
              <a:rPr lang="en-GB" sz="1600" dirty="0" smtClean="0"/>
              <a:t>Easter Saturday</a:t>
            </a:r>
            <a:endParaRPr lang="en-GB" sz="1600" dirty="0"/>
          </a:p>
        </p:txBody>
      </p:sp>
      <p:sp>
        <p:nvSpPr>
          <p:cNvPr id="15" name="TextBox 14"/>
          <p:cNvSpPr txBox="1"/>
          <p:nvPr/>
        </p:nvSpPr>
        <p:spPr>
          <a:xfrm>
            <a:off x="7745628" y="3225506"/>
            <a:ext cx="925551" cy="584775"/>
          </a:xfrm>
          <a:prstGeom prst="rect">
            <a:avLst/>
          </a:prstGeom>
          <a:noFill/>
        </p:spPr>
        <p:txBody>
          <a:bodyPr wrap="square" rtlCol="0">
            <a:spAutoFit/>
          </a:bodyPr>
          <a:lstStyle/>
          <a:p>
            <a:pPr algn="ctr"/>
            <a:r>
              <a:rPr lang="en-GB" sz="1600" dirty="0" smtClean="0"/>
              <a:t>Easter Sunday</a:t>
            </a:r>
            <a:endParaRPr lang="en-GB" sz="1600" dirty="0"/>
          </a:p>
        </p:txBody>
      </p:sp>
      <p:pic>
        <p:nvPicPr>
          <p:cNvPr id="1026" name="Picture 2" descr="Image result for holy week"/>
          <p:cNvPicPr>
            <a:picLocks noChangeAspect="1" noChangeArrowheads="1"/>
          </p:cNvPicPr>
          <p:nvPr/>
        </p:nvPicPr>
        <p:blipFill rotWithShape="1">
          <a:blip r:embed="rId2" cstate="print">
            <a:biLevel thresh="75000"/>
            <a:extLst>
              <a:ext uri="{28A0092B-C50C-407E-A947-70E740481C1C}">
                <a14:useLocalDpi xmlns="" xmlns:a14="http://schemas.microsoft.com/office/drawing/2010/main" val="0"/>
              </a:ext>
            </a:extLst>
          </a:blip>
          <a:srcRect l="9162" t="9996" r="78980" b="42326"/>
          <a:stretch/>
        </p:blipFill>
        <p:spPr bwMode="auto">
          <a:xfrm>
            <a:off x="642034" y="4316625"/>
            <a:ext cx="1039092" cy="1816552"/>
          </a:xfrm>
          <a:prstGeom prst="rect">
            <a:avLst/>
          </a:prstGeom>
          <a:noFill/>
          <a:extLst>
            <a:ext uri="{909E8E84-426E-40DD-AFC4-6F175D3DCCD1}">
              <a14:hiddenFill xmlns="" xmlns:a14="http://schemas.microsoft.com/office/drawing/2010/main">
                <a:solidFill>
                  <a:srgbClr val="FFFFFF"/>
                </a:solidFill>
              </a14:hiddenFill>
            </a:ext>
          </a:extLst>
        </p:spPr>
      </p:pic>
      <p:pic>
        <p:nvPicPr>
          <p:cNvPr id="1030" name="Picture 6" descr="Image result for holy week"/>
          <p:cNvPicPr>
            <a:picLocks noChangeAspect="1" noChangeArrowheads="1"/>
          </p:cNvPicPr>
          <p:nvPr/>
        </p:nvPicPr>
        <p:blipFill rotWithShape="1">
          <a:blip r:embed="rId2" cstate="print">
            <a:biLevel thresh="75000"/>
            <a:extLst>
              <a:ext uri="{28A0092B-C50C-407E-A947-70E740481C1C}">
                <a14:useLocalDpi xmlns="" xmlns:a14="http://schemas.microsoft.com/office/drawing/2010/main" val="0"/>
              </a:ext>
            </a:extLst>
          </a:blip>
          <a:srcRect l="52525" t="21575" r="28986" b="50062"/>
          <a:stretch/>
        </p:blipFill>
        <p:spPr bwMode="auto">
          <a:xfrm>
            <a:off x="5400093" y="4580594"/>
            <a:ext cx="1620179" cy="1080654"/>
          </a:xfrm>
          <a:prstGeom prst="rect">
            <a:avLst/>
          </a:prstGeom>
          <a:noFill/>
          <a:extLst>
            <a:ext uri="{909E8E84-426E-40DD-AFC4-6F175D3DCCD1}">
              <a14:hiddenFill xmlns="" xmlns:a14="http://schemas.microsoft.com/office/drawing/2010/main">
                <a:solidFill>
                  <a:srgbClr val="FFFFFF"/>
                </a:solidFill>
              </a14:hiddenFill>
            </a:ext>
          </a:extLst>
        </p:spPr>
      </p:pic>
      <p:pic>
        <p:nvPicPr>
          <p:cNvPr id="1028" name="Picture 4" descr="Image result for holy week"/>
          <p:cNvPicPr>
            <a:picLocks noChangeAspect="1" noChangeArrowheads="1"/>
          </p:cNvPicPr>
          <p:nvPr/>
        </p:nvPicPr>
        <p:blipFill rotWithShape="1">
          <a:blip r:embed="rId2" cstate="print">
            <a:biLevel thresh="75000"/>
            <a:extLst>
              <a:ext uri="{28A0092B-C50C-407E-A947-70E740481C1C}">
                <a14:useLocalDpi xmlns="" xmlns:a14="http://schemas.microsoft.com/office/drawing/2010/main" val="0"/>
              </a:ext>
            </a:extLst>
          </a:blip>
          <a:srcRect l="26198" t="15396" r="56655" b="50786"/>
          <a:stretch/>
        </p:blipFill>
        <p:spPr bwMode="auto">
          <a:xfrm>
            <a:off x="3944174" y="4580664"/>
            <a:ext cx="1502475" cy="1288473"/>
          </a:xfrm>
          <a:prstGeom prst="rect">
            <a:avLst/>
          </a:prstGeom>
          <a:noFill/>
          <a:extLst>
            <a:ext uri="{909E8E84-426E-40DD-AFC4-6F175D3DCCD1}">
              <a14:hiddenFill xmlns="" xmlns:a14="http://schemas.microsoft.com/office/drawing/2010/main">
                <a:solidFill>
                  <a:srgbClr val="FFFFFF"/>
                </a:solidFill>
              </a14:hiddenFill>
            </a:ext>
          </a:extLst>
        </p:spPr>
      </p:pic>
      <p:pic>
        <p:nvPicPr>
          <p:cNvPr id="1032" name="Picture 8" descr="Image result for holy week"/>
          <p:cNvPicPr>
            <a:picLocks noChangeAspect="1" noChangeArrowheads="1"/>
          </p:cNvPicPr>
          <p:nvPr/>
        </p:nvPicPr>
        <p:blipFill rotWithShape="1">
          <a:blip r:embed="rId2" cstate="print">
            <a:biLevel thresh="75000"/>
            <a:extLst>
              <a:ext uri="{28A0092B-C50C-407E-A947-70E740481C1C}">
                <a14:useLocalDpi xmlns="" xmlns:a14="http://schemas.microsoft.com/office/drawing/2010/main" val="0"/>
              </a:ext>
            </a:extLst>
          </a:blip>
          <a:srcRect l="76097" t="22856" r="6027" b="48780"/>
          <a:stretch/>
        </p:blipFill>
        <p:spPr bwMode="auto">
          <a:xfrm>
            <a:off x="7021969" y="4580594"/>
            <a:ext cx="1566517" cy="108065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0590356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Holy Week</a:t>
            </a:r>
            <a:endParaRPr lang="en-GB" dirty="0"/>
          </a:p>
        </p:txBody>
      </p:sp>
      <p:sp>
        <p:nvSpPr>
          <p:cNvPr id="3" name="Content Placeholder 2"/>
          <p:cNvSpPr>
            <a:spLocks noGrp="1"/>
          </p:cNvSpPr>
          <p:nvPr>
            <p:ph idx="1"/>
          </p:nvPr>
        </p:nvSpPr>
        <p:spPr/>
        <p:txBody>
          <a:bodyPr/>
          <a:lstStyle/>
          <a:p>
            <a:endParaRPr lang="en-GB" dirty="0"/>
          </a:p>
        </p:txBody>
      </p:sp>
      <p:cxnSp>
        <p:nvCxnSpPr>
          <p:cNvPr id="5" name="Straight Connector 4"/>
          <p:cNvCxnSpPr/>
          <p:nvPr/>
        </p:nvCxnSpPr>
        <p:spPr>
          <a:xfrm>
            <a:off x="755576" y="2924944"/>
            <a:ext cx="748883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Oval 5"/>
          <p:cNvSpPr>
            <a:spLocks noChangeAspect="1"/>
          </p:cNvSpPr>
          <p:nvPr/>
        </p:nvSpPr>
        <p:spPr>
          <a:xfrm>
            <a:off x="827584" y="2744924"/>
            <a:ext cx="360040" cy="36004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7" name="Oval 6"/>
          <p:cNvSpPr>
            <a:spLocks noChangeAspect="1"/>
          </p:cNvSpPr>
          <p:nvPr/>
        </p:nvSpPr>
        <p:spPr>
          <a:xfrm>
            <a:off x="5940152" y="2744924"/>
            <a:ext cx="360040" cy="3600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8" name="Oval 7"/>
          <p:cNvSpPr>
            <a:spLocks noChangeAspect="1"/>
          </p:cNvSpPr>
          <p:nvPr/>
        </p:nvSpPr>
        <p:spPr>
          <a:xfrm>
            <a:off x="6948264" y="2744924"/>
            <a:ext cx="360040" cy="3600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9" name="Oval 8"/>
          <p:cNvSpPr>
            <a:spLocks noChangeAspect="1"/>
          </p:cNvSpPr>
          <p:nvPr/>
        </p:nvSpPr>
        <p:spPr>
          <a:xfrm>
            <a:off x="8028384" y="2744924"/>
            <a:ext cx="360040" cy="3600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0" name="Oval 9"/>
          <p:cNvSpPr>
            <a:spLocks noChangeAspect="1"/>
          </p:cNvSpPr>
          <p:nvPr/>
        </p:nvSpPr>
        <p:spPr>
          <a:xfrm>
            <a:off x="4788024" y="2746470"/>
            <a:ext cx="360040" cy="3600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1" name="TextBox 10"/>
          <p:cNvSpPr txBox="1"/>
          <p:nvPr/>
        </p:nvSpPr>
        <p:spPr>
          <a:xfrm>
            <a:off x="334081" y="3212976"/>
            <a:ext cx="1347045" cy="1077218"/>
          </a:xfrm>
          <a:prstGeom prst="rect">
            <a:avLst/>
          </a:prstGeom>
          <a:noFill/>
        </p:spPr>
        <p:txBody>
          <a:bodyPr wrap="square" rtlCol="0">
            <a:spAutoFit/>
          </a:bodyPr>
          <a:lstStyle/>
          <a:p>
            <a:pPr algn="ctr"/>
            <a:r>
              <a:rPr lang="en-GB" sz="1600" dirty="0" smtClean="0"/>
              <a:t>Palm Sunday: Entry into Jerusalem</a:t>
            </a:r>
            <a:endParaRPr lang="en-GB" sz="1600" dirty="0"/>
          </a:p>
        </p:txBody>
      </p:sp>
      <p:sp>
        <p:nvSpPr>
          <p:cNvPr id="12" name="TextBox 11"/>
          <p:cNvSpPr txBox="1"/>
          <p:nvPr/>
        </p:nvSpPr>
        <p:spPr>
          <a:xfrm>
            <a:off x="4139953" y="3212976"/>
            <a:ext cx="1512168" cy="1323439"/>
          </a:xfrm>
          <a:prstGeom prst="rect">
            <a:avLst/>
          </a:prstGeom>
          <a:noFill/>
        </p:spPr>
        <p:txBody>
          <a:bodyPr wrap="square" rtlCol="0">
            <a:spAutoFit/>
          </a:bodyPr>
          <a:lstStyle/>
          <a:p>
            <a:pPr algn="ctr"/>
            <a:r>
              <a:rPr lang="en-GB" sz="1600" dirty="0" smtClean="0"/>
              <a:t>Maundy Thursday: Last Supper,</a:t>
            </a:r>
          </a:p>
          <a:p>
            <a:pPr algn="ctr"/>
            <a:r>
              <a:rPr lang="en-GB" sz="1600" dirty="0" smtClean="0"/>
              <a:t>Garden of Gethsemane</a:t>
            </a:r>
            <a:endParaRPr lang="en-GB" sz="1600" dirty="0"/>
          </a:p>
        </p:txBody>
      </p:sp>
      <p:sp>
        <p:nvSpPr>
          <p:cNvPr id="13" name="TextBox 12"/>
          <p:cNvSpPr txBox="1"/>
          <p:nvPr/>
        </p:nvSpPr>
        <p:spPr>
          <a:xfrm>
            <a:off x="5446649" y="3212976"/>
            <a:ext cx="1347045" cy="1077218"/>
          </a:xfrm>
          <a:prstGeom prst="rect">
            <a:avLst/>
          </a:prstGeom>
          <a:noFill/>
        </p:spPr>
        <p:txBody>
          <a:bodyPr wrap="square" rtlCol="0">
            <a:spAutoFit/>
          </a:bodyPr>
          <a:lstStyle/>
          <a:p>
            <a:pPr algn="ctr"/>
            <a:r>
              <a:rPr lang="en-GB" sz="1600" dirty="0" smtClean="0"/>
              <a:t>Good Friday: Jesus’ Crucifixion</a:t>
            </a:r>
            <a:endParaRPr lang="en-GB" sz="1600" dirty="0"/>
          </a:p>
        </p:txBody>
      </p:sp>
      <p:sp>
        <p:nvSpPr>
          <p:cNvPr id="14" name="TextBox 13"/>
          <p:cNvSpPr txBox="1"/>
          <p:nvPr/>
        </p:nvSpPr>
        <p:spPr>
          <a:xfrm>
            <a:off x="6454761" y="3212976"/>
            <a:ext cx="1347045" cy="584775"/>
          </a:xfrm>
          <a:prstGeom prst="rect">
            <a:avLst/>
          </a:prstGeom>
          <a:noFill/>
        </p:spPr>
        <p:txBody>
          <a:bodyPr wrap="square" rtlCol="0">
            <a:spAutoFit/>
          </a:bodyPr>
          <a:lstStyle/>
          <a:p>
            <a:pPr algn="ctr"/>
            <a:r>
              <a:rPr lang="en-GB" sz="1600" dirty="0" smtClean="0"/>
              <a:t>Easter Saturday</a:t>
            </a:r>
            <a:endParaRPr lang="en-GB" sz="1600" dirty="0"/>
          </a:p>
        </p:txBody>
      </p:sp>
      <p:sp>
        <p:nvSpPr>
          <p:cNvPr id="15" name="TextBox 14"/>
          <p:cNvSpPr txBox="1"/>
          <p:nvPr/>
        </p:nvSpPr>
        <p:spPr>
          <a:xfrm>
            <a:off x="7745628" y="3225506"/>
            <a:ext cx="925551" cy="584775"/>
          </a:xfrm>
          <a:prstGeom prst="rect">
            <a:avLst/>
          </a:prstGeom>
          <a:noFill/>
        </p:spPr>
        <p:txBody>
          <a:bodyPr wrap="square" rtlCol="0">
            <a:spAutoFit/>
          </a:bodyPr>
          <a:lstStyle/>
          <a:p>
            <a:pPr algn="ctr"/>
            <a:r>
              <a:rPr lang="en-GB" sz="1600" dirty="0" smtClean="0"/>
              <a:t>Easter Sunday</a:t>
            </a:r>
            <a:endParaRPr lang="en-GB" sz="1600" dirty="0"/>
          </a:p>
        </p:txBody>
      </p:sp>
      <p:pic>
        <p:nvPicPr>
          <p:cNvPr id="1026" name="Picture 2" descr="Image result for holy week"/>
          <p:cNvPicPr>
            <a:picLocks noChangeAspect="1" noChangeArrowheads="1"/>
          </p:cNvPicPr>
          <p:nvPr/>
        </p:nvPicPr>
        <p:blipFill rotWithShape="1">
          <a:blip r:embed="rId2" cstate="print">
            <a:duotone>
              <a:schemeClr val="accent2">
                <a:shade val="45000"/>
                <a:satMod val="135000"/>
              </a:schemeClr>
              <a:prstClr val="white"/>
            </a:duotone>
            <a:extLst>
              <a:ext uri="{28A0092B-C50C-407E-A947-70E740481C1C}">
                <a14:useLocalDpi xmlns="" xmlns:a14="http://schemas.microsoft.com/office/drawing/2010/main" val="0"/>
              </a:ext>
            </a:extLst>
          </a:blip>
          <a:srcRect l="9162" t="9996" r="78980" b="42326"/>
          <a:stretch/>
        </p:blipFill>
        <p:spPr bwMode="auto">
          <a:xfrm>
            <a:off x="642034" y="4316625"/>
            <a:ext cx="1039092" cy="1816552"/>
          </a:xfrm>
          <a:prstGeom prst="rect">
            <a:avLst/>
          </a:prstGeom>
          <a:noFill/>
          <a:extLst>
            <a:ext uri="{909E8E84-426E-40DD-AFC4-6F175D3DCCD1}">
              <a14:hiddenFill xmlns="" xmlns:a14="http://schemas.microsoft.com/office/drawing/2010/main">
                <a:solidFill>
                  <a:srgbClr val="FFFFFF"/>
                </a:solidFill>
              </a14:hiddenFill>
            </a:ext>
          </a:extLst>
        </p:spPr>
      </p:pic>
      <p:pic>
        <p:nvPicPr>
          <p:cNvPr id="1030" name="Picture 6" descr="Image result for holy week"/>
          <p:cNvPicPr>
            <a:picLocks noChangeAspect="1" noChangeArrowheads="1"/>
          </p:cNvPicPr>
          <p:nvPr/>
        </p:nvPicPr>
        <p:blipFill rotWithShape="1">
          <a:blip r:embed="rId2" cstate="print">
            <a:biLevel thresh="75000"/>
            <a:extLst>
              <a:ext uri="{28A0092B-C50C-407E-A947-70E740481C1C}">
                <a14:useLocalDpi xmlns="" xmlns:a14="http://schemas.microsoft.com/office/drawing/2010/main" val="0"/>
              </a:ext>
            </a:extLst>
          </a:blip>
          <a:srcRect l="52525" t="21575" r="28986" b="50062"/>
          <a:stretch/>
        </p:blipFill>
        <p:spPr bwMode="auto">
          <a:xfrm>
            <a:off x="5400093" y="4580594"/>
            <a:ext cx="1620179" cy="1080654"/>
          </a:xfrm>
          <a:prstGeom prst="rect">
            <a:avLst/>
          </a:prstGeom>
          <a:noFill/>
          <a:extLst>
            <a:ext uri="{909E8E84-426E-40DD-AFC4-6F175D3DCCD1}">
              <a14:hiddenFill xmlns="" xmlns:a14="http://schemas.microsoft.com/office/drawing/2010/main">
                <a:solidFill>
                  <a:srgbClr val="FFFFFF"/>
                </a:solidFill>
              </a14:hiddenFill>
            </a:ext>
          </a:extLst>
        </p:spPr>
      </p:pic>
      <p:pic>
        <p:nvPicPr>
          <p:cNvPr id="1028" name="Picture 4" descr="Image result for holy week"/>
          <p:cNvPicPr>
            <a:picLocks noChangeAspect="1" noChangeArrowheads="1"/>
          </p:cNvPicPr>
          <p:nvPr/>
        </p:nvPicPr>
        <p:blipFill rotWithShape="1">
          <a:blip r:embed="rId2" cstate="print">
            <a:biLevel thresh="75000"/>
            <a:extLst>
              <a:ext uri="{28A0092B-C50C-407E-A947-70E740481C1C}">
                <a14:useLocalDpi xmlns="" xmlns:a14="http://schemas.microsoft.com/office/drawing/2010/main" val="0"/>
              </a:ext>
            </a:extLst>
          </a:blip>
          <a:srcRect l="26198" t="15396" r="56655" b="50786"/>
          <a:stretch/>
        </p:blipFill>
        <p:spPr bwMode="auto">
          <a:xfrm>
            <a:off x="3944174" y="4580664"/>
            <a:ext cx="1502475" cy="1288473"/>
          </a:xfrm>
          <a:prstGeom prst="rect">
            <a:avLst/>
          </a:prstGeom>
          <a:noFill/>
          <a:extLst>
            <a:ext uri="{909E8E84-426E-40DD-AFC4-6F175D3DCCD1}">
              <a14:hiddenFill xmlns="" xmlns:a14="http://schemas.microsoft.com/office/drawing/2010/main">
                <a:solidFill>
                  <a:srgbClr val="FFFFFF"/>
                </a:solidFill>
              </a14:hiddenFill>
            </a:ext>
          </a:extLst>
        </p:spPr>
      </p:pic>
      <p:pic>
        <p:nvPicPr>
          <p:cNvPr id="1032" name="Picture 8" descr="Image result for holy week"/>
          <p:cNvPicPr>
            <a:picLocks noChangeAspect="1" noChangeArrowheads="1"/>
          </p:cNvPicPr>
          <p:nvPr/>
        </p:nvPicPr>
        <p:blipFill rotWithShape="1">
          <a:blip r:embed="rId2" cstate="print">
            <a:biLevel thresh="75000"/>
            <a:extLst>
              <a:ext uri="{28A0092B-C50C-407E-A947-70E740481C1C}">
                <a14:useLocalDpi xmlns="" xmlns:a14="http://schemas.microsoft.com/office/drawing/2010/main" val="0"/>
              </a:ext>
            </a:extLst>
          </a:blip>
          <a:srcRect l="76097" t="22856" r="6027" b="48780"/>
          <a:stretch/>
        </p:blipFill>
        <p:spPr bwMode="auto">
          <a:xfrm>
            <a:off x="7021969" y="4580594"/>
            <a:ext cx="1566517" cy="108065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9794764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Holy Week</a:t>
            </a:r>
            <a:endParaRPr lang="en-GB" dirty="0"/>
          </a:p>
        </p:txBody>
      </p:sp>
      <p:sp>
        <p:nvSpPr>
          <p:cNvPr id="3" name="Content Placeholder 2"/>
          <p:cNvSpPr>
            <a:spLocks noGrp="1"/>
          </p:cNvSpPr>
          <p:nvPr>
            <p:ph idx="1"/>
          </p:nvPr>
        </p:nvSpPr>
        <p:spPr/>
        <p:txBody>
          <a:bodyPr/>
          <a:lstStyle/>
          <a:p>
            <a:endParaRPr lang="en-GB" dirty="0"/>
          </a:p>
        </p:txBody>
      </p:sp>
      <p:cxnSp>
        <p:nvCxnSpPr>
          <p:cNvPr id="5" name="Straight Connector 4"/>
          <p:cNvCxnSpPr/>
          <p:nvPr/>
        </p:nvCxnSpPr>
        <p:spPr>
          <a:xfrm>
            <a:off x="755576" y="2924944"/>
            <a:ext cx="748883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Oval 5"/>
          <p:cNvSpPr>
            <a:spLocks noChangeAspect="1"/>
          </p:cNvSpPr>
          <p:nvPr/>
        </p:nvSpPr>
        <p:spPr>
          <a:xfrm>
            <a:off x="827584" y="2744924"/>
            <a:ext cx="360040" cy="36004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7" name="Oval 6"/>
          <p:cNvSpPr>
            <a:spLocks noChangeAspect="1"/>
          </p:cNvSpPr>
          <p:nvPr/>
        </p:nvSpPr>
        <p:spPr>
          <a:xfrm>
            <a:off x="5940152" y="2744924"/>
            <a:ext cx="360040" cy="3600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8" name="Oval 7"/>
          <p:cNvSpPr>
            <a:spLocks noChangeAspect="1"/>
          </p:cNvSpPr>
          <p:nvPr/>
        </p:nvSpPr>
        <p:spPr>
          <a:xfrm>
            <a:off x="6948264" y="2744924"/>
            <a:ext cx="360040" cy="3600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9" name="Oval 8"/>
          <p:cNvSpPr>
            <a:spLocks noChangeAspect="1"/>
          </p:cNvSpPr>
          <p:nvPr/>
        </p:nvSpPr>
        <p:spPr>
          <a:xfrm>
            <a:off x="8028384" y="2744924"/>
            <a:ext cx="360040" cy="3600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0" name="Oval 9"/>
          <p:cNvSpPr>
            <a:spLocks noChangeAspect="1"/>
          </p:cNvSpPr>
          <p:nvPr/>
        </p:nvSpPr>
        <p:spPr>
          <a:xfrm>
            <a:off x="4788024" y="2746470"/>
            <a:ext cx="360040" cy="36004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11" name="TextBox 10"/>
          <p:cNvSpPr txBox="1"/>
          <p:nvPr/>
        </p:nvSpPr>
        <p:spPr>
          <a:xfrm>
            <a:off x="334081" y="3212976"/>
            <a:ext cx="1347045" cy="1077218"/>
          </a:xfrm>
          <a:prstGeom prst="rect">
            <a:avLst/>
          </a:prstGeom>
          <a:noFill/>
        </p:spPr>
        <p:txBody>
          <a:bodyPr wrap="square" rtlCol="0">
            <a:spAutoFit/>
          </a:bodyPr>
          <a:lstStyle/>
          <a:p>
            <a:pPr algn="ctr"/>
            <a:r>
              <a:rPr lang="en-GB" sz="1600" dirty="0" smtClean="0"/>
              <a:t>Palm Sunday: Entry into Jerusalem</a:t>
            </a:r>
            <a:endParaRPr lang="en-GB" sz="1600" dirty="0"/>
          </a:p>
        </p:txBody>
      </p:sp>
      <p:sp>
        <p:nvSpPr>
          <p:cNvPr id="12" name="TextBox 11"/>
          <p:cNvSpPr txBox="1"/>
          <p:nvPr/>
        </p:nvSpPr>
        <p:spPr>
          <a:xfrm>
            <a:off x="4139953" y="3212976"/>
            <a:ext cx="1512168" cy="1323439"/>
          </a:xfrm>
          <a:prstGeom prst="rect">
            <a:avLst/>
          </a:prstGeom>
          <a:noFill/>
        </p:spPr>
        <p:txBody>
          <a:bodyPr wrap="square" rtlCol="0">
            <a:spAutoFit/>
          </a:bodyPr>
          <a:lstStyle/>
          <a:p>
            <a:pPr algn="ctr"/>
            <a:r>
              <a:rPr lang="en-GB" sz="1600" dirty="0" smtClean="0"/>
              <a:t>Maundy Thursday: Last Supper,</a:t>
            </a:r>
          </a:p>
          <a:p>
            <a:pPr algn="ctr"/>
            <a:r>
              <a:rPr lang="en-GB" sz="1600" dirty="0" smtClean="0"/>
              <a:t>Garden of Gethsemane</a:t>
            </a:r>
            <a:endParaRPr lang="en-GB" sz="1600" dirty="0"/>
          </a:p>
        </p:txBody>
      </p:sp>
      <p:sp>
        <p:nvSpPr>
          <p:cNvPr id="13" name="TextBox 12"/>
          <p:cNvSpPr txBox="1"/>
          <p:nvPr/>
        </p:nvSpPr>
        <p:spPr>
          <a:xfrm>
            <a:off x="5446649" y="3212976"/>
            <a:ext cx="1347045" cy="1077218"/>
          </a:xfrm>
          <a:prstGeom prst="rect">
            <a:avLst/>
          </a:prstGeom>
          <a:noFill/>
        </p:spPr>
        <p:txBody>
          <a:bodyPr wrap="square" rtlCol="0">
            <a:spAutoFit/>
          </a:bodyPr>
          <a:lstStyle/>
          <a:p>
            <a:pPr algn="ctr"/>
            <a:r>
              <a:rPr lang="en-GB" sz="1600" dirty="0" smtClean="0"/>
              <a:t>Good Friday: Jesus’ Crucifixion</a:t>
            </a:r>
            <a:endParaRPr lang="en-GB" sz="1600" dirty="0"/>
          </a:p>
        </p:txBody>
      </p:sp>
      <p:sp>
        <p:nvSpPr>
          <p:cNvPr id="14" name="TextBox 13"/>
          <p:cNvSpPr txBox="1"/>
          <p:nvPr/>
        </p:nvSpPr>
        <p:spPr>
          <a:xfrm>
            <a:off x="6454761" y="3212976"/>
            <a:ext cx="1347045" cy="584775"/>
          </a:xfrm>
          <a:prstGeom prst="rect">
            <a:avLst/>
          </a:prstGeom>
          <a:noFill/>
        </p:spPr>
        <p:txBody>
          <a:bodyPr wrap="square" rtlCol="0">
            <a:spAutoFit/>
          </a:bodyPr>
          <a:lstStyle/>
          <a:p>
            <a:pPr algn="ctr"/>
            <a:r>
              <a:rPr lang="en-GB" sz="1600" dirty="0" smtClean="0"/>
              <a:t>Easter Saturday</a:t>
            </a:r>
            <a:endParaRPr lang="en-GB" sz="1600" dirty="0"/>
          </a:p>
        </p:txBody>
      </p:sp>
      <p:sp>
        <p:nvSpPr>
          <p:cNvPr id="15" name="TextBox 14"/>
          <p:cNvSpPr txBox="1"/>
          <p:nvPr/>
        </p:nvSpPr>
        <p:spPr>
          <a:xfrm>
            <a:off x="7745628" y="3225506"/>
            <a:ext cx="925551" cy="584775"/>
          </a:xfrm>
          <a:prstGeom prst="rect">
            <a:avLst/>
          </a:prstGeom>
          <a:noFill/>
        </p:spPr>
        <p:txBody>
          <a:bodyPr wrap="square" rtlCol="0">
            <a:spAutoFit/>
          </a:bodyPr>
          <a:lstStyle/>
          <a:p>
            <a:pPr algn="ctr"/>
            <a:r>
              <a:rPr lang="en-GB" sz="1600" dirty="0" smtClean="0"/>
              <a:t>Easter Sunday</a:t>
            </a:r>
            <a:endParaRPr lang="en-GB" sz="1600" dirty="0"/>
          </a:p>
        </p:txBody>
      </p:sp>
      <p:pic>
        <p:nvPicPr>
          <p:cNvPr id="1026" name="Picture 2" descr="Image result for holy week"/>
          <p:cNvPicPr>
            <a:picLocks noChangeAspect="1" noChangeArrowheads="1"/>
          </p:cNvPicPr>
          <p:nvPr/>
        </p:nvPicPr>
        <p:blipFill rotWithShape="1">
          <a:blip r:embed="rId2" cstate="print">
            <a:duotone>
              <a:schemeClr val="accent2">
                <a:shade val="45000"/>
                <a:satMod val="135000"/>
              </a:schemeClr>
              <a:prstClr val="white"/>
            </a:duotone>
            <a:extLst>
              <a:ext uri="{28A0092B-C50C-407E-A947-70E740481C1C}">
                <a14:useLocalDpi xmlns="" xmlns:a14="http://schemas.microsoft.com/office/drawing/2010/main" val="0"/>
              </a:ext>
            </a:extLst>
          </a:blip>
          <a:srcRect l="9162" t="9996" r="78980" b="42326"/>
          <a:stretch/>
        </p:blipFill>
        <p:spPr bwMode="auto">
          <a:xfrm>
            <a:off x="642034" y="4316625"/>
            <a:ext cx="1039092" cy="1816552"/>
          </a:xfrm>
          <a:prstGeom prst="rect">
            <a:avLst/>
          </a:prstGeom>
          <a:noFill/>
          <a:extLst>
            <a:ext uri="{909E8E84-426E-40DD-AFC4-6F175D3DCCD1}">
              <a14:hiddenFill xmlns="" xmlns:a14="http://schemas.microsoft.com/office/drawing/2010/main">
                <a:solidFill>
                  <a:srgbClr val="FFFFFF"/>
                </a:solidFill>
              </a14:hiddenFill>
            </a:ext>
          </a:extLst>
        </p:spPr>
      </p:pic>
      <p:pic>
        <p:nvPicPr>
          <p:cNvPr id="1030" name="Picture 6" descr="Image result for holy week"/>
          <p:cNvPicPr>
            <a:picLocks noChangeAspect="1" noChangeArrowheads="1"/>
          </p:cNvPicPr>
          <p:nvPr/>
        </p:nvPicPr>
        <p:blipFill rotWithShape="1">
          <a:blip r:embed="rId2" cstate="print">
            <a:biLevel thresh="75000"/>
            <a:extLst>
              <a:ext uri="{28A0092B-C50C-407E-A947-70E740481C1C}">
                <a14:useLocalDpi xmlns="" xmlns:a14="http://schemas.microsoft.com/office/drawing/2010/main" val="0"/>
              </a:ext>
            </a:extLst>
          </a:blip>
          <a:srcRect l="52525" t="21575" r="28986" b="50062"/>
          <a:stretch/>
        </p:blipFill>
        <p:spPr bwMode="auto">
          <a:xfrm>
            <a:off x="5400093" y="4580594"/>
            <a:ext cx="1620179" cy="1080654"/>
          </a:xfrm>
          <a:prstGeom prst="rect">
            <a:avLst/>
          </a:prstGeom>
          <a:noFill/>
          <a:extLst>
            <a:ext uri="{909E8E84-426E-40DD-AFC4-6F175D3DCCD1}">
              <a14:hiddenFill xmlns="" xmlns:a14="http://schemas.microsoft.com/office/drawing/2010/main">
                <a:solidFill>
                  <a:srgbClr val="FFFFFF"/>
                </a:solidFill>
              </a14:hiddenFill>
            </a:ext>
          </a:extLst>
        </p:spPr>
      </p:pic>
      <p:pic>
        <p:nvPicPr>
          <p:cNvPr id="1028" name="Picture 4" descr="Image result for holy week"/>
          <p:cNvPicPr>
            <a:picLocks noChangeAspect="1" noChangeArrowheads="1"/>
          </p:cNvPicPr>
          <p:nvPr/>
        </p:nvPicPr>
        <p:blipFill rotWithShape="1">
          <a:blip r:embed="rId2" cstate="print">
            <a:duotone>
              <a:schemeClr val="accent2">
                <a:shade val="45000"/>
                <a:satMod val="135000"/>
              </a:schemeClr>
              <a:prstClr val="white"/>
            </a:duotone>
            <a:extLst>
              <a:ext uri="{28A0092B-C50C-407E-A947-70E740481C1C}">
                <a14:useLocalDpi xmlns="" xmlns:a14="http://schemas.microsoft.com/office/drawing/2010/main" val="0"/>
              </a:ext>
            </a:extLst>
          </a:blip>
          <a:srcRect l="26198" t="15396" r="56655" b="50786"/>
          <a:stretch/>
        </p:blipFill>
        <p:spPr bwMode="auto">
          <a:xfrm>
            <a:off x="3944174" y="4580664"/>
            <a:ext cx="1502475" cy="1288473"/>
          </a:xfrm>
          <a:prstGeom prst="rect">
            <a:avLst/>
          </a:prstGeom>
          <a:noFill/>
          <a:extLst>
            <a:ext uri="{909E8E84-426E-40DD-AFC4-6F175D3DCCD1}">
              <a14:hiddenFill xmlns="" xmlns:a14="http://schemas.microsoft.com/office/drawing/2010/main">
                <a:solidFill>
                  <a:srgbClr val="FFFFFF"/>
                </a:solidFill>
              </a14:hiddenFill>
            </a:ext>
          </a:extLst>
        </p:spPr>
      </p:pic>
      <p:pic>
        <p:nvPicPr>
          <p:cNvPr id="1032" name="Picture 8" descr="Image result for holy week"/>
          <p:cNvPicPr>
            <a:picLocks noChangeAspect="1" noChangeArrowheads="1"/>
          </p:cNvPicPr>
          <p:nvPr/>
        </p:nvPicPr>
        <p:blipFill rotWithShape="1">
          <a:blip r:embed="rId2" cstate="print">
            <a:biLevel thresh="75000"/>
            <a:extLst>
              <a:ext uri="{28A0092B-C50C-407E-A947-70E740481C1C}">
                <a14:useLocalDpi xmlns="" xmlns:a14="http://schemas.microsoft.com/office/drawing/2010/main" val="0"/>
              </a:ext>
            </a:extLst>
          </a:blip>
          <a:srcRect l="76097" t="22856" r="6027" b="48780"/>
          <a:stretch/>
        </p:blipFill>
        <p:spPr bwMode="auto">
          <a:xfrm>
            <a:off x="7021969" y="4580594"/>
            <a:ext cx="1566517" cy="108065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210649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Holy Week</a:t>
            </a:r>
            <a:endParaRPr lang="en-GB" dirty="0"/>
          </a:p>
        </p:txBody>
      </p:sp>
      <p:sp>
        <p:nvSpPr>
          <p:cNvPr id="3" name="Content Placeholder 2"/>
          <p:cNvSpPr>
            <a:spLocks noGrp="1"/>
          </p:cNvSpPr>
          <p:nvPr>
            <p:ph idx="1"/>
          </p:nvPr>
        </p:nvSpPr>
        <p:spPr/>
        <p:txBody>
          <a:bodyPr/>
          <a:lstStyle/>
          <a:p>
            <a:endParaRPr lang="en-GB" dirty="0"/>
          </a:p>
        </p:txBody>
      </p:sp>
      <p:cxnSp>
        <p:nvCxnSpPr>
          <p:cNvPr id="5" name="Straight Connector 4"/>
          <p:cNvCxnSpPr/>
          <p:nvPr/>
        </p:nvCxnSpPr>
        <p:spPr>
          <a:xfrm>
            <a:off x="755576" y="2924944"/>
            <a:ext cx="748883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Oval 5"/>
          <p:cNvSpPr>
            <a:spLocks noChangeAspect="1"/>
          </p:cNvSpPr>
          <p:nvPr/>
        </p:nvSpPr>
        <p:spPr>
          <a:xfrm>
            <a:off x="827584" y="2744924"/>
            <a:ext cx="360040" cy="36004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7" name="Oval 6"/>
          <p:cNvSpPr>
            <a:spLocks noChangeAspect="1"/>
          </p:cNvSpPr>
          <p:nvPr/>
        </p:nvSpPr>
        <p:spPr>
          <a:xfrm>
            <a:off x="5940152" y="2744924"/>
            <a:ext cx="360040" cy="360040"/>
          </a:xfrm>
          <a:prstGeom prst="ellipse">
            <a:avLst/>
          </a:prstGeom>
          <a:solidFill>
            <a:schemeClr val="accent2"/>
          </a:solidFill>
          <a:ln>
            <a:solidFill>
              <a:srgbClr val="7030A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8" name="Oval 7"/>
          <p:cNvSpPr>
            <a:spLocks noChangeAspect="1"/>
          </p:cNvSpPr>
          <p:nvPr/>
        </p:nvSpPr>
        <p:spPr>
          <a:xfrm>
            <a:off x="6948264" y="2744924"/>
            <a:ext cx="360040" cy="3600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9" name="Oval 8"/>
          <p:cNvSpPr>
            <a:spLocks noChangeAspect="1"/>
          </p:cNvSpPr>
          <p:nvPr/>
        </p:nvSpPr>
        <p:spPr>
          <a:xfrm>
            <a:off x="8028384" y="2744924"/>
            <a:ext cx="360040" cy="3600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0" name="Oval 9"/>
          <p:cNvSpPr>
            <a:spLocks noChangeAspect="1"/>
          </p:cNvSpPr>
          <p:nvPr/>
        </p:nvSpPr>
        <p:spPr>
          <a:xfrm>
            <a:off x="4788024" y="2746470"/>
            <a:ext cx="360040" cy="36004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11" name="TextBox 10"/>
          <p:cNvSpPr txBox="1"/>
          <p:nvPr/>
        </p:nvSpPr>
        <p:spPr>
          <a:xfrm>
            <a:off x="334081" y="3212976"/>
            <a:ext cx="1347045" cy="1077218"/>
          </a:xfrm>
          <a:prstGeom prst="rect">
            <a:avLst/>
          </a:prstGeom>
          <a:noFill/>
        </p:spPr>
        <p:txBody>
          <a:bodyPr wrap="square" rtlCol="0">
            <a:spAutoFit/>
          </a:bodyPr>
          <a:lstStyle/>
          <a:p>
            <a:pPr algn="ctr"/>
            <a:r>
              <a:rPr lang="en-GB" sz="1600" dirty="0" smtClean="0"/>
              <a:t>Palm Sunday: Entry into Jerusalem</a:t>
            </a:r>
            <a:endParaRPr lang="en-GB" sz="1600" dirty="0"/>
          </a:p>
        </p:txBody>
      </p:sp>
      <p:sp>
        <p:nvSpPr>
          <p:cNvPr id="12" name="TextBox 11"/>
          <p:cNvSpPr txBox="1"/>
          <p:nvPr/>
        </p:nvSpPr>
        <p:spPr>
          <a:xfrm>
            <a:off x="4139953" y="3212976"/>
            <a:ext cx="1512168" cy="1323439"/>
          </a:xfrm>
          <a:prstGeom prst="rect">
            <a:avLst/>
          </a:prstGeom>
          <a:noFill/>
        </p:spPr>
        <p:txBody>
          <a:bodyPr wrap="square" rtlCol="0">
            <a:spAutoFit/>
          </a:bodyPr>
          <a:lstStyle/>
          <a:p>
            <a:pPr algn="ctr"/>
            <a:r>
              <a:rPr lang="en-GB" sz="1600" dirty="0" smtClean="0"/>
              <a:t>Maundy Thursday: Last Supper,</a:t>
            </a:r>
          </a:p>
          <a:p>
            <a:pPr algn="ctr"/>
            <a:r>
              <a:rPr lang="en-GB" sz="1600" dirty="0" smtClean="0"/>
              <a:t>Garden of Gethsemane</a:t>
            </a:r>
            <a:endParaRPr lang="en-GB" sz="1600" dirty="0"/>
          </a:p>
        </p:txBody>
      </p:sp>
      <p:sp>
        <p:nvSpPr>
          <p:cNvPr id="13" name="TextBox 12"/>
          <p:cNvSpPr txBox="1"/>
          <p:nvPr/>
        </p:nvSpPr>
        <p:spPr>
          <a:xfrm>
            <a:off x="5446649" y="3212976"/>
            <a:ext cx="1347045" cy="1077218"/>
          </a:xfrm>
          <a:prstGeom prst="rect">
            <a:avLst/>
          </a:prstGeom>
          <a:noFill/>
        </p:spPr>
        <p:txBody>
          <a:bodyPr wrap="square" rtlCol="0">
            <a:spAutoFit/>
          </a:bodyPr>
          <a:lstStyle/>
          <a:p>
            <a:pPr algn="ctr"/>
            <a:r>
              <a:rPr lang="en-GB" sz="1600" dirty="0" smtClean="0"/>
              <a:t>Good Friday: Jesus’ Crucifixion</a:t>
            </a:r>
            <a:endParaRPr lang="en-GB" sz="1600" dirty="0"/>
          </a:p>
        </p:txBody>
      </p:sp>
      <p:sp>
        <p:nvSpPr>
          <p:cNvPr id="14" name="TextBox 13"/>
          <p:cNvSpPr txBox="1"/>
          <p:nvPr/>
        </p:nvSpPr>
        <p:spPr>
          <a:xfrm>
            <a:off x="6454761" y="3212976"/>
            <a:ext cx="1347045" cy="584775"/>
          </a:xfrm>
          <a:prstGeom prst="rect">
            <a:avLst/>
          </a:prstGeom>
          <a:noFill/>
        </p:spPr>
        <p:txBody>
          <a:bodyPr wrap="square" rtlCol="0">
            <a:spAutoFit/>
          </a:bodyPr>
          <a:lstStyle/>
          <a:p>
            <a:pPr algn="ctr"/>
            <a:r>
              <a:rPr lang="en-GB" sz="1600" dirty="0" smtClean="0"/>
              <a:t>Easter Saturday</a:t>
            </a:r>
            <a:endParaRPr lang="en-GB" sz="1600" dirty="0"/>
          </a:p>
        </p:txBody>
      </p:sp>
      <p:sp>
        <p:nvSpPr>
          <p:cNvPr id="15" name="TextBox 14"/>
          <p:cNvSpPr txBox="1"/>
          <p:nvPr/>
        </p:nvSpPr>
        <p:spPr>
          <a:xfrm>
            <a:off x="7745628" y="3225506"/>
            <a:ext cx="925551" cy="584775"/>
          </a:xfrm>
          <a:prstGeom prst="rect">
            <a:avLst/>
          </a:prstGeom>
          <a:noFill/>
        </p:spPr>
        <p:txBody>
          <a:bodyPr wrap="square" rtlCol="0">
            <a:spAutoFit/>
          </a:bodyPr>
          <a:lstStyle/>
          <a:p>
            <a:pPr algn="ctr"/>
            <a:r>
              <a:rPr lang="en-GB" sz="1600" dirty="0" smtClean="0"/>
              <a:t>Easter Sunday</a:t>
            </a:r>
            <a:endParaRPr lang="en-GB" sz="1600" dirty="0"/>
          </a:p>
        </p:txBody>
      </p:sp>
      <p:pic>
        <p:nvPicPr>
          <p:cNvPr id="1026" name="Picture 2" descr="Image result for holy week"/>
          <p:cNvPicPr>
            <a:picLocks noChangeAspect="1" noChangeArrowheads="1"/>
          </p:cNvPicPr>
          <p:nvPr/>
        </p:nvPicPr>
        <p:blipFill rotWithShape="1">
          <a:blip r:embed="rId2" cstate="print">
            <a:duotone>
              <a:schemeClr val="accent2">
                <a:shade val="45000"/>
                <a:satMod val="135000"/>
              </a:schemeClr>
              <a:prstClr val="white"/>
            </a:duotone>
            <a:extLst>
              <a:ext uri="{28A0092B-C50C-407E-A947-70E740481C1C}">
                <a14:useLocalDpi xmlns="" xmlns:a14="http://schemas.microsoft.com/office/drawing/2010/main" val="0"/>
              </a:ext>
            </a:extLst>
          </a:blip>
          <a:srcRect l="9162" t="9996" r="78980" b="42326"/>
          <a:stretch/>
        </p:blipFill>
        <p:spPr bwMode="auto">
          <a:xfrm>
            <a:off x="642034" y="4316625"/>
            <a:ext cx="1039092" cy="1816552"/>
          </a:xfrm>
          <a:prstGeom prst="rect">
            <a:avLst/>
          </a:prstGeom>
          <a:noFill/>
          <a:extLst>
            <a:ext uri="{909E8E84-426E-40DD-AFC4-6F175D3DCCD1}">
              <a14:hiddenFill xmlns="" xmlns:a14="http://schemas.microsoft.com/office/drawing/2010/main">
                <a:solidFill>
                  <a:srgbClr val="FFFFFF"/>
                </a:solidFill>
              </a14:hiddenFill>
            </a:ext>
          </a:extLst>
        </p:spPr>
      </p:pic>
      <p:pic>
        <p:nvPicPr>
          <p:cNvPr id="1030" name="Picture 6" descr="Image result for holy week"/>
          <p:cNvPicPr>
            <a:picLocks noChangeAspect="1" noChangeArrowheads="1"/>
          </p:cNvPicPr>
          <p:nvPr/>
        </p:nvPicPr>
        <p:blipFill rotWithShape="1">
          <a:blip r:embed="rId2" cstate="print">
            <a:duotone>
              <a:schemeClr val="accent2">
                <a:shade val="45000"/>
                <a:satMod val="135000"/>
              </a:schemeClr>
              <a:prstClr val="white"/>
            </a:duotone>
            <a:extLst>
              <a:ext uri="{28A0092B-C50C-407E-A947-70E740481C1C}">
                <a14:useLocalDpi xmlns="" xmlns:a14="http://schemas.microsoft.com/office/drawing/2010/main" val="0"/>
              </a:ext>
            </a:extLst>
          </a:blip>
          <a:srcRect l="52525" t="21575" r="28986" b="50062"/>
          <a:stretch/>
        </p:blipFill>
        <p:spPr bwMode="auto">
          <a:xfrm>
            <a:off x="5400093" y="4580594"/>
            <a:ext cx="1620179" cy="1080654"/>
          </a:xfrm>
          <a:prstGeom prst="rect">
            <a:avLst/>
          </a:prstGeom>
          <a:noFill/>
          <a:extLst>
            <a:ext uri="{909E8E84-426E-40DD-AFC4-6F175D3DCCD1}">
              <a14:hiddenFill xmlns="" xmlns:a14="http://schemas.microsoft.com/office/drawing/2010/main">
                <a:solidFill>
                  <a:srgbClr val="FFFFFF"/>
                </a:solidFill>
              </a14:hiddenFill>
            </a:ext>
          </a:extLst>
        </p:spPr>
      </p:pic>
      <p:pic>
        <p:nvPicPr>
          <p:cNvPr id="1028" name="Picture 4" descr="Image result for holy week"/>
          <p:cNvPicPr>
            <a:picLocks noChangeAspect="1" noChangeArrowheads="1"/>
          </p:cNvPicPr>
          <p:nvPr/>
        </p:nvPicPr>
        <p:blipFill rotWithShape="1">
          <a:blip r:embed="rId2" cstate="print">
            <a:duotone>
              <a:schemeClr val="accent2">
                <a:shade val="45000"/>
                <a:satMod val="135000"/>
              </a:schemeClr>
              <a:prstClr val="white"/>
            </a:duotone>
            <a:extLst>
              <a:ext uri="{28A0092B-C50C-407E-A947-70E740481C1C}">
                <a14:useLocalDpi xmlns="" xmlns:a14="http://schemas.microsoft.com/office/drawing/2010/main" val="0"/>
              </a:ext>
            </a:extLst>
          </a:blip>
          <a:srcRect l="26198" t="15396" r="56655" b="50786"/>
          <a:stretch/>
        </p:blipFill>
        <p:spPr bwMode="auto">
          <a:xfrm>
            <a:off x="3944174" y="4580664"/>
            <a:ext cx="1502475" cy="1288473"/>
          </a:xfrm>
          <a:prstGeom prst="rect">
            <a:avLst/>
          </a:prstGeom>
          <a:noFill/>
          <a:extLst>
            <a:ext uri="{909E8E84-426E-40DD-AFC4-6F175D3DCCD1}">
              <a14:hiddenFill xmlns="" xmlns:a14="http://schemas.microsoft.com/office/drawing/2010/main">
                <a:solidFill>
                  <a:srgbClr val="FFFFFF"/>
                </a:solidFill>
              </a14:hiddenFill>
            </a:ext>
          </a:extLst>
        </p:spPr>
      </p:pic>
      <p:pic>
        <p:nvPicPr>
          <p:cNvPr id="1032" name="Picture 8" descr="Image result for holy week"/>
          <p:cNvPicPr>
            <a:picLocks noChangeAspect="1" noChangeArrowheads="1"/>
          </p:cNvPicPr>
          <p:nvPr/>
        </p:nvPicPr>
        <p:blipFill rotWithShape="1">
          <a:blip r:embed="rId2" cstate="print">
            <a:biLevel thresh="75000"/>
            <a:extLst>
              <a:ext uri="{28A0092B-C50C-407E-A947-70E740481C1C}">
                <a14:useLocalDpi xmlns="" xmlns:a14="http://schemas.microsoft.com/office/drawing/2010/main" val="0"/>
              </a:ext>
            </a:extLst>
          </a:blip>
          <a:srcRect l="76097" t="22856" r="6027" b="48780"/>
          <a:stretch/>
        </p:blipFill>
        <p:spPr bwMode="auto">
          <a:xfrm>
            <a:off x="7021969" y="4580594"/>
            <a:ext cx="1566517" cy="108065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1394070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Here is what the missal says about the Good Friday Liturgy.</a:t>
            </a:r>
            <a:endParaRPr lang="en-GB" dirty="0"/>
          </a:p>
        </p:txBody>
      </p:sp>
      <p:sp>
        <p:nvSpPr>
          <p:cNvPr id="3" name="Content Placeholder 2"/>
          <p:cNvSpPr>
            <a:spLocks noGrp="1"/>
          </p:cNvSpPr>
          <p:nvPr>
            <p:ph idx="1"/>
          </p:nvPr>
        </p:nvSpPr>
        <p:spPr>
          <a:xfrm>
            <a:off x="971600" y="2323652"/>
            <a:ext cx="7200800" cy="3913660"/>
          </a:xfrm>
        </p:spPr>
        <p:txBody>
          <a:bodyPr>
            <a:normAutofit fontScale="85000" lnSpcReduction="20000"/>
          </a:bodyPr>
          <a:lstStyle/>
          <a:p>
            <a:pPr lvl="0" algn="just"/>
            <a:r>
              <a:rPr lang="en-GB" dirty="0" smtClean="0"/>
              <a:t>We have our liturgy at three o’clock to remember the time that Jesus died. Our liturgy has three parts: Liturgy of the Word, the Adoration of the Cross, and Holy Communion. </a:t>
            </a:r>
          </a:p>
          <a:p>
            <a:pPr lvl="0" algn="just"/>
            <a:r>
              <a:rPr lang="en-GB" dirty="0" smtClean="0"/>
              <a:t>The Priest wears red vestments. When he enters the church he does so in silence. He walks to the altar and lies in front of it to pray. </a:t>
            </a:r>
          </a:p>
          <a:p>
            <a:pPr lvl="0" algn="just"/>
            <a:r>
              <a:rPr lang="en-GB" dirty="0" smtClean="0"/>
              <a:t>After the Prayers of Intercessions, Adoration of the Cross takes place. In some parishes, the cross comes into the Church covered in a violet veil and is uncovered as part of the liturgy. In others, it comes into the Church uncovered. Candles are placed at each side of the cross and the congregation are invited to come forward and genuflect in front of it or to touch or kiss it.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476672"/>
            <a:ext cx="7344816" cy="1143000"/>
          </a:xfrm>
        </p:spPr>
        <p:txBody>
          <a:bodyPr>
            <a:noAutofit/>
          </a:bodyPr>
          <a:lstStyle/>
          <a:p>
            <a:r>
              <a:rPr lang="en-GB" sz="2200" dirty="0" smtClean="0"/>
              <a:t>Watch the video, then answer the questions below:</a:t>
            </a:r>
            <a:br>
              <a:rPr lang="en-GB" sz="2200" dirty="0" smtClean="0"/>
            </a:br>
            <a:r>
              <a:rPr lang="en-GB" sz="2200" dirty="0" smtClean="0">
                <a:hlinkClick r:id="rId2"/>
              </a:rPr>
              <a:t>https://www.youtube.com/watch?v=vO37DRIGgw0</a:t>
            </a:r>
            <a:endParaRPr lang="en-GB" sz="2200" dirty="0"/>
          </a:p>
        </p:txBody>
      </p:sp>
      <p:pic>
        <p:nvPicPr>
          <p:cNvPr id="4" name="Picture 2" descr="Good Friday Transparent | PNG All #301980 - PNG Images - PNGio"/>
          <p:cNvPicPr>
            <a:picLocks noChangeAspect="1" noChangeArrowheads="1"/>
          </p:cNvPicPr>
          <p:nvPr/>
        </p:nvPicPr>
        <p:blipFill>
          <a:blip r:embed="rId3" cstate="print"/>
          <a:srcRect t="28624"/>
          <a:stretch>
            <a:fillRect/>
          </a:stretch>
        </p:blipFill>
        <p:spPr bwMode="auto">
          <a:xfrm>
            <a:off x="0" y="2708920"/>
            <a:ext cx="9144000" cy="4149080"/>
          </a:xfrm>
          <a:prstGeom prst="rect">
            <a:avLst/>
          </a:prstGeom>
          <a:noFill/>
        </p:spPr>
      </p:pic>
      <p:sp>
        <p:nvSpPr>
          <p:cNvPr id="3" name="Content Placeholder 2"/>
          <p:cNvSpPr>
            <a:spLocks noGrp="1"/>
          </p:cNvSpPr>
          <p:nvPr>
            <p:ph idx="1"/>
          </p:nvPr>
        </p:nvSpPr>
        <p:spPr>
          <a:xfrm>
            <a:off x="1259632" y="1772660"/>
            <a:ext cx="7128792" cy="3508977"/>
          </a:xfrm>
        </p:spPr>
        <p:txBody>
          <a:bodyPr>
            <a:normAutofit/>
          </a:bodyPr>
          <a:lstStyle/>
          <a:p>
            <a:pPr marL="525780" lvl="0" indent="-457200" algn="r">
              <a:buFont typeface="+mj-lt"/>
              <a:buAutoNum type="arabicPeriod"/>
            </a:pPr>
            <a:r>
              <a:rPr lang="en-GB" sz="2000" dirty="0" smtClean="0"/>
              <a:t>What is Good Friday?</a:t>
            </a:r>
          </a:p>
          <a:p>
            <a:pPr marL="525780" lvl="0" indent="-457200" algn="r">
              <a:buFont typeface="+mj-lt"/>
              <a:buAutoNum type="arabicPeriod"/>
            </a:pPr>
            <a:r>
              <a:rPr lang="en-GB" sz="2000" dirty="0" smtClean="0"/>
              <a:t>What do we remember about Jesus on this day?</a:t>
            </a:r>
          </a:p>
          <a:p>
            <a:pPr marL="525780" lvl="0" indent="-457200" algn="r">
              <a:buFont typeface="+mj-lt"/>
              <a:buAutoNum type="arabicPeriod"/>
            </a:pPr>
            <a:r>
              <a:rPr lang="en-GB" sz="2000" dirty="0" smtClean="0"/>
              <a:t>What actions did you see?</a:t>
            </a:r>
          </a:p>
          <a:p>
            <a:pPr marL="525780" lvl="0" indent="-457200" algn="r">
              <a:buFont typeface="+mj-lt"/>
              <a:buAutoNum type="arabicPeriod"/>
            </a:pPr>
            <a:r>
              <a:rPr lang="en-GB" sz="2000" dirty="0" smtClean="0"/>
              <a:t>What is the veneration?</a:t>
            </a:r>
          </a:p>
          <a:p>
            <a:pPr marL="525780" lvl="0" indent="-457200" algn="r">
              <a:buFont typeface="+mj-lt"/>
              <a:buAutoNum type="arabicPeriod"/>
            </a:pPr>
            <a:r>
              <a:rPr lang="en-GB" sz="2000" dirty="0" smtClean="0"/>
              <a:t>Why do Catholics do this?</a:t>
            </a:r>
          </a:p>
          <a:p>
            <a:pPr marL="525780" lvl="0" indent="-457200" algn="r">
              <a:buFont typeface="+mj-lt"/>
              <a:buAutoNum type="arabicPeriod"/>
            </a:pPr>
            <a:r>
              <a:rPr lang="en-GB" sz="2000" dirty="0" smtClean="0"/>
              <a:t>Why is there no Eucharistic </a:t>
            </a:r>
          </a:p>
          <a:p>
            <a:pPr marL="525780" lvl="0" indent="-457200" algn="r">
              <a:buNone/>
            </a:pPr>
            <a:r>
              <a:rPr lang="en-GB" sz="2000" dirty="0" smtClean="0"/>
              <a:t>celebration?</a:t>
            </a:r>
          </a:p>
          <a:p>
            <a:pPr marL="525780" lvl="0" indent="-457200" algn="r">
              <a:buNone/>
            </a:pPr>
            <a:r>
              <a:rPr lang="en-GB" sz="2000" dirty="0" smtClean="0"/>
              <a:t>7. Why is Good Friday important </a:t>
            </a:r>
          </a:p>
          <a:p>
            <a:pPr marL="525780" lvl="0" indent="-457200" algn="r">
              <a:buNone/>
            </a:pPr>
            <a:r>
              <a:rPr lang="en-GB" sz="2000" dirty="0" smtClean="0"/>
              <a:t>to Christians?</a:t>
            </a:r>
            <a:endParaRPr lang="en-GB"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611560" y="980728"/>
            <a:ext cx="2520280" cy="5400600"/>
          </a:xfrm>
        </p:spPr>
        <p:txBody>
          <a:bodyPr/>
          <a:lstStyle/>
          <a:p>
            <a:r>
              <a:rPr lang="en-GB" dirty="0" smtClean="0"/>
              <a:t>Good Friday shows us the extent to which Jesus was prepared to sacrifice himself so that we might know and love God. </a:t>
            </a:r>
            <a:endParaRPr lang="en-GB" dirty="0"/>
          </a:p>
        </p:txBody>
      </p:sp>
      <p:pic>
        <p:nvPicPr>
          <p:cNvPr id="23554" name="Picture 2" descr="Good Friday #10 (Holidays and Special occasions) – Printable ..."/>
          <p:cNvPicPr>
            <a:picLocks noChangeAspect="1" noChangeArrowheads="1"/>
          </p:cNvPicPr>
          <p:nvPr/>
        </p:nvPicPr>
        <p:blipFill>
          <a:blip r:embed="rId2" cstate="print"/>
          <a:srcRect/>
          <a:stretch>
            <a:fillRect/>
          </a:stretch>
        </p:blipFill>
        <p:spPr bwMode="auto">
          <a:xfrm>
            <a:off x="3635896" y="581271"/>
            <a:ext cx="5472608" cy="6304114"/>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dirty="0" smtClean="0"/>
              <a:t>Watch this powerful video demonstrating that when Jesus died for us on Good Friday, his love conquered all evil.</a:t>
            </a:r>
            <a:endParaRPr lang="en-GB" sz="2400" dirty="0"/>
          </a:p>
        </p:txBody>
      </p:sp>
      <p:sp>
        <p:nvSpPr>
          <p:cNvPr id="3" name="Content Placeholder 2"/>
          <p:cNvSpPr>
            <a:spLocks noGrp="1"/>
          </p:cNvSpPr>
          <p:nvPr>
            <p:ph idx="1"/>
          </p:nvPr>
        </p:nvSpPr>
        <p:spPr/>
        <p:txBody>
          <a:bodyPr/>
          <a:lstStyle/>
          <a:p>
            <a:pPr>
              <a:buNone/>
            </a:pPr>
            <a:r>
              <a:rPr lang="en-GB" dirty="0" smtClean="0">
                <a:hlinkClick r:id="rId2"/>
              </a:rPr>
              <a:t>https://</a:t>
            </a:r>
            <a:r>
              <a:rPr lang="en-GB" dirty="0" smtClean="0">
                <a:hlinkClick r:id="rId2"/>
              </a:rPr>
              <a:t>www.youtube.com/watch?v=FzxXvEtf9D0</a:t>
            </a:r>
            <a:endParaRPr lang="en-GB" dirty="0" smtClean="0"/>
          </a:p>
          <a:p>
            <a:pPr>
              <a:buNone/>
            </a:pP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1531</TotalTime>
  <Words>439</Words>
  <Application>Microsoft Office PowerPoint</Application>
  <PresentationFormat>On-screen Show (4:3)</PresentationFormat>
  <Paragraphs>52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Austin</vt:lpstr>
      <vt:lpstr>WALT understand why Good Friday is ‘Good’.</vt:lpstr>
      <vt:lpstr>Holy Week</vt:lpstr>
      <vt:lpstr>Holy Week</vt:lpstr>
      <vt:lpstr>Holy Week</vt:lpstr>
      <vt:lpstr>Holy Week</vt:lpstr>
      <vt:lpstr>Here is what the missal says about the Good Friday Liturgy.</vt:lpstr>
      <vt:lpstr>Watch the video, then answer the questions below: https://www.youtube.com/watch?v=vO37DRIGgw0</vt:lpstr>
      <vt:lpstr>Slide 8</vt:lpstr>
      <vt:lpstr>Watch this powerful video demonstrating that when Jesus died for us on Good Friday, his love conquered all evil.</vt:lpstr>
      <vt:lpstr>Your task...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WALT interpret Luke’s account of the Entry into Jerusalem.</dc:title>
  <dc:creator>User</dc:creator>
  <cp:lastModifiedBy>emma</cp:lastModifiedBy>
  <cp:revision>129</cp:revision>
  <dcterms:created xsi:type="dcterms:W3CDTF">2019-03-17T22:03:09Z</dcterms:created>
  <dcterms:modified xsi:type="dcterms:W3CDTF">2020-03-29T19:38:04Z</dcterms:modified>
</cp:coreProperties>
</file>