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59" r:id="rId6"/>
    <p:sldId id="260" r:id="rId7"/>
    <p:sldId id="270" r:id="rId8"/>
    <p:sldId id="271" r:id="rId9"/>
    <p:sldId id="268" r:id="rId10"/>
    <p:sldId id="273" r:id="rId11"/>
    <p:sldId id="275" r:id="rId12"/>
    <p:sldId id="277" r:id="rId13"/>
    <p:sldId id="274"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5D90643-958A-4181-96B6-0A382A59E3BE}"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90643-958A-4181-96B6-0A382A59E3B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5D90643-958A-4181-96B6-0A382A59E3BE}"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E5D90643-958A-4181-96B6-0A382A59E3BE}"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5D90643-958A-4181-96B6-0A382A59E3BE}"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5E8A720-0E55-4132-85D0-88FCA910EAA5}" type="datetimeFigureOut">
              <a:rPr lang="en-GB" smtClean="0"/>
              <a:pPr/>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90643-958A-4181-96B6-0A382A59E3BE}"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5D90643-958A-4181-96B6-0A382A59E3BE}"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E5D90643-958A-4181-96B6-0A382A59E3B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5D90643-958A-4181-96B6-0A382A59E3B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5D90643-958A-4181-96B6-0A382A59E3BE}"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5E8A720-0E55-4132-85D0-88FCA910EAA5}" type="datetimeFigureOut">
              <a:rPr lang="en-GB" smtClean="0"/>
              <a:pPr/>
              <a:t>14/01/2020</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5D90643-958A-4181-96B6-0A382A59E3BE}"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5E8A720-0E55-4132-85D0-88FCA910EAA5}" type="datetimeFigureOut">
              <a:rPr lang="en-GB" smtClean="0"/>
              <a:pPr/>
              <a:t>14/01/2020</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5E8A720-0E55-4132-85D0-88FCA910EAA5}" type="datetimeFigureOut">
              <a:rPr lang="en-GB" smtClean="0"/>
              <a:pPr/>
              <a:t>14/01/2020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5D90643-958A-4181-96B6-0A382A59E3BE}"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hompchomp.com/menu.htm" TargetMode="External"/><Relationship Id="rId3" Type="http://schemas.openxmlformats.org/officeDocument/2006/relationships/hyperlink" Target="https://www.sumdog.com/" TargetMode="External"/><Relationship Id="rId7" Type="http://schemas.openxmlformats.org/officeDocument/2006/relationships/hyperlink" Target="http://www.compare4kids.co.uk/literacy.php" TargetMode="External"/><Relationship Id="rId2" Type="http://schemas.openxmlformats.org/officeDocument/2006/relationships/hyperlink" Target="https://readtheory.org/" TargetMode="External"/><Relationship Id="rId1" Type="http://schemas.openxmlformats.org/officeDocument/2006/relationships/slideLayout" Target="../slideLayouts/slideLayout2.xml"/><Relationship Id="rId6" Type="http://schemas.openxmlformats.org/officeDocument/2006/relationships/hyperlink" Target="https://www.spellingcity.com/users/churchlane" TargetMode="External"/><Relationship Id="rId11" Type="http://schemas.openxmlformats.org/officeDocument/2006/relationships/hyperlink" Target="https://www.cgpbooks.co.uk/interactive_ks2" TargetMode="External"/><Relationship Id="rId5" Type="http://schemas.openxmlformats.org/officeDocument/2006/relationships/hyperlink" Target="https://www.topmarks.co.uk/maths-games/hit-the-button" TargetMode="External"/><Relationship Id="rId10" Type="http://schemas.openxmlformats.org/officeDocument/2006/relationships/hyperlink" Target="http://spellingframe.co.uk/" TargetMode="External"/><Relationship Id="rId4" Type="http://schemas.openxmlformats.org/officeDocument/2006/relationships/hyperlink" Target="http://timestables.me.uk/" TargetMode="External"/><Relationship Id="rId9" Type="http://schemas.openxmlformats.org/officeDocument/2006/relationships/hyperlink" Target="https://www.studyzone.tv/"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2H2D1Ul4pj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A Presentation to parents</a:t>
            </a:r>
            <a:endParaRPr lang="en-GB" dirty="0"/>
          </a:p>
        </p:txBody>
      </p:sp>
      <p:sp>
        <p:nvSpPr>
          <p:cNvPr id="2" name="Title 1"/>
          <p:cNvSpPr>
            <a:spLocks noGrp="1"/>
          </p:cNvSpPr>
          <p:nvPr>
            <p:ph type="ctrTitle"/>
          </p:nvPr>
        </p:nvSpPr>
        <p:spPr/>
        <p:txBody>
          <a:bodyPr/>
          <a:lstStyle/>
          <a:p>
            <a:r>
              <a:rPr lang="en-GB" dirty="0" smtClean="0"/>
              <a:t>Key Stage 2 SATs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Help Your Child With Maths</a:t>
            </a:r>
            <a:endParaRPr lang="en-GB" dirty="0"/>
          </a:p>
        </p:txBody>
      </p:sp>
      <p:sp>
        <p:nvSpPr>
          <p:cNvPr id="3" name="Content Placeholder 2"/>
          <p:cNvSpPr>
            <a:spLocks noGrp="1"/>
          </p:cNvSpPr>
          <p:nvPr>
            <p:ph sz="quarter" idx="1"/>
          </p:nvPr>
        </p:nvSpPr>
        <p:spPr/>
        <p:txBody>
          <a:bodyPr>
            <a:normAutofit fontScale="85000" lnSpcReduction="10000"/>
          </a:bodyPr>
          <a:lstStyle/>
          <a:p>
            <a:pPr marL="342900" indent="-160338">
              <a:buFont typeface="Arial" panose="020B0604020202020204" pitchFamily="34" charset="0"/>
              <a:buChar char="•"/>
              <a:defRPr/>
            </a:pPr>
            <a:r>
              <a:rPr lang="en-GB" sz="2000" dirty="0" smtClean="0">
                <a:solidFill>
                  <a:schemeClr val="bg2">
                    <a:lumMod val="10000"/>
                  </a:schemeClr>
                </a:solidFill>
                <a:latin typeface="+mj-lt"/>
              </a:rPr>
              <a:t>Play times tables games.</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Play mental maths games including counting in different amounts, forwards and backwards.</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Encourage opportunities for telling the time.</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Encourage opportunities for counting coins and money; finding amounts or calculating change when shopping.</a:t>
            </a:r>
          </a:p>
          <a:p>
            <a:pPr marL="182562">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Look for examples of 2D and 3D shapes around the home.</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Identify, weigh or measure quantities and amounts in the kitchen or in recipes.</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Play games involving numbers or logic, such as dominoes, Monopoly, card games, Sudoku, darts and chess.</a:t>
            </a:r>
            <a:endParaRPr lang="en-GB" sz="2000" dirty="0">
              <a:solidFill>
                <a:schemeClr val="bg2">
                  <a:lumMod val="10000"/>
                </a:schemeClr>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Help Your Child With Reading</a:t>
            </a:r>
            <a:endParaRPr lang="en-GB" dirty="0"/>
          </a:p>
        </p:txBody>
      </p:sp>
      <p:sp>
        <p:nvSpPr>
          <p:cNvPr id="3" name="Content Placeholder 2"/>
          <p:cNvSpPr>
            <a:spLocks noGrp="1"/>
          </p:cNvSpPr>
          <p:nvPr>
            <p:ph sz="quarter" idx="1"/>
          </p:nvPr>
        </p:nvSpPr>
        <p:spPr/>
        <p:txBody>
          <a:bodyPr>
            <a:normAutofit/>
          </a:bodyPr>
          <a:lstStyle/>
          <a:p>
            <a:pPr marL="342900" indent="-160338">
              <a:buFont typeface="Arial" panose="020B0604020202020204" pitchFamily="34" charset="0"/>
              <a:buChar char="•"/>
              <a:defRPr/>
            </a:pPr>
            <a:r>
              <a:rPr lang="en-GB" sz="1900" dirty="0" smtClean="0">
                <a:solidFill>
                  <a:schemeClr val="bg2">
                    <a:lumMod val="10000"/>
                  </a:schemeClr>
                </a:solidFill>
                <a:latin typeface="+mj-lt"/>
              </a:rPr>
              <a:t>Listening to your child read can take many forms.</a:t>
            </a:r>
          </a:p>
          <a:p>
            <a:pPr marL="342900" indent="-160338">
              <a:buFont typeface="Arial" panose="020B0604020202020204" pitchFamily="34" charset="0"/>
              <a:buChar char="•"/>
              <a:defRPr/>
            </a:pPr>
            <a:endParaRPr lang="en-GB" sz="1900" dirty="0" smtClean="0">
              <a:solidFill>
                <a:schemeClr val="bg2">
                  <a:lumMod val="10000"/>
                </a:schemeClr>
              </a:solidFill>
              <a:latin typeface="+mj-lt"/>
            </a:endParaRPr>
          </a:p>
          <a:p>
            <a:pPr marL="342900" indent="-160338">
              <a:buFont typeface="Arial" panose="020B0604020202020204" pitchFamily="34" charset="0"/>
              <a:buChar char="•"/>
              <a:defRPr/>
            </a:pPr>
            <a:r>
              <a:rPr lang="en-GB" sz="1900" dirty="0" smtClean="0">
                <a:solidFill>
                  <a:schemeClr val="bg2">
                    <a:lumMod val="10000"/>
                  </a:schemeClr>
                </a:solidFill>
                <a:latin typeface="+mj-lt"/>
              </a:rPr>
              <a:t>First and foremost, focus developing an enjoyment and love of reading.</a:t>
            </a:r>
          </a:p>
          <a:p>
            <a:pPr marL="182562">
              <a:defRPr/>
            </a:pPr>
            <a:endParaRPr lang="en-GB" sz="1900" dirty="0" smtClean="0">
              <a:solidFill>
                <a:schemeClr val="bg2">
                  <a:lumMod val="10000"/>
                </a:schemeClr>
              </a:solidFill>
              <a:latin typeface="+mj-lt"/>
            </a:endParaRPr>
          </a:p>
          <a:p>
            <a:pPr marL="342900" indent="-160338">
              <a:buFont typeface="Arial" panose="020B0604020202020204" pitchFamily="34" charset="0"/>
              <a:buChar char="•"/>
              <a:defRPr/>
            </a:pPr>
            <a:r>
              <a:rPr lang="en-GB" sz="1900" dirty="0" smtClean="0">
                <a:solidFill>
                  <a:schemeClr val="bg2">
                    <a:lumMod val="10000"/>
                  </a:schemeClr>
                </a:solidFill>
                <a:latin typeface="+mj-lt"/>
              </a:rPr>
              <a:t>Read a little at a time but often, rather than rarely but for long periods of time!</a:t>
            </a:r>
          </a:p>
          <a:p>
            <a:pPr marL="342900" indent="-160338">
              <a:buFont typeface="Arial" panose="020B0604020202020204" pitchFamily="34" charset="0"/>
              <a:buChar char="•"/>
              <a:defRPr/>
            </a:pPr>
            <a:endParaRPr lang="en-GB" sz="1900" dirty="0" smtClean="0">
              <a:solidFill>
                <a:schemeClr val="bg2">
                  <a:lumMod val="10000"/>
                </a:schemeClr>
              </a:solidFill>
              <a:latin typeface="+mj-lt"/>
            </a:endParaRPr>
          </a:p>
          <a:p>
            <a:pPr marL="342900" indent="-160338">
              <a:buFont typeface="Arial" panose="020B0604020202020204" pitchFamily="34" charset="0"/>
              <a:buChar char="•"/>
              <a:defRPr/>
            </a:pPr>
            <a:r>
              <a:rPr lang="en-GB" sz="1900" dirty="0" smtClean="0">
                <a:solidFill>
                  <a:schemeClr val="bg2">
                    <a:lumMod val="10000"/>
                  </a:schemeClr>
                </a:solidFill>
                <a:latin typeface="+mj-lt"/>
              </a:rPr>
              <a:t>Talk about the story before, during and afterwards – discuss the plot, the characters, their feelings and actions, how it makes you feel, predict what will happen and encourage your child to have their own opinions.</a:t>
            </a:r>
          </a:p>
          <a:p>
            <a:pPr marL="342900" indent="-160338">
              <a:buFont typeface="Arial" panose="020B0604020202020204" pitchFamily="34" charset="0"/>
              <a:buChar char="•"/>
              <a:defRPr/>
            </a:pPr>
            <a:endParaRPr lang="en-GB" sz="1900" dirty="0" smtClean="0">
              <a:solidFill>
                <a:schemeClr val="bg2">
                  <a:lumMod val="10000"/>
                </a:schemeClr>
              </a:solidFill>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Help Your Child With Reading</a:t>
            </a:r>
            <a:endParaRPr lang="en-GB" dirty="0"/>
          </a:p>
        </p:txBody>
      </p:sp>
      <p:sp>
        <p:nvSpPr>
          <p:cNvPr id="3" name="Content Placeholder 2"/>
          <p:cNvSpPr>
            <a:spLocks noGrp="1"/>
          </p:cNvSpPr>
          <p:nvPr>
            <p:ph sz="quarter" idx="1"/>
          </p:nvPr>
        </p:nvSpPr>
        <p:spPr>
          <a:xfrm>
            <a:off x="179512" y="1527048"/>
            <a:ext cx="8784976" cy="5142312"/>
          </a:xfrm>
        </p:spPr>
        <p:txBody>
          <a:bodyPr>
            <a:normAutofit/>
          </a:bodyPr>
          <a:lstStyle/>
          <a:p>
            <a:pPr marL="342900" indent="-160338">
              <a:buFont typeface="Arial" panose="020B0604020202020204" pitchFamily="34" charset="0"/>
              <a:buChar char="•"/>
              <a:defRPr/>
            </a:pPr>
            <a:r>
              <a:rPr lang="en-GB" sz="1800" dirty="0" smtClean="0">
                <a:solidFill>
                  <a:schemeClr val="bg2">
                    <a:lumMod val="10000"/>
                  </a:schemeClr>
                </a:solidFill>
                <a:latin typeface="+mj-lt"/>
              </a:rPr>
              <a:t>Encourage them to use different strategies for working out the meaning of an unfamiliar word:</a:t>
            </a:r>
          </a:p>
          <a:p>
            <a:pPr marL="800100" lvl="1" indent="-160338">
              <a:buFont typeface="Arial" panose="020B0604020202020204" pitchFamily="34" charset="0"/>
              <a:buChar char="•"/>
              <a:defRPr/>
            </a:pPr>
            <a:r>
              <a:rPr lang="en-GB" sz="1800" dirty="0" smtClean="0">
                <a:solidFill>
                  <a:schemeClr val="bg2">
                    <a:lumMod val="10000"/>
                  </a:schemeClr>
                </a:solidFill>
                <a:latin typeface="+mj-lt"/>
              </a:rPr>
              <a:t>Can they break it down into word parts (root, prefix, suffix)? – </a:t>
            </a:r>
            <a:r>
              <a:rPr lang="en-GB" sz="1800" b="1" i="1" dirty="0" smtClean="0">
                <a:solidFill>
                  <a:schemeClr val="bg2">
                    <a:lumMod val="10000"/>
                  </a:schemeClr>
                </a:solidFill>
                <a:latin typeface="+mj-lt"/>
              </a:rPr>
              <a:t>sub-aquatic</a:t>
            </a:r>
          </a:p>
          <a:p>
            <a:pPr marL="800100" lvl="1" indent="-160338">
              <a:buFont typeface="Arial" panose="020B0604020202020204" pitchFamily="34" charset="0"/>
              <a:buChar char="•"/>
              <a:defRPr/>
            </a:pPr>
            <a:r>
              <a:rPr lang="en-GB" sz="1800" dirty="0" smtClean="0">
                <a:solidFill>
                  <a:schemeClr val="bg2">
                    <a:lumMod val="10000"/>
                  </a:schemeClr>
                </a:solidFill>
                <a:latin typeface="+mj-lt"/>
              </a:rPr>
              <a:t>Can they work it out based on the context of the text?</a:t>
            </a:r>
          </a:p>
          <a:p>
            <a:pPr marL="800100" lvl="1" indent="-160338">
              <a:buFont typeface="Arial" panose="020B0604020202020204" pitchFamily="34" charset="0"/>
              <a:buChar char="•"/>
              <a:defRPr/>
            </a:pPr>
            <a:endParaRPr lang="en-GB" sz="1800" dirty="0" smtClean="0">
              <a:solidFill>
                <a:schemeClr val="bg2">
                  <a:lumMod val="10000"/>
                </a:schemeClr>
              </a:solidFill>
              <a:latin typeface="+mj-lt"/>
            </a:endParaRPr>
          </a:p>
          <a:p>
            <a:pPr marL="800100" lvl="1"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r>
              <a:rPr lang="en-GB" sz="1800" dirty="0" smtClean="0">
                <a:solidFill>
                  <a:schemeClr val="bg2">
                    <a:lumMod val="10000"/>
                  </a:schemeClr>
                </a:solidFill>
                <a:latin typeface="+mj-lt"/>
              </a:rPr>
              <a:t>All reading is valuable – it doesn’t have to be just stories. Reading can involve anything: fiction, non-fiction, poetry, newspapers, magazines, football programmes and TV guides.</a:t>
            </a:r>
          </a:p>
          <a:p>
            <a:pPr marL="342900" indent="-160338">
              <a:buFont typeface="Arial" panose="020B0604020202020204" pitchFamily="34" charset="0"/>
              <a:buChar char="•"/>
              <a:defRPr/>
            </a:pPr>
            <a:endParaRPr lang="en-GB" sz="1800" dirty="0" smtClean="0">
              <a:solidFill>
                <a:schemeClr val="bg2">
                  <a:lumMod val="10000"/>
                </a:schemeClr>
              </a:solidFill>
              <a:latin typeface="+mj-lt"/>
            </a:endParaRPr>
          </a:p>
          <a:p>
            <a:pPr marL="342900" indent="-160338">
              <a:buFont typeface="Arial" panose="020B0604020202020204" pitchFamily="34" charset="0"/>
              <a:buChar char="•"/>
              <a:defRPr/>
            </a:pPr>
            <a:r>
              <a:rPr lang="en-GB" sz="1800" dirty="0" smtClean="0">
                <a:solidFill>
                  <a:schemeClr val="bg2">
                    <a:lumMod val="10000"/>
                  </a:schemeClr>
                </a:solidFill>
                <a:latin typeface="+mj-lt"/>
              </a:rPr>
              <a:t>Visit the local library - it’s free!</a:t>
            </a:r>
            <a:endParaRPr lang="en-GB" sz="1800" dirty="0">
              <a:solidFill>
                <a:schemeClr val="bg2">
                  <a:lumMod val="10000"/>
                </a:schemeClr>
              </a:solidFill>
              <a:latin typeface="+mj-lt"/>
            </a:endParaRPr>
          </a:p>
        </p:txBody>
      </p:sp>
      <p:pic>
        <p:nvPicPr>
          <p:cNvPr id="2051" name="Picture 3"/>
          <p:cNvPicPr>
            <a:picLocks noChangeAspect="1" noChangeArrowheads="1"/>
          </p:cNvPicPr>
          <p:nvPr/>
        </p:nvPicPr>
        <p:blipFill>
          <a:blip r:embed="rId2" cstate="print"/>
          <a:srcRect l="8301" t="53125" r="30268" b="22266"/>
          <a:stretch>
            <a:fillRect/>
          </a:stretch>
        </p:blipFill>
        <p:spPr bwMode="auto">
          <a:xfrm>
            <a:off x="895273" y="2996952"/>
            <a:ext cx="7353455" cy="165618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Websites For Revision</a:t>
            </a:r>
            <a:endParaRPr lang="en-GB" dirty="0"/>
          </a:p>
        </p:txBody>
      </p:sp>
      <p:sp>
        <p:nvSpPr>
          <p:cNvPr id="3" name="Content Placeholder 2"/>
          <p:cNvSpPr>
            <a:spLocks noGrp="1"/>
          </p:cNvSpPr>
          <p:nvPr>
            <p:ph sz="quarter" idx="1"/>
          </p:nvPr>
        </p:nvSpPr>
        <p:spPr>
          <a:xfrm>
            <a:off x="301752" y="1599056"/>
            <a:ext cx="8503920" cy="4926288"/>
          </a:xfrm>
        </p:spPr>
        <p:txBody>
          <a:bodyPr>
            <a:normAutofit fontScale="55000" lnSpcReduction="20000"/>
          </a:bodyPr>
          <a:lstStyle/>
          <a:p>
            <a:pPr>
              <a:spcAft>
                <a:spcPts val="1200"/>
              </a:spcAft>
              <a:defRPr/>
            </a:pPr>
            <a:r>
              <a:rPr lang="en-GB" sz="2800" u="sng" dirty="0" smtClean="0">
                <a:hlinkClick r:id="rId2"/>
              </a:rPr>
              <a:t>readtheory.org </a:t>
            </a:r>
            <a:r>
              <a:rPr lang="en-GB" sz="2800" dirty="0" smtClean="0"/>
              <a:t>- personalised reading practice</a:t>
            </a:r>
          </a:p>
          <a:p>
            <a:pPr>
              <a:spcAft>
                <a:spcPts val="1200"/>
              </a:spcAft>
              <a:defRPr/>
            </a:pPr>
            <a:r>
              <a:rPr lang="en-GB" sz="2800" u="sng" dirty="0" smtClean="0">
                <a:hlinkClick r:id="rId2"/>
              </a:rPr>
              <a:t>Prodigygame.com/ </a:t>
            </a:r>
            <a:r>
              <a:rPr lang="en-GB" sz="2900" dirty="0" smtClean="0"/>
              <a:t>- personalised maths game</a:t>
            </a:r>
            <a:endParaRPr lang="en-GB" sz="2900" dirty="0" smtClean="0">
              <a:hlinkClick r:id="rId2"/>
            </a:endParaRPr>
          </a:p>
          <a:p>
            <a:pPr>
              <a:spcAft>
                <a:spcPts val="1200"/>
              </a:spcAft>
              <a:defRPr/>
            </a:pPr>
            <a:r>
              <a:rPr lang="en-GB" u="sng" dirty="0" smtClean="0">
                <a:hlinkClick r:id="rId3"/>
              </a:rPr>
              <a:t>https://www.sumdog.com/ </a:t>
            </a:r>
            <a:r>
              <a:rPr lang="en-GB" sz="2900" dirty="0" smtClean="0"/>
              <a:t>- personalised maths and spelling </a:t>
            </a:r>
            <a:r>
              <a:rPr lang="en-GB" sz="2900" dirty="0" smtClean="0"/>
              <a:t>practice</a:t>
            </a:r>
          </a:p>
          <a:p>
            <a:pPr>
              <a:spcAft>
                <a:spcPts val="1200"/>
              </a:spcAft>
              <a:defRPr/>
            </a:pPr>
            <a:r>
              <a:rPr lang="en-GB" u="sng" dirty="0" smtClean="0">
                <a:hlinkClick r:id="rId4"/>
              </a:rPr>
              <a:t>http</a:t>
            </a:r>
            <a:r>
              <a:rPr lang="en-GB" u="sng" dirty="0" smtClean="0">
                <a:hlinkClick r:id="rId4"/>
              </a:rPr>
              <a:t>://timestables.me.uk/</a:t>
            </a:r>
            <a:r>
              <a:rPr lang="en-GB" u="sng" dirty="0" smtClean="0">
                <a:hlinkClick r:id="rId3"/>
              </a:rPr>
              <a:t> </a:t>
            </a:r>
            <a:r>
              <a:rPr lang="en-GB" sz="2900" dirty="0" smtClean="0"/>
              <a:t> - times tables practice</a:t>
            </a:r>
            <a:endParaRPr lang="en-GB" sz="2900" dirty="0" smtClean="0"/>
          </a:p>
          <a:p>
            <a:pPr>
              <a:spcAft>
                <a:spcPts val="1200"/>
              </a:spcAft>
              <a:defRPr/>
            </a:pPr>
            <a:r>
              <a:rPr lang="en-GB" sz="2900" u="sng" dirty="0" smtClean="0">
                <a:hlinkClick r:id="rId5"/>
              </a:rPr>
              <a:t>https://www.topmarks.co.uk/maths-games/hit-the-button</a:t>
            </a:r>
            <a:r>
              <a:rPr lang="en-GB" sz="2900" u="sng" dirty="0" smtClean="0">
                <a:hlinkClick r:id="rId6"/>
              </a:rPr>
              <a:t> </a:t>
            </a:r>
            <a:r>
              <a:rPr lang="en-GB" sz="2800" dirty="0" smtClean="0"/>
              <a:t>- </a:t>
            </a:r>
            <a:r>
              <a:rPr lang="en-GB" sz="2900" dirty="0" smtClean="0"/>
              <a:t>interactive maths game with quick fire questions on number bonds, times tables, doubling and halving etc.</a:t>
            </a:r>
          </a:p>
          <a:p>
            <a:pPr>
              <a:spcAft>
                <a:spcPts val="1200"/>
              </a:spcAft>
              <a:defRPr/>
            </a:pPr>
            <a:r>
              <a:rPr lang="en-GB" sz="2800" u="sng" dirty="0" smtClean="0">
                <a:hlinkClick r:id="rId6"/>
              </a:rPr>
              <a:t>http://www.spellingcity.com/churchlane/</a:t>
            </a:r>
            <a:r>
              <a:rPr lang="en-GB" sz="2800" dirty="0" smtClean="0">
                <a:hlinkClick r:id="rId6"/>
              </a:rPr>
              <a:t> </a:t>
            </a:r>
            <a:r>
              <a:rPr lang="en-GB" sz="2800" dirty="0" smtClean="0"/>
              <a:t>- a fantastic spelling website set up by a Year 6 teacher – lots of previous spelling tests which are great for practice</a:t>
            </a:r>
          </a:p>
          <a:p>
            <a:pPr>
              <a:spcAft>
                <a:spcPts val="1200"/>
              </a:spcAft>
              <a:defRPr/>
            </a:pPr>
            <a:r>
              <a:rPr lang="en-GB" sz="2800" dirty="0" smtClean="0">
                <a:hlinkClick r:id="rId7"/>
              </a:rPr>
              <a:t>http://www.compare4kids.co.uk/literacy.php</a:t>
            </a:r>
            <a:r>
              <a:rPr lang="en-GB" sz="2800" dirty="0" smtClean="0"/>
              <a:t> - English boot camp!</a:t>
            </a:r>
          </a:p>
          <a:p>
            <a:pPr>
              <a:spcAft>
                <a:spcPts val="1200"/>
              </a:spcAft>
              <a:defRPr/>
            </a:pPr>
            <a:r>
              <a:rPr lang="en-GB" sz="2800" dirty="0" smtClean="0">
                <a:hlinkClick r:id="rId8"/>
              </a:rPr>
              <a:t>http://www.chompchomp.com/menu.htm</a:t>
            </a:r>
            <a:r>
              <a:rPr lang="en-GB" sz="2800" dirty="0" smtClean="0"/>
              <a:t> - includes a daily Twitter grammar question </a:t>
            </a:r>
          </a:p>
          <a:p>
            <a:pPr>
              <a:spcAft>
                <a:spcPts val="1200"/>
              </a:spcAft>
              <a:defRPr/>
            </a:pPr>
            <a:r>
              <a:rPr lang="en-GB" sz="2800" dirty="0" smtClean="0">
                <a:hlinkClick r:id="rId9"/>
              </a:rPr>
              <a:t>https://www.studyzone.tv/</a:t>
            </a:r>
            <a:r>
              <a:rPr lang="en-GB" sz="2800" dirty="0" smtClean="0"/>
              <a:t> - contains videos and games to explain grammar and maths objectives</a:t>
            </a:r>
          </a:p>
          <a:p>
            <a:pPr>
              <a:spcAft>
                <a:spcPts val="1200"/>
              </a:spcAft>
              <a:defRPr/>
            </a:pPr>
            <a:r>
              <a:rPr lang="en-GB" sz="2800" dirty="0" smtClean="0">
                <a:hlinkClick r:id="rId10"/>
              </a:rPr>
              <a:t>http://spellingframe.co.uk/</a:t>
            </a:r>
            <a:r>
              <a:rPr lang="en-GB" sz="2800" dirty="0" smtClean="0"/>
              <a:t> - for Y3-6 spelling rules</a:t>
            </a:r>
          </a:p>
          <a:p>
            <a:pPr>
              <a:spcAft>
                <a:spcPts val="1200"/>
              </a:spcAft>
              <a:defRPr/>
            </a:pPr>
            <a:r>
              <a:rPr lang="en-GB" sz="2800" u="sng" dirty="0" smtClean="0">
                <a:hlinkClick r:id="rId11"/>
              </a:rPr>
              <a:t>https://www.cgpbooks.co.uk/interactive_ks2</a:t>
            </a:r>
            <a:r>
              <a:rPr lang="en-GB" sz="2800" dirty="0" smtClean="0">
                <a:hlinkClick r:id="rId11"/>
              </a:rPr>
              <a:t> </a:t>
            </a:r>
            <a:r>
              <a:rPr lang="en-GB" sz="2800" dirty="0" smtClean="0"/>
              <a:t>- tests and games for Maths and English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GB" dirty="0"/>
          </a:p>
        </p:txBody>
      </p:sp>
      <p:pic>
        <p:nvPicPr>
          <p:cNvPr id="3077" name="Picture 5" descr="C:\Users\emma\AppData\Local\Microsoft\Windows\Temporary Internet Files\Content.IE5\1DX2MENN\questions[1].jpg"/>
          <p:cNvPicPr>
            <a:picLocks noChangeAspect="1" noChangeArrowheads="1"/>
          </p:cNvPicPr>
          <p:nvPr/>
        </p:nvPicPr>
        <p:blipFill>
          <a:blip r:embed="rId2" cstate="print"/>
          <a:srcRect/>
          <a:stretch>
            <a:fillRect/>
          </a:stretch>
        </p:blipFill>
        <p:spPr bwMode="auto">
          <a:xfrm>
            <a:off x="1223629" y="1196752"/>
            <a:ext cx="6696743" cy="4464496"/>
          </a:xfrm>
          <a:prstGeom prst="rect">
            <a:avLst/>
          </a:prstGeom>
          <a:ln>
            <a:noFill/>
          </a:ln>
          <a:effectLst>
            <a:outerShdw blurRad="292100" dist="139700" dir="2700000" algn="tl" rotWithShape="0">
              <a:srgbClr val="333333">
                <a:alpha val="65000"/>
              </a:srgbClr>
            </a:outerShdw>
          </a:effectLst>
        </p:spPr>
      </p:pic>
      <p:sp>
        <p:nvSpPr>
          <p:cNvPr id="8" name="Title 7"/>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Tests</a:t>
            </a:r>
            <a:endParaRPr lang="en-GB" dirty="0"/>
          </a:p>
        </p:txBody>
      </p:sp>
      <p:sp>
        <p:nvSpPr>
          <p:cNvPr id="3" name="Content Placeholder 2"/>
          <p:cNvSpPr>
            <a:spLocks noGrp="1"/>
          </p:cNvSpPr>
          <p:nvPr>
            <p:ph sz="quarter" idx="1"/>
          </p:nvPr>
        </p:nvSpPr>
        <p:spPr/>
        <p:txBody>
          <a:bodyPr>
            <a:normAutofit fontScale="62500" lnSpcReduction="20000"/>
          </a:bodyPr>
          <a:lstStyle/>
          <a:p>
            <a:pPr>
              <a:buNone/>
              <a:defRPr/>
            </a:pPr>
            <a:r>
              <a:rPr lang="en-GB" altLang="en-US" sz="2800" dirty="0" smtClean="0">
                <a:solidFill>
                  <a:srgbClr val="181717"/>
                </a:solidFill>
                <a:latin typeface="+mj-lt"/>
              </a:rPr>
              <a:t>Key Stage 2 SATs take place nationally in the week commencing </a:t>
            </a:r>
            <a:r>
              <a:rPr lang="en-GB" altLang="en-US" sz="2800" b="1" dirty="0" smtClean="0">
                <a:solidFill>
                  <a:srgbClr val="181717"/>
                </a:solidFill>
                <a:latin typeface="+mj-lt"/>
              </a:rPr>
              <a:t>11</a:t>
            </a:r>
            <a:r>
              <a:rPr lang="en-GB" altLang="en-US" sz="2800" b="1" baseline="30000" dirty="0" smtClean="0">
                <a:solidFill>
                  <a:srgbClr val="181717"/>
                </a:solidFill>
                <a:latin typeface="+mj-lt"/>
              </a:rPr>
              <a:t>th</a:t>
            </a:r>
            <a:r>
              <a:rPr lang="en-GB" altLang="en-US" sz="2800" b="1" dirty="0" smtClean="0">
                <a:solidFill>
                  <a:srgbClr val="181717"/>
                </a:solidFill>
                <a:latin typeface="+mj-lt"/>
              </a:rPr>
              <a:t> May 2020.</a:t>
            </a:r>
            <a:endParaRPr lang="en-GB" altLang="en-US" sz="2800" b="1" dirty="0" smtClean="0">
              <a:latin typeface="+mj-lt"/>
            </a:endParaRPr>
          </a:p>
          <a:p>
            <a:pPr>
              <a:buNone/>
              <a:defRPr/>
            </a:pPr>
            <a:endParaRPr lang="en-GB" altLang="en-US" sz="2800" b="1" dirty="0" smtClean="0">
              <a:solidFill>
                <a:srgbClr val="181717"/>
              </a:solidFill>
              <a:latin typeface="+mj-lt"/>
            </a:endParaRPr>
          </a:p>
          <a:p>
            <a:pPr>
              <a:buNone/>
              <a:defRPr/>
            </a:pPr>
            <a:r>
              <a:rPr lang="en-GB" altLang="en-US" sz="2800" dirty="0" smtClean="0">
                <a:solidFill>
                  <a:srgbClr val="181717"/>
                </a:solidFill>
                <a:latin typeface="+mj-lt"/>
              </a:rPr>
              <a:t>Statutory tests will be administered in the following subjects:</a:t>
            </a:r>
          </a:p>
          <a:p>
            <a:pPr>
              <a:buFont typeface="Courier New" panose="02070309020205020404" pitchFamily="49" charset="0"/>
              <a:buChar char="o"/>
              <a:defRPr/>
            </a:pPr>
            <a:r>
              <a:rPr lang="en-GB" altLang="en-US" sz="2800" dirty="0" smtClean="0">
                <a:solidFill>
                  <a:srgbClr val="181717"/>
                </a:solidFill>
                <a:latin typeface="+mj-lt"/>
              </a:rPr>
              <a:t>Reading (60 minutes)</a:t>
            </a:r>
          </a:p>
          <a:p>
            <a:pPr>
              <a:buFont typeface="Courier New" panose="02070309020205020404" pitchFamily="49" charset="0"/>
              <a:buChar char="o"/>
              <a:defRPr/>
            </a:pPr>
            <a:r>
              <a:rPr lang="en-GB" altLang="en-US" sz="2800" dirty="0" smtClean="0">
                <a:solidFill>
                  <a:srgbClr val="181717"/>
                </a:solidFill>
                <a:latin typeface="+mj-lt"/>
              </a:rPr>
              <a:t>Spelling (approximately 15 minutes)</a:t>
            </a:r>
          </a:p>
          <a:p>
            <a:pPr>
              <a:buFont typeface="Courier New" panose="02070309020205020404" pitchFamily="49" charset="0"/>
              <a:buChar char="o"/>
              <a:defRPr/>
            </a:pPr>
            <a:r>
              <a:rPr lang="en-GB" altLang="en-US" sz="2800" dirty="0" smtClean="0">
                <a:solidFill>
                  <a:srgbClr val="181717"/>
                </a:solidFill>
                <a:latin typeface="+mj-lt"/>
              </a:rPr>
              <a:t>Punctuation, Vocabulary and Grammar (45 minutes)</a:t>
            </a:r>
          </a:p>
          <a:p>
            <a:pPr>
              <a:buFont typeface="Courier New" panose="02070309020205020404" pitchFamily="49" charset="0"/>
              <a:buChar char="o"/>
              <a:defRPr/>
            </a:pPr>
            <a:r>
              <a:rPr lang="en-GB" altLang="en-US" sz="2800" dirty="0" smtClean="0">
                <a:solidFill>
                  <a:srgbClr val="181717"/>
                </a:solidFill>
                <a:latin typeface="+mj-lt"/>
              </a:rPr>
              <a:t>Mathematics</a:t>
            </a:r>
          </a:p>
          <a:p>
            <a:pPr>
              <a:buNone/>
              <a:defRPr/>
            </a:pPr>
            <a:r>
              <a:rPr lang="en-GB" altLang="en-US" sz="2800" dirty="0" smtClean="0">
                <a:solidFill>
                  <a:srgbClr val="181717"/>
                </a:solidFill>
                <a:latin typeface="+mj-lt"/>
              </a:rPr>
              <a:t>	- Paper 1: Arithmetic (30 minutes)</a:t>
            </a:r>
          </a:p>
          <a:p>
            <a:pPr>
              <a:buNone/>
              <a:defRPr/>
            </a:pPr>
            <a:r>
              <a:rPr lang="en-GB" altLang="en-US" sz="2800" dirty="0" smtClean="0">
                <a:solidFill>
                  <a:srgbClr val="181717"/>
                </a:solidFill>
                <a:latin typeface="+mj-lt"/>
              </a:rPr>
              <a:t>	- Paper 2: Reasoning (40 minutes)</a:t>
            </a:r>
          </a:p>
          <a:p>
            <a:pPr>
              <a:buNone/>
              <a:defRPr/>
            </a:pPr>
            <a:r>
              <a:rPr lang="en-GB" altLang="en-US" sz="2800" dirty="0" smtClean="0">
                <a:solidFill>
                  <a:srgbClr val="181717"/>
                </a:solidFill>
                <a:latin typeface="+mj-lt"/>
              </a:rPr>
              <a:t>	- Paper 3: Reasoning (40 minutes)</a:t>
            </a:r>
          </a:p>
          <a:p>
            <a:pPr>
              <a:buFontTx/>
              <a:buChar char="-"/>
              <a:defRPr/>
            </a:pPr>
            <a:endParaRPr lang="en-GB" altLang="en-US" sz="2800" dirty="0" smtClean="0">
              <a:solidFill>
                <a:srgbClr val="181717"/>
              </a:solidFill>
              <a:latin typeface="+mj-lt"/>
            </a:endParaRPr>
          </a:p>
          <a:p>
            <a:pPr>
              <a:buFont typeface="Arial" panose="020B0604020202020204" pitchFamily="34" charset="0"/>
              <a:buChar char="•"/>
              <a:defRPr/>
            </a:pPr>
            <a:r>
              <a:rPr lang="en-GB" altLang="en-US" sz="2800" dirty="0" smtClean="0">
                <a:solidFill>
                  <a:srgbClr val="181717"/>
                </a:solidFill>
                <a:latin typeface="+mj-lt"/>
              </a:rPr>
              <a:t>There are no tests to be administered in science this year.</a:t>
            </a:r>
          </a:p>
          <a:p>
            <a:pPr>
              <a:buFont typeface="Arial" panose="020B0604020202020204" pitchFamily="34" charset="0"/>
              <a:buChar char="•"/>
              <a:defRPr/>
            </a:pPr>
            <a:endParaRPr lang="en-GB" altLang="en-US" sz="2800" dirty="0" smtClean="0">
              <a:solidFill>
                <a:srgbClr val="181717"/>
              </a:solidFill>
              <a:latin typeface="+mj-lt"/>
            </a:endParaRPr>
          </a:p>
          <a:p>
            <a:pPr>
              <a:buFont typeface="Arial" panose="020B0604020202020204" pitchFamily="34" charset="0"/>
              <a:buChar char="•"/>
              <a:defRPr/>
            </a:pPr>
            <a:r>
              <a:rPr lang="en-GB" altLang="en-US" sz="2800" dirty="0" smtClean="0">
                <a:solidFill>
                  <a:srgbClr val="181717"/>
                </a:solidFill>
                <a:latin typeface="+mj-lt"/>
              </a:rPr>
              <a:t>All tests are externally marked.</a:t>
            </a:r>
          </a:p>
          <a:p>
            <a:pPr>
              <a:buFont typeface="Arial" panose="020B0604020202020204" pitchFamily="34" charset="0"/>
              <a:buChar char="•"/>
              <a:defRPr/>
            </a:pPr>
            <a:endParaRPr lang="en-GB" altLang="en-US" sz="2800" dirty="0" smtClean="0">
              <a:solidFill>
                <a:srgbClr val="181717"/>
              </a:solidFill>
              <a:latin typeface="+mj-lt"/>
            </a:endParaRPr>
          </a:p>
          <a:p>
            <a:pPr>
              <a:buFont typeface="Arial" panose="020B0604020202020204" pitchFamily="34" charset="0"/>
              <a:buChar char="•"/>
              <a:defRPr/>
            </a:pPr>
            <a:r>
              <a:rPr lang="en-GB" altLang="en-US" sz="2800" dirty="0" smtClean="0">
                <a:solidFill>
                  <a:srgbClr val="181717"/>
                </a:solidFill>
                <a:latin typeface="+mj-lt"/>
              </a:rPr>
              <a:t>As in recent years, writing will be teacher-assessed internally.</a:t>
            </a:r>
          </a:p>
          <a:p>
            <a:pPr>
              <a:buNone/>
            </a:pPr>
            <a:endParaRPr lang="en-GB"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KS2 SATs Timetable 2019</a:t>
            </a:r>
            <a:endParaRPr lang="en-GB" dirty="0"/>
          </a:p>
        </p:txBody>
      </p:sp>
      <p:sp>
        <p:nvSpPr>
          <p:cNvPr id="3" name="Content Placeholder 2"/>
          <p:cNvSpPr>
            <a:spLocks noGrp="1"/>
          </p:cNvSpPr>
          <p:nvPr>
            <p:ph sz="quarter" idx="1"/>
          </p:nvPr>
        </p:nvSpPr>
        <p:spPr/>
        <p:txBody>
          <a:bodyPr/>
          <a:lstStyle/>
          <a:p>
            <a:endParaRPr lang="en-GB"/>
          </a:p>
        </p:txBody>
      </p:sp>
      <p:pic>
        <p:nvPicPr>
          <p:cNvPr id="1026" name="Picture 2"/>
          <p:cNvPicPr>
            <a:picLocks noChangeAspect="1" noChangeArrowheads="1"/>
          </p:cNvPicPr>
          <p:nvPr/>
        </p:nvPicPr>
        <p:blipFill>
          <a:blip r:embed="rId2" cstate="print"/>
          <a:srcRect l="1933" t="39000" r="38850" b="27532"/>
          <a:stretch>
            <a:fillRect/>
          </a:stretch>
        </p:blipFill>
        <p:spPr bwMode="auto">
          <a:xfrm>
            <a:off x="153039" y="2024844"/>
            <a:ext cx="8837923"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To Explanatory Video</a:t>
            </a:r>
            <a:endParaRPr lang="en-GB" dirty="0"/>
          </a:p>
        </p:txBody>
      </p:sp>
      <p:sp>
        <p:nvSpPr>
          <p:cNvPr id="3" name="Content Placeholder 2"/>
          <p:cNvSpPr>
            <a:spLocks noGrp="1"/>
          </p:cNvSpPr>
          <p:nvPr>
            <p:ph sz="quarter" idx="1"/>
          </p:nvPr>
        </p:nvSpPr>
        <p:spPr/>
        <p:txBody>
          <a:bodyPr/>
          <a:lstStyle/>
          <a:p>
            <a:r>
              <a:rPr lang="en-GB" dirty="0" smtClean="0"/>
              <a:t>Click </a:t>
            </a:r>
            <a:r>
              <a:rPr lang="en-GB" dirty="0" smtClean="0">
                <a:hlinkClick r:id="rId2"/>
              </a:rPr>
              <a:t>here </a:t>
            </a:r>
            <a:r>
              <a:rPr lang="en-GB" dirty="0" smtClean="0"/>
              <a:t>to watch a video that explains each test.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Higher-Attaining Pupils</a:t>
            </a:r>
            <a:endParaRPr lang="en-GB" dirty="0"/>
          </a:p>
        </p:txBody>
      </p:sp>
      <p:sp>
        <p:nvSpPr>
          <p:cNvPr id="3" name="Content Placeholder 2"/>
          <p:cNvSpPr>
            <a:spLocks noGrp="1"/>
          </p:cNvSpPr>
          <p:nvPr>
            <p:ph sz="quarter" idx="1"/>
          </p:nvPr>
        </p:nvSpPr>
        <p:spPr/>
        <p:txBody>
          <a:bodyPr>
            <a:normAutofit fontScale="70000" lnSpcReduction="20000"/>
          </a:bodyPr>
          <a:lstStyle/>
          <a:p>
            <a:pPr marL="342900" indent="-160338">
              <a:buFont typeface="Arial" panose="020B0604020202020204" pitchFamily="34" charset="0"/>
              <a:buChar char="•"/>
              <a:defRPr/>
            </a:pPr>
            <a:r>
              <a:rPr lang="en-GB" sz="2800" dirty="0" smtClean="0">
                <a:solidFill>
                  <a:schemeClr val="bg2">
                    <a:lumMod val="10000"/>
                  </a:schemeClr>
                </a:solidFill>
                <a:latin typeface="+mj-lt"/>
              </a:rPr>
              <a:t>In the past, Key Stage 2 tests were aimed at children achieving levels 3-5 (with a national expectation to reach at least level 4).</a:t>
            </a:r>
          </a:p>
          <a:p>
            <a:pPr marL="342900" indent="-160338">
              <a:buFont typeface="Arial" panose="020B0604020202020204" pitchFamily="34" charset="0"/>
              <a:buChar char="•"/>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This meant that additional level 6 tests were produced for children who demonstrated higher than expected attainment (above level 5).</a:t>
            </a:r>
          </a:p>
          <a:p>
            <a:pPr marL="342900" indent="-160338">
              <a:buFont typeface="Arial" panose="020B0604020202020204" pitchFamily="34" charset="0"/>
              <a:buChar char="•"/>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Under the new system, there are not any separate tests for the most-able children.</a:t>
            </a:r>
          </a:p>
          <a:p>
            <a:pPr marL="342900" indent="-160338">
              <a:buFont typeface="Arial" panose="020B0604020202020204" pitchFamily="34" charset="0"/>
              <a:buChar char="•"/>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Instead, each test will have scope for higher-attaining pupils to show their strengths.</a:t>
            </a:r>
          </a:p>
          <a:p>
            <a:pPr marL="342900" indent="-160338">
              <a:buFont typeface="Arial" panose="020B0604020202020204" pitchFamily="34" charset="0"/>
              <a:buChar char="•"/>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This means that some questions towards the end of the tests may be more difficult for many children but they should be encouraged to attempt as much of the test as they are able 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sz="quarter" idx="1"/>
          </p:nvPr>
        </p:nvSpPr>
        <p:spPr/>
        <p:txBody>
          <a:bodyPr/>
          <a:lstStyle/>
          <a:p>
            <a:endParaRPr lang="en-GB" dirty="0"/>
          </a:p>
        </p:txBody>
      </p:sp>
      <p:graphicFrame>
        <p:nvGraphicFramePr>
          <p:cNvPr id="4" name="Table 3"/>
          <p:cNvGraphicFramePr>
            <a:graphicFrameLocks noGrp="1"/>
          </p:cNvGraphicFramePr>
          <p:nvPr/>
        </p:nvGraphicFramePr>
        <p:xfrm>
          <a:off x="18000" y="1815895"/>
          <a:ext cx="9108000" cy="3226210"/>
        </p:xfrm>
        <a:graphic>
          <a:graphicData uri="http://schemas.openxmlformats.org/drawingml/2006/table">
            <a:tbl>
              <a:tblPr firstRow="1" bandRow="1">
                <a:tableStyleId>{5940675A-B579-460E-94D1-54222C63F5DA}</a:tableStyleId>
              </a:tblPr>
              <a:tblGrid>
                <a:gridCol w="550152"/>
                <a:gridCol w="1069731"/>
                <a:gridCol w="1069731"/>
                <a:gridCol w="1069731"/>
                <a:gridCol w="1069731"/>
                <a:gridCol w="1069731"/>
                <a:gridCol w="1069731"/>
                <a:gridCol w="1069731"/>
                <a:gridCol w="1069731"/>
              </a:tblGrid>
              <a:tr h="370887">
                <a:tc>
                  <a:txBody>
                    <a:bodyPr/>
                    <a:lstStyle/>
                    <a:p>
                      <a:pPr algn="ctr"/>
                      <a:endParaRPr lang="en-GB" sz="12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b="1" dirty="0" smtClean="0"/>
                        <a:t>2a</a:t>
                      </a:r>
                      <a:endParaRPr lang="en-GB" sz="1800" b="1"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b="1" dirty="0" smtClean="0"/>
                        <a:t>2b</a:t>
                      </a:r>
                      <a:endParaRPr lang="en-GB" sz="1800" b="1"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dirty="0" smtClean="0"/>
                        <a:t>2c</a:t>
                      </a:r>
                      <a:endParaRPr lang="en-GB" sz="18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b="1" dirty="0" smtClean="0"/>
                        <a:t>2d</a:t>
                      </a:r>
                      <a:endParaRPr lang="en-GB" sz="1800" b="1"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dirty="0" smtClean="0"/>
                        <a:t>2e</a:t>
                      </a:r>
                      <a:endParaRPr lang="en-GB" sz="18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dirty="0" smtClean="0"/>
                        <a:t>2f</a:t>
                      </a:r>
                      <a:endParaRPr lang="en-GB" sz="18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dirty="0" smtClean="0"/>
                        <a:t>2g</a:t>
                      </a:r>
                      <a:endParaRPr lang="en-GB" sz="18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800" dirty="0" smtClean="0"/>
                        <a:t>2h</a:t>
                      </a:r>
                      <a:endParaRPr lang="en-GB" sz="18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r>
              <a:tr h="1371775">
                <a:tc>
                  <a:txBody>
                    <a:bodyPr/>
                    <a:lstStyle/>
                    <a:p>
                      <a:pPr algn="ctr"/>
                      <a:endParaRPr lang="en-GB" sz="120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200" b="1" dirty="0" smtClean="0"/>
                        <a:t>Give /</a:t>
                      </a:r>
                    </a:p>
                    <a:p>
                      <a:pPr algn="ctr"/>
                      <a:r>
                        <a:rPr lang="en-GB" sz="1200" b="1" dirty="0" smtClean="0"/>
                        <a:t>explain the</a:t>
                      </a:r>
                    </a:p>
                    <a:p>
                      <a:pPr algn="ctr"/>
                      <a:r>
                        <a:rPr lang="en-GB" sz="1200" b="1" dirty="0" smtClean="0"/>
                        <a:t>meaning</a:t>
                      </a:r>
                    </a:p>
                    <a:p>
                      <a:pPr algn="ctr"/>
                      <a:r>
                        <a:rPr lang="en-GB" sz="1200" b="1" dirty="0" smtClean="0"/>
                        <a:t>of words in</a:t>
                      </a:r>
                    </a:p>
                    <a:p>
                      <a:pPr algn="ctr"/>
                      <a:r>
                        <a:rPr lang="en-GB" sz="1200" b="1" dirty="0" smtClean="0"/>
                        <a:t>context.</a:t>
                      </a:r>
                      <a:endParaRPr lang="en-GB" sz="12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200" b="1" dirty="0" smtClean="0"/>
                        <a:t>Retrieve</a:t>
                      </a:r>
                    </a:p>
                    <a:p>
                      <a:pPr algn="ctr"/>
                      <a:r>
                        <a:rPr lang="en-GB" sz="1200" b="1" dirty="0" smtClean="0"/>
                        <a:t>and record</a:t>
                      </a:r>
                    </a:p>
                    <a:p>
                      <a:pPr algn="ctr"/>
                      <a:r>
                        <a:rPr lang="en-GB" sz="1200" b="1" dirty="0" smtClean="0"/>
                        <a:t>information</a:t>
                      </a:r>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200" dirty="0" smtClean="0"/>
                        <a:t>Summarise</a:t>
                      </a:r>
                    </a:p>
                    <a:p>
                      <a:pPr algn="ctr"/>
                      <a:r>
                        <a:rPr lang="en-GB" sz="1200" dirty="0" smtClean="0"/>
                        <a:t>main ideas</a:t>
                      </a:r>
                    </a:p>
                    <a:p>
                      <a:pPr algn="ctr"/>
                      <a:r>
                        <a:rPr lang="en-GB" sz="1200" dirty="0" smtClean="0"/>
                        <a:t>from more</a:t>
                      </a:r>
                    </a:p>
                    <a:p>
                      <a:pPr algn="ctr"/>
                      <a:r>
                        <a:rPr lang="en-GB" sz="1200" dirty="0" smtClean="0"/>
                        <a:t>than one</a:t>
                      </a:r>
                    </a:p>
                    <a:p>
                      <a:pPr algn="ctr"/>
                      <a:r>
                        <a:rPr lang="en-GB" sz="1200" dirty="0" smtClean="0"/>
                        <a:t>paragraph.</a:t>
                      </a:r>
                      <a:endParaRPr lang="en-GB" sz="12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200" b="1" dirty="0" smtClean="0"/>
                        <a:t>Make</a:t>
                      </a:r>
                    </a:p>
                    <a:p>
                      <a:pPr algn="ctr"/>
                      <a:r>
                        <a:rPr lang="en-GB" sz="1200" b="1" dirty="0" smtClean="0"/>
                        <a:t>inferences</a:t>
                      </a:r>
                    </a:p>
                    <a:p>
                      <a:pPr algn="ctr"/>
                      <a:r>
                        <a:rPr lang="en-GB" sz="1200" b="1" dirty="0" smtClean="0"/>
                        <a:t>from the</a:t>
                      </a:r>
                    </a:p>
                    <a:p>
                      <a:pPr algn="ctr"/>
                      <a:r>
                        <a:rPr lang="en-GB" sz="1200" b="1" dirty="0" smtClean="0"/>
                        <a:t>text with</a:t>
                      </a:r>
                    </a:p>
                    <a:p>
                      <a:pPr algn="ctr"/>
                      <a:r>
                        <a:rPr lang="en-GB" sz="1200" b="1" dirty="0" smtClean="0"/>
                        <a:t>evidence</a:t>
                      </a:r>
                    </a:p>
                    <a:p>
                      <a:pPr algn="ctr"/>
                      <a:r>
                        <a:rPr lang="en-GB" sz="1200" b="1" dirty="0" smtClean="0"/>
                        <a:t>from the text.</a:t>
                      </a:r>
                      <a:endParaRPr lang="en-GB" sz="12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200" dirty="0" smtClean="0"/>
                        <a:t>Predict what might happen from details stated and implied.</a:t>
                      </a:r>
                      <a:endParaRPr lang="en-GB" sz="12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200" dirty="0" smtClean="0"/>
                        <a:t>Explain how information is related and contributes to meaning as a whole.</a:t>
                      </a:r>
                      <a:endParaRPr lang="en-GB" sz="12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200" dirty="0" smtClean="0"/>
                        <a:t>Explain how meaning is enhanced through choice of words and phrases.</a:t>
                      </a:r>
                      <a:endParaRPr lang="en-GB" sz="12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200" dirty="0" smtClean="0"/>
                        <a:t>Make comparisons within the text.</a:t>
                      </a:r>
                      <a:endParaRPr lang="en-GB" sz="12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r>
              <a:tr h="370887">
                <a:tc>
                  <a:txBody>
                    <a:bodyPr/>
                    <a:lstStyle/>
                    <a:p>
                      <a:pPr algn="ctr"/>
                      <a:r>
                        <a:rPr lang="en-GB" sz="1100" dirty="0" smtClean="0"/>
                        <a:t>2016</a:t>
                      </a:r>
                      <a:endParaRPr lang="en-GB" sz="1100" i="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600" b="1" dirty="0" smtClean="0"/>
                        <a:t>20%</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b="1" dirty="0" smtClean="0"/>
                        <a:t>30%</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b="1" dirty="0" smtClean="0"/>
                        <a:t>36%</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6%</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4%</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r>
              <a:tr h="370887">
                <a:tc>
                  <a:txBody>
                    <a:bodyPr/>
                    <a:lstStyle/>
                    <a:p>
                      <a:pPr algn="ctr"/>
                      <a:r>
                        <a:rPr lang="en-GB" sz="1100" dirty="0" smtClean="0"/>
                        <a:t>2017</a:t>
                      </a:r>
                      <a:endParaRPr lang="en-GB" sz="1100" i="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600" b="1" dirty="0" smtClean="0"/>
                        <a:t>20%</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b="1" dirty="0" smtClean="0"/>
                        <a:t>28%</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4%</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b="1" dirty="0" smtClean="0"/>
                        <a:t>44%</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r>
              <a:tr h="370887">
                <a:tc>
                  <a:txBody>
                    <a:bodyPr/>
                    <a:lstStyle/>
                    <a:p>
                      <a:pPr algn="ctr"/>
                      <a:r>
                        <a:rPr lang="en-GB" sz="1100" i="0" dirty="0" smtClean="0"/>
                        <a:t>2018</a:t>
                      </a:r>
                      <a:endParaRPr lang="en-GB" sz="1100" i="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600" b="1" dirty="0" smtClean="0"/>
                        <a:t>20%</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b="1" dirty="0" smtClean="0"/>
                        <a:t>26%</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6%</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b="1" dirty="0" smtClean="0"/>
                        <a:t>44%</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4%</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r>
              <a:tr h="370887">
                <a:tc>
                  <a:txBody>
                    <a:bodyPr/>
                    <a:lstStyle/>
                    <a:p>
                      <a:pPr algn="ctr"/>
                      <a:r>
                        <a:rPr lang="en-GB" sz="1100" i="0" dirty="0" smtClean="0"/>
                        <a:t>2019</a:t>
                      </a:r>
                      <a:endParaRPr lang="en-GB" sz="1100" i="0" dirty="0"/>
                    </a:p>
                  </a:txBody>
                  <a:tcPr marL="91435" marR="91435" marT="45726" marB="45726" anchor="ctr">
                    <a:lnTlToBr w="12700" cap="flat" cmpd="sng" algn="ctr">
                      <a:noFill/>
                      <a:prstDash val="solid"/>
                      <a:round/>
                      <a:headEnd type="none" w="med" len="med"/>
                      <a:tailEnd type="none" w="med" len="med"/>
                    </a:lnTlToBr>
                    <a:solidFill>
                      <a:schemeClr val="accent1">
                        <a:lumMod val="60000"/>
                        <a:lumOff val="40000"/>
                      </a:schemeClr>
                    </a:solidFill>
                  </a:tcPr>
                </a:tc>
                <a:tc>
                  <a:txBody>
                    <a:bodyPr/>
                    <a:lstStyle/>
                    <a:p>
                      <a:pPr algn="ctr"/>
                      <a:r>
                        <a:rPr lang="en-GB" sz="1600" b="1" dirty="0" smtClean="0"/>
                        <a:t>12%</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b="1" dirty="0" smtClean="0"/>
                        <a:t>42%</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b="1" dirty="0" smtClean="0"/>
                        <a:t>36%</a:t>
                      </a:r>
                      <a:endParaRPr lang="en-GB" sz="1600" b="1" dirty="0"/>
                    </a:p>
                  </a:txBody>
                  <a:tcPr marL="91435" marR="91435" marT="45726" marB="45726" anchor="ctr">
                    <a:lnTlToBr w="12700" cap="flat" cmpd="sng" algn="ctr">
                      <a:noFill/>
                      <a:prstDash val="solid"/>
                      <a:round/>
                      <a:headEnd type="none" w="med" len="med"/>
                      <a:tailEnd type="none" w="med" len="med"/>
                    </a:lnTlToBr>
                    <a:solidFill>
                      <a:schemeClr val="bg1"/>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0%</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6%</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c>
                  <a:txBody>
                    <a:bodyPr/>
                    <a:lstStyle/>
                    <a:p>
                      <a:pPr algn="ctr"/>
                      <a:r>
                        <a:rPr lang="en-GB" sz="1600" dirty="0" smtClean="0"/>
                        <a:t>2%</a:t>
                      </a:r>
                      <a:endParaRPr lang="en-GB" sz="1600" dirty="0"/>
                    </a:p>
                  </a:txBody>
                  <a:tcPr marL="91435" marR="91435" marT="45726" marB="45726" anchor="ctr">
                    <a:lnTlToBr w="12700" cap="flat" cmpd="sng" algn="ctr">
                      <a:noFill/>
                      <a:prstDash val="solid"/>
                      <a:round/>
                      <a:headEnd type="none" w="med" len="med"/>
                      <a:tailEnd type="none" w="med" len="med"/>
                    </a:lnTlToB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Help Your Child</a:t>
            </a:r>
            <a:endParaRPr lang="en-GB" dirty="0"/>
          </a:p>
        </p:txBody>
      </p:sp>
      <p:sp>
        <p:nvSpPr>
          <p:cNvPr id="3" name="Content Placeholder 2"/>
          <p:cNvSpPr>
            <a:spLocks noGrp="1"/>
          </p:cNvSpPr>
          <p:nvPr>
            <p:ph sz="quarter" idx="1"/>
          </p:nvPr>
        </p:nvSpPr>
        <p:spPr>
          <a:xfrm>
            <a:off x="301752" y="1527048"/>
            <a:ext cx="8590728" cy="4572000"/>
          </a:xfrm>
        </p:spPr>
        <p:txBody>
          <a:bodyPr>
            <a:noAutofit/>
          </a:bodyPr>
          <a:lstStyle/>
          <a:p>
            <a:pPr marL="342900" indent="-160338">
              <a:buFont typeface="Arial" panose="020B0604020202020204" pitchFamily="34" charset="0"/>
              <a:buChar char="•"/>
              <a:defRPr/>
            </a:pPr>
            <a:r>
              <a:rPr lang="en-GB" sz="2000" dirty="0" smtClean="0">
                <a:solidFill>
                  <a:schemeClr val="bg2">
                    <a:lumMod val="10000"/>
                  </a:schemeClr>
                </a:solidFill>
                <a:latin typeface="+mj-lt"/>
              </a:rPr>
              <a:t>First and foremost, support and reassure your child that there is nothing to worry about and they should always just try their best. Praise and encourage!</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Ensure your child has the best possible attendance at school.</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Reading, spelling and arithmetic (e.g. times tables) are always good to practise.</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Talk to your child about what they have learnt at school and what book(s) they are reading (the character, the plot, their opinion).</a:t>
            </a:r>
          </a:p>
          <a:p>
            <a:pPr marL="342900" indent="-160338">
              <a:buFont typeface="Arial" panose="020B0604020202020204" pitchFamily="34" charset="0"/>
              <a:buChar char="•"/>
              <a:defRPr/>
            </a:pPr>
            <a:endParaRPr lang="en-GB" sz="2000" dirty="0" smtClean="0">
              <a:solidFill>
                <a:schemeClr val="bg2">
                  <a:lumMod val="10000"/>
                </a:schemeClr>
              </a:solidFill>
              <a:latin typeface="+mj-lt"/>
            </a:endParaRPr>
          </a:p>
          <a:p>
            <a:pPr marL="342900" indent="-160338">
              <a:buFont typeface="Arial" panose="020B0604020202020204" pitchFamily="34" charset="0"/>
              <a:buChar char="•"/>
              <a:defRPr/>
            </a:pPr>
            <a:r>
              <a:rPr lang="en-GB" sz="2000" dirty="0" smtClean="0">
                <a:solidFill>
                  <a:schemeClr val="bg2">
                    <a:lumMod val="10000"/>
                  </a:schemeClr>
                </a:solidFill>
                <a:latin typeface="+mj-lt"/>
              </a:rPr>
              <a:t>Make sure your child has a good sleep and healthy breakfast every morning!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GB" dirty="0"/>
          </a:p>
        </p:txBody>
      </p:sp>
      <p:sp>
        <p:nvSpPr>
          <p:cNvPr id="3" name="Content Placeholder 2"/>
          <p:cNvSpPr>
            <a:spLocks noGrp="1"/>
          </p:cNvSpPr>
          <p:nvPr>
            <p:ph sz="quarter" idx="1"/>
          </p:nvPr>
        </p:nvSpPr>
        <p:spPr/>
        <p:txBody>
          <a:bodyPr>
            <a:normAutofit/>
          </a:bodyPr>
          <a:lstStyle/>
          <a:p>
            <a:pPr marL="182562">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There is not a Writing SATs paper; however, Teacher Assessment Scores will be shared with parents and your child’s secondary school.</a:t>
            </a:r>
          </a:p>
          <a:p>
            <a:pPr marL="342900" indent="-160338">
              <a:buFont typeface="Arial" panose="020B0604020202020204" pitchFamily="34" charset="0"/>
              <a:buChar char="•"/>
              <a:defRPr/>
            </a:pPr>
            <a:endParaRPr lang="en-GB" sz="2800" dirty="0" smtClean="0">
              <a:solidFill>
                <a:schemeClr val="bg2">
                  <a:lumMod val="10000"/>
                </a:schemeClr>
              </a:solidFill>
              <a:latin typeface="+mj-lt"/>
            </a:endParaRPr>
          </a:p>
          <a:p>
            <a:pPr marL="342900" indent="-160338">
              <a:buFont typeface="Arial" panose="020B0604020202020204" pitchFamily="34" charset="0"/>
              <a:buChar char="•"/>
              <a:defRPr/>
            </a:pPr>
            <a:r>
              <a:rPr lang="en-GB" sz="2800" dirty="0" smtClean="0">
                <a:solidFill>
                  <a:schemeClr val="bg2">
                    <a:lumMod val="10000"/>
                  </a:schemeClr>
                </a:solidFill>
                <a:latin typeface="+mj-lt"/>
              </a:rPr>
              <a:t>These assessment scores will be based on our School’s assessment system, which is the Hertfordshire Assessment Banding. </a:t>
            </a:r>
          </a:p>
          <a:p>
            <a:endParaRPr lang="en-GB"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Help Your Child With Writing</a:t>
            </a:r>
            <a:endParaRPr lang="en-GB" dirty="0"/>
          </a:p>
        </p:txBody>
      </p:sp>
      <p:sp>
        <p:nvSpPr>
          <p:cNvPr id="3" name="Content Placeholder 2"/>
          <p:cNvSpPr>
            <a:spLocks noGrp="1"/>
          </p:cNvSpPr>
          <p:nvPr>
            <p:ph sz="quarter" idx="1"/>
          </p:nvPr>
        </p:nvSpPr>
        <p:spPr>
          <a:xfrm>
            <a:off x="179512" y="1527048"/>
            <a:ext cx="8784976" cy="4710264"/>
          </a:xfrm>
        </p:spPr>
        <p:txBody>
          <a:bodyPr>
            <a:noAutofit/>
          </a:bodyPr>
          <a:lstStyle/>
          <a:p>
            <a:pPr marL="342900" indent="-160338">
              <a:buFont typeface="Arial" panose="020B0604020202020204" pitchFamily="34" charset="0"/>
              <a:buChar char="•"/>
              <a:defRPr/>
            </a:pPr>
            <a:r>
              <a:rPr lang="en-GB" sz="2050" dirty="0" smtClean="0">
                <a:solidFill>
                  <a:schemeClr val="bg2">
                    <a:lumMod val="10000"/>
                  </a:schemeClr>
                </a:solidFill>
                <a:latin typeface="+mj-lt"/>
              </a:rPr>
              <a:t>Encourage opportunities for writing such as letters to family or friends, shopping lists, notes or reminders, stories and poems.</a:t>
            </a:r>
          </a:p>
          <a:p>
            <a:pPr marL="342900" indent="-160338">
              <a:buFont typeface="Arial" panose="020B0604020202020204" pitchFamily="34" charset="0"/>
              <a:buChar char="•"/>
              <a:defRPr/>
            </a:pPr>
            <a:endParaRPr lang="en-GB" sz="2050" dirty="0" smtClean="0">
              <a:solidFill>
                <a:schemeClr val="bg2">
                  <a:lumMod val="10000"/>
                </a:schemeClr>
              </a:solidFill>
              <a:latin typeface="+mj-lt"/>
            </a:endParaRPr>
          </a:p>
          <a:p>
            <a:pPr marL="342900" indent="-160338">
              <a:buFont typeface="Arial" panose="020B0604020202020204" pitchFamily="34" charset="0"/>
              <a:buChar char="•"/>
              <a:defRPr/>
            </a:pPr>
            <a:r>
              <a:rPr lang="en-GB" sz="2050" dirty="0" smtClean="0">
                <a:solidFill>
                  <a:schemeClr val="bg2">
                    <a:lumMod val="10000"/>
                  </a:schemeClr>
                </a:solidFill>
                <a:latin typeface="+mj-lt"/>
              </a:rPr>
              <a:t>Write together – be a good role model for writing.</a:t>
            </a:r>
          </a:p>
          <a:p>
            <a:pPr marL="342900" indent="-160338">
              <a:buFont typeface="Arial" panose="020B0604020202020204" pitchFamily="34" charset="0"/>
              <a:buChar char="•"/>
              <a:defRPr/>
            </a:pPr>
            <a:endParaRPr lang="en-GB" sz="2050" dirty="0" smtClean="0">
              <a:solidFill>
                <a:schemeClr val="bg2">
                  <a:lumMod val="10000"/>
                </a:schemeClr>
              </a:solidFill>
              <a:latin typeface="+mj-lt"/>
            </a:endParaRPr>
          </a:p>
          <a:p>
            <a:pPr marL="342900" indent="-160338">
              <a:buFont typeface="Arial" panose="020B0604020202020204" pitchFamily="34" charset="0"/>
              <a:buChar char="•"/>
              <a:defRPr/>
            </a:pPr>
            <a:r>
              <a:rPr lang="en-GB" sz="2050" dirty="0" smtClean="0">
                <a:solidFill>
                  <a:schemeClr val="bg2">
                    <a:lumMod val="10000"/>
                  </a:schemeClr>
                </a:solidFill>
                <a:latin typeface="+mj-lt"/>
              </a:rPr>
              <a:t>Encourage use of a dictionary to check spelling and a thesaurus to expand vocabulary.</a:t>
            </a:r>
          </a:p>
          <a:p>
            <a:pPr marL="182562">
              <a:defRPr/>
            </a:pPr>
            <a:endParaRPr lang="en-GB" sz="2050" dirty="0" smtClean="0">
              <a:solidFill>
                <a:schemeClr val="bg2">
                  <a:lumMod val="10000"/>
                </a:schemeClr>
              </a:solidFill>
              <a:latin typeface="+mj-lt"/>
            </a:endParaRPr>
          </a:p>
          <a:p>
            <a:pPr marL="342900" indent="-160338">
              <a:buFont typeface="Arial" panose="020B0604020202020204" pitchFamily="34" charset="0"/>
              <a:buChar char="•"/>
              <a:defRPr/>
            </a:pPr>
            <a:r>
              <a:rPr lang="en-GB" sz="2050" dirty="0" smtClean="0">
                <a:solidFill>
                  <a:schemeClr val="bg2">
                    <a:lumMod val="10000"/>
                  </a:schemeClr>
                </a:solidFill>
                <a:latin typeface="+mj-lt"/>
              </a:rPr>
              <a:t>Remember that good readers become good writers! Identify good writing features when reading (e.g. vocabulary, sentence structure and punctuation).</a:t>
            </a:r>
          </a:p>
          <a:p>
            <a:pPr marL="342900" indent="-160338">
              <a:buFont typeface="Arial" panose="020B0604020202020204" pitchFamily="34" charset="0"/>
              <a:buChar char="•"/>
              <a:defRPr/>
            </a:pPr>
            <a:endParaRPr lang="en-GB" sz="2050" dirty="0" smtClean="0">
              <a:solidFill>
                <a:schemeClr val="bg2">
                  <a:lumMod val="10000"/>
                </a:schemeClr>
              </a:solidFill>
              <a:latin typeface="+mj-lt"/>
            </a:endParaRPr>
          </a:p>
          <a:p>
            <a:pPr marL="342900" indent="-160338">
              <a:buFont typeface="Arial" panose="020B0604020202020204" pitchFamily="34" charset="0"/>
              <a:buChar char="•"/>
              <a:defRPr/>
            </a:pPr>
            <a:r>
              <a:rPr lang="en-GB" sz="2050" dirty="0" smtClean="0">
                <a:solidFill>
                  <a:schemeClr val="bg2">
                    <a:lumMod val="10000"/>
                  </a:schemeClr>
                </a:solidFill>
                <a:latin typeface="+mj-lt"/>
              </a:rPr>
              <a:t>Show your appreciation: praise and encourage, even for small successes!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TotalTime>
  <Words>1005</Words>
  <Application>Microsoft Office PowerPoint</Application>
  <PresentationFormat>On-screen Show (4:3)</PresentationFormat>
  <Paragraphs>172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Key Stage 2 SATs</vt:lpstr>
      <vt:lpstr>The Tests</vt:lpstr>
      <vt:lpstr>KS2 SATs Timetable 2019</vt:lpstr>
      <vt:lpstr>Link To Explanatory Video</vt:lpstr>
      <vt:lpstr>Higher-Attaining Pupils</vt:lpstr>
      <vt:lpstr>Reading</vt:lpstr>
      <vt:lpstr>How To Help Your Child</vt:lpstr>
      <vt:lpstr>Writing</vt:lpstr>
      <vt:lpstr>How To Help Your Child With Writing</vt:lpstr>
      <vt:lpstr>How To Help Your Child With Maths</vt:lpstr>
      <vt:lpstr>How To Help Your Child With Reading</vt:lpstr>
      <vt:lpstr>How To Help Your Child With Reading</vt:lpstr>
      <vt:lpstr>Websites For Revision</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2 SATs</dc:title>
  <dc:creator>emma</dc:creator>
  <cp:lastModifiedBy>emma</cp:lastModifiedBy>
  <cp:revision>4</cp:revision>
  <dcterms:created xsi:type="dcterms:W3CDTF">2019-01-16T15:32:44Z</dcterms:created>
  <dcterms:modified xsi:type="dcterms:W3CDTF">2020-01-14T23:40:19Z</dcterms:modified>
</cp:coreProperties>
</file>